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Verdana" panose="020B0604030504040204" pitchFamily="34" charset="0"/>
      <p:regular r:id="rId13"/>
      <p:bold r:id="rId14"/>
      <p:italic r:id="rId15"/>
      <p:boldItalic r:id="rId16"/>
    </p:embeddedFont>
    <p:embeddedFont>
      <p:font typeface="Lato" panose="020B0604020202020204" charset="0"/>
      <p:regular r:id="rId17"/>
      <p:bold r:id="rId18"/>
      <p:italic r:id="rId19"/>
      <p:boldItalic r:id="rId20"/>
    </p:embeddedFont>
    <p:embeddedFont>
      <p:font typeface="Playfair Display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D36B58-0592-4664-BF29-4005F9827246}">
  <a:tblStyle styleId="{48D36B58-0592-4664-BF29-4005F98272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beebe375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beebe375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beebe375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beebe375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7f14eac7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7f14eac7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6a2f189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6a2f189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7f14eac7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7f14eac7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7f14eac7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7f14eac7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6a2f1898a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6a2f1898a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6a2f1898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6a2f1898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beebe375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beebe375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3D85C6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  <a:solidFill>
            <a:srgbClr val="3D85C6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3200"/>
              <a:buFont typeface="Playfair Display"/>
              <a:buNone/>
              <a:defRPr sz="3200" b="1">
                <a:solidFill>
                  <a:srgbClr val="3D85C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rleston-sc.gov/DocumentCenter/View/1923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2373925" y="1352575"/>
            <a:ext cx="4403400" cy="23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Environmentally </a:t>
            </a:r>
            <a:endParaRPr sz="2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Responsible </a:t>
            </a:r>
            <a:endParaRPr sz="2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Packaging </a:t>
            </a:r>
            <a:endParaRPr sz="2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and </a:t>
            </a:r>
            <a:endParaRPr sz="2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Products</a:t>
            </a:r>
            <a:endParaRPr sz="2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</p:txBody>
      </p:sp>
      <p:sp>
        <p:nvSpPr>
          <p:cNvPr id="60" name="Google Shape;60;p13"/>
          <p:cNvSpPr txBox="1"/>
          <p:nvPr/>
        </p:nvSpPr>
        <p:spPr>
          <a:xfrm>
            <a:off x="75" y="4464050"/>
            <a:ext cx="9144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265500" y="200275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Nearby Actions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2"/>
          </p:nvPr>
        </p:nvSpPr>
        <p:spPr>
          <a:xfrm>
            <a:off x="5853900" y="12576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2018: Mount Pleasant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2018: Surfside Beach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2018: Hilton Head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2018: Bluffton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2018: Beaufort 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2018: Port Royal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2018: Beaufort County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2018: Sullivan’s Island considering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2016: Folly Beach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2015: Isle of Palms</a:t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 rotWithShape="1">
          <a:blip r:embed="rId3">
            <a:alphaModFix/>
          </a:blip>
          <a:srcRect l="3473" t="6065" r="2400" b="15262"/>
          <a:stretch/>
        </p:blipFill>
        <p:spPr>
          <a:xfrm>
            <a:off x="481050" y="1330000"/>
            <a:ext cx="5381676" cy="3475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Year Discussion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/>
              <a:t> SIX PUBLIC MEETINGS</a:t>
            </a:r>
            <a:endParaRPr sz="2400" b="1">
              <a:solidFill>
                <a:srgbClr val="2D6DB2"/>
              </a:solidFill>
              <a:highlight>
                <a:srgbClr val="F4EADB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635000" lvl="0" indent="-3810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AutoNum type="arabicPeriod"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11/13/18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6350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AutoNum type="arabicPeriod"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11/1/2018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6350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AutoNum type="arabicPeriod"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9/27/2018</a:t>
            </a:r>
            <a:endParaRPr sz="2400">
              <a:uFill>
                <a:noFill/>
              </a:uFill>
              <a:latin typeface="Verdana"/>
              <a:ea typeface="Verdana"/>
              <a:cs typeface="Verdana"/>
              <a:sym typeface="Verdana"/>
              <a:hlinkClick r:id="rId3"/>
            </a:endParaRPr>
          </a:p>
          <a:p>
            <a:pPr marL="6350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AutoNum type="arabicPeriod"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6/14/2018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6350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AutoNum type="arabicPeriod"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10/13/2016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6350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AutoNum type="arabicPeriod"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5/12/2016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3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Remove commonly picked up plastics from environment</a:t>
            </a: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185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ordinance protects: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Natural environment  and marine life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Tourism economy and organizations that benefit from tourism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Livability of City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Human health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8098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Brief Summary</a:t>
            </a: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24303C"/>
              </a:buClr>
              <a:buSzPts val="2000"/>
              <a:buFont typeface="Lato"/>
              <a:buChar char="●"/>
            </a:pPr>
            <a:r>
              <a:rPr lang="en" sz="2000">
                <a:solidFill>
                  <a:srgbClr val="24303C"/>
                </a:solidFill>
              </a:rPr>
              <a:t>Regulations on:</a:t>
            </a:r>
            <a:endParaRPr sz="2000">
              <a:solidFill>
                <a:srgbClr val="24303C"/>
              </a:solidFill>
            </a:endParaRPr>
          </a:p>
          <a:p>
            <a:pPr marL="1270000" lvl="1" indent="-355600" algn="l" rtl="0">
              <a:spcBef>
                <a:spcPts val="0"/>
              </a:spcBef>
              <a:spcAft>
                <a:spcPts val="0"/>
              </a:spcAft>
              <a:buClr>
                <a:srgbClr val="24303C"/>
              </a:buClr>
              <a:buSzPts val="2000"/>
              <a:buFont typeface="Lato"/>
              <a:buChar char="○"/>
            </a:pPr>
            <a:r>
              <a:rPr lang="en" sz="2000">
                <a:solidFill>
                  <a:srgbClr val="24303C"/>
                </a:solidFill>
              </a:rPr>
              <a:t>Single-use plastic bags</a:t>
            </a:r>
            <a:endParaRPr sz="2000">
              <a:solidFill>
                <a:srgbClr val="24303C"/>
              </a:solidFill>
            </a:endParaRPr>
          </a:p>
          <a:p>
            <a:pPr marL="1270000" lvl="1" indent="-355600" algn="l" rtl="0">
              <a:spcBef>
                <a:spcPts val="0"/>
              </a:spcBef>
              <a:spcAft>
                <a:spcPts val="0"/>
              </a:spcAft>
              <a:buClr>
                <a:srgbClr val="24303C"/>
              </a:buClr>
              <a:buSzPts val="2000"/>
              <a:buFont typeface="Lato"/>
              <a:buChar char="○"/>
            </a:pPr>
            <a:r>
              <a:rPr lang="en" sz="2000">
                <a:solidFill>
                  <a:srgbClr val="24303C"/>
                </a:solidFill>
              </a:rPr>
              <a:t>Polystyrene/plastic foam products </a:t>
            </a:r>
            <a:endParaRPr sz="2000">
              <a:solidFill>
                <a:srgbClr val="24303C"/>
              </a:solidFill>
            </a:endParaRPr>
          </a:p>
          <a:p>
            <a:pPr marL="1270000" lvl="1" indent="-355600" algn="l" rtl="0">
              <a:spcBef>
                <a:spcPts val="0"/>
              </a:spcBef>
              <a:spcAft>
                <a:spcPts val="0"/>
              </a:spcAft>
              <a:buClr>
                <a:srgbClr val="24303C"/>
              </a:buClr>
              <a:buSzPts val="2000"/>
              <a:buFont typeface="Lato"/>
              <a:buChar char="○"/>
            </a:pPr>
            <a:r>
              <a:rPr lang="en" sz="2000">
                <a:solidFill>
                  <a:srgbClr val="24303C"/>
                </a:solidFill>
              </a:rPr>
              <a:t>Plastic straws</a:t>
            </a:r>
            <a:endParaRPr sz="2000">
              <a:solidFill>
                <a:srgbClr val="24303C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24303C"/>
              </a:buClr>
              <a:buSzPts val="2000"/>
              <a:buFont typeface="Lato"/>
              <a:buChar char="●"/>
            </a:pPr>
            <a:r>
              <a:rPr lang="en" sz="2000">
                <a:solidFill>
                  <a:srgbClr val="24303C"/>
                </a:solidFill>
              </a:rPr>
              <a:t>Exemptions:</a:t>
            </a:r>
            <a:endParaRPr sz="2000">
              <a:solidFill>
                <a:srgbClr val="24303C"/>
              </a:solidFill>
            </a:endParaRPr>
          </a:p>
          <a:p>
            <a:pPr marL="1270000" lvl="1" indent="-355600" algn="l" rtl="0">
              <a:spcBef>
                <a:spcPts val="0"/>
              </a:spcBef>
              <a:spcAft>
                <a:spcPts val="0"/>
              </a:spcAft>
              <a:buClr>
                <a:srgbClr val="24303C"/>
              </a:buClr>
              <a:buSzPts val="2000"/>
              <a:buFont typeface="Lato"/>
              <a:buChar char="○"/>
            </a:pPr>
            <a:r>
              <a:rPr lang="en" sz="2000">
                <a:solidFill>
                  <a:srgbClr val="24303C"/>
                </a:solidFill>
              </a:rPr>
              <a:t>Consistent with other local ordinances</a:t>
            </a:r>
            <a:endParaRPr sz="2000">
              <a:solidFill>
                <a:srgbClr val="24303C"/>
              </a:solidFill>
            </a:endParaRPr>
          </a:p>
          <a:p>
            <a:pPr marL="1270000" lvl="1" indent="-355600" algn="l" rtl="0">
              <a:spcBef>
                <a:spcPts val="0"/>
              </a:spcBef>
              <a:spcAft>
                <a:spcPts val="0"/>
              </a:spcAft>
              <a:buClr>
                <a:srgbClr val="24303C"/>
              </a:buClr>
              <a:buSzPts val="2000"/>
              <a:buFont typeface="Lato"/>
              <a:buChar char="○"/>
            </a:pPr>
            <a:r>
              <a:rPr lang="en" sz="2000">
                <a:solidFill>
                  <a:srgbClr val="24303C"/>
                </a:solidFill>
              </a:rPr>
              <a:t>Request an exemption any time</a:t>
            </a:r>
            <a:endParaRPr sz="2000">
              <a:solidFill>
                <a:srgbClr val="24303C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24303C"/>
              </a:buClr>
              <a:buSzPts val="2000"/>
              <a:buFont typeface="Lato"/>
              <a:buChar char="●"/>
            </a:pPr>
            <a:r>
              <a:rPr lang="en" sz="2000">
                <a:solidFill>
                  <a:srgbClr val="24303C"/>
                </a:solidFill>
              </a:rPr>
              <a:t>Effective Date:</a:t>
            </a:r>
            <a:endParaRPr sz="2000">
              <a:solidFill>
                <a:srgbClr val="24303C"/>
              </a:solidFill>
            </a:endParaRPr>
          </a:p>
          <a:p>
            <a:pPr marL="1270000" lvl="1" indent="-355600" algn="l" rtl="0">
              <a:spcBef>
                <a:spcPts val="0"/>
              </a:spcBef>
              <a:spcAft>
                <a:spcPts val="0"/>
              </a:spcAft>
              <a:buClr>
                <a:srgbClr val="24303C"/>
              </a:buClr>
              <a:buSzPts val="2000"/>
              <a:buFont typeface="Lato"/>
              <a:buChar char="○"/>
            </a:pPr>
            <a:r>
              <a:rPr lang="en" sz="2000">
                <a:solidFill>
                  <a:srgbClr val="24303C"/>
                </a:solidFill>
              </a:rPr>
              <a:t>One-year grace period for transition</a:t>
            </a:r>
            <a:endParaRPr sz="2000">
              <a:solidFill>
                <a:srgbClr val="24303C"/>
              </a:solidFill>
            </a:endParaRPr>
          </a:p>
          <a:p>
            <a:pPr marL="1270000" lvl="1" indent="-355600" algn="l" rtl="0">
              <a:spcBef>
                <a:spcPts val="0"/>
              </a:spcBef>
              <a:spcAft>
                <a:spcPts val="0"/>
              </a:spcAft>
              <a:buClr>
                <a:srgbClr val="24303C"/>
              </a:buClr>
              <a:buSzPts val="2000"/>
              <a:buFont typeface="Lato"/>
              <a:buChar char="○"/>
            </a:pPr>
            <a:r>
              <a:rPr lang="en" sz="2000">
                <a:solidFill>
                  <a:srgbClr val="24303C"/>
                </a:solidFill>
              </a:rPr>
              <a:t>Request additional year</a:t>
            </a:r>
            <a:endParaRPr sz="2000">
              <a:solidFill>
                <a:srgbClr val="24303C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2016 Survey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24303C"/>
                </a:solidFill>
              </a:rPr>
              <a:t>Nearly 5,000 Respondents</a:t>
            </a:r>
            <a:endParaRPr b="1">
              <a:solidFill>
                <a:srgbClr val="24303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4303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24303C"/>
                </a:solidFill>
              </a:rPr>
              <a:t>Business Results</a:t>
            </a:r>
            <a:endParaRPr b="1">
              <a:solidFill>
                <a:srgbClr val="24303C"/>
              </a:solidFill>
              <a:highlight>
                <a:srgbClr val="F4EADB"/>
              </a:highlight>
            </a:endParaRPr>
          </a:p>
          <a:p>
            <a:pPr marL="635000" lvl="0" indent="-342900" algn="l" rtl="0">
              <a:spcBef>
                <a:spcPts val="0"/>
              </a:spcBef>
              <a:spcAft>
                <a:spcPts val="0"/>
              </a:spcAft>
              <a:buClr>
                <a:srgbClr val="24303C"/>
              </a:buClr>
              <a:buSzPts val="1800"/>
              <a:buFont typeface="Lato"/>
              <a:buChar char="●"/>
            </a:pPr>
            <a:r>
              <a:rPr lang="en">
                <a:solidFill>
                  <a:srgbClr val="24303C"/>
                </a:solidFill>
              </a:rPr>
              <a:t>222 Businesses responded</a:t>
            </a:r>
            <a:endParaRPr>
              <a:solidFill>
                <a:srgbClr val="24303C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>
              <a:solidFill>
                <a:srgbClr val="24303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24303C"/>
                </a:solidFill>
              </a:rPr>
              <a:t>Citizen Results</a:t>
            </a:r>
            <a:endParaRPr b="1">
              <a:solidFill>
                <a:srgbClr val="24303C"/>
              </a:solidFill>
            </a:endParaRPr>
          </a:p>
          <a:p>
            <a:pPr marL="635000" lvl="0" indent="-342900" algn="l" rtl="0">
              <a:spcBef>
                <a:spcPts val="0"/>
              </a:spcBef>
              <a:spcAft>
                <a:spcPts val="0"/>
              </a:spcAft>
              <a:buClr>
                <a:srgbClr val="24303C"/>
              </a:buClr>
              <a:buSzPts val="1800"/>
              <a:buFont typeface="Lato"/>
              <a:buChar char="●"/>
            </a:pPr>
            <a:r>
              <a:rPr lang="en">
                <a:solidFill>
                  <a:srgbClr val="24303C"/>
                </a:solidFill>
              </a:rPr>
              <a:t>4,733 Citizens responded</a:t>
            </a:r>
            <a:endParaRPr>
              <a:solidFill>
                <a:srgbClr val="24303C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400">
              <a:solidFill>
                <a:srgbClr val="24303C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24303C"/>
                </a:solidFill>
              </a:rPr>
              <a:t>Overall, businesses and citizens strongly support a ban</a:t>
            </a:r>
            <a:endParaRPr sz="22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9500" y="3905250"/>
            <a:ext cx="5998800" cy="12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113 Businesses, (110 positive)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as of 11/13/18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97" name="Google Shape;97;p19"/>
          <p:cNvGraphicFramePr/>
          <p:nvPr/>
        </p:nvGraphicFramePr>
        <p:xfrm>
          <a:off x="398250" y="1431975"/>
          <a:ext cx="1905000" cy="853440"/>
        </p:xfrm>
        <a:graphic>
          <a:graphicData uri="http://schemas.openxmlformats.org/drawingml/2006/table">
            <a:tbl>
              <a:tblPr>
                <a:noFill/>
                <a:tableStyleId>{48D36B58-0592-4664-BF29-4005F9827246}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Feedback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Responses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Positive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803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Negative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12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815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8" name="Google Shape;98;p1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4800" y="152400"/>
            <a:ext cx="5696275" cy="35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>
            <a:spLocks noGrp="1"/>
          </p:cNvSpPr>
          <p:nvPr>
            <p:ph type="title" idx="4294967295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2018 Survey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2400" y="-4250"/>
            <a:ext cx="97421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Period</a:t>
            </a: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One Year Transition Period to continue stakeholder engagement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organizations are offering resources to help in transition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Option to request another year or modify ordinance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Master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On-screen Show (16:9)</PresentationFormat>
  <Paragraphs>67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Verdana</vt:lpstr>
      <vt:lpstr>Lato</vt:lpstr>
      <vt:lpstr>Arial</vt:lpstr>
      <vt:lpstr>Playfair Display</vt:lpstr>
      <vt:lpstr>Blue Master</vt:lpstr>
      <vt:lpstr> Environmentally  Responsible  Packaging  and  Products </vt:lpstr>
      <vt:lpstr>Three Year Discussion</vt:lpstr>
      <vt:lpstr>Why</vt:lpstr>
      <vt:lpstr>PowerPoint Presentation</vt:lpstr>
      <vt:lpstr>Brief Summary</vt:lpstr>
      <vt:lpstr>2016 Survey</vt:lpstr>
      <vt:lpstr>2018 Survey</vt:lpstr>
      <vt:lpstr>PowerPoint Presentation</vt:lpstr>
      <vt:lpstr>Transition Period</vt:lpstr>
      <vt:lpstr>Nearby Actions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Environmentally  Responsible  Packaging  and  Products </dc:title>
  <dc:creator>McKain, Katie</dc:creator>
  <cp:lastModifiedBy>McKain, Katie</cp:lastModifiedBy>
  <cp:revision>1</cp:revision>
  <dcterms:modified xsi:type="dcterms:W3CDTF">2018-11-30T19:19:51Z</dcterms:modified>
</cp:coreProperties>
</file>