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6" r:id="rId3"/>
    <p:sldId id="258" r:id="rId4"/>
    <p:sldId id="262" r:id="rId5"/>
    <p:sldId id="260" r:id="rId6"/>
    <p:sldId id="261" r:id="rId7"/>
    <p:sldId id="259"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056"/>
    <a:srgbClr val="5A909A"/>
    <a:srgbClr val="232B2B"/>
    <a:srgbClr val="407E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37"/>
    <p:restoredTop sz="94676"/>
  </p:normalViewPr>
  <p:slideViewPr>
    <p:cSldViewPr snapToGrid="0" snapToObjects="1">
      <p:cViewPr varScale="1">
        <p:scale>
          <a:sx n="109" d="100"/>
          <a:sy n="109" d="100"/>
        </p:scale>
        <p:origin x="129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A6ADF7-52E9-0646-B5DB-637239E8BF31}" type="datetimeFigureOut">
              <a:rPr lang="en-US" smtClean="0"/>
              <a:t>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4A4BF-3C51-7546-BF05-CB4DE9F3107F}" type="slidenum">
              <a:rPr lang="en-US" smtClean="0"/>
              <a:t>‹#›</a:t>
            </a:fld>
            <a:endParaRPr lang="en-US"/>
          </a:p>
        </p:txBody>
      </p:sp>
    </p:spTree>
    <p:extLst>
      <p:ext uri="{BB962C8B-B14F-4D97-AF65-F5344CB8AC3E}">
        <p14:creationId xmlns:p14="http://schemas.microsoft.com/office/powerpoint/2010/main" val="1851737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A6ADF7-52E9-0646-B5DB-637239E8BF31}" type="datetimeFigureOut">
              <a:rPr lang="en-US" smtClean="0"/>
              <a:t>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4A4BF-3C51-7546-BF05-CB4DE9F3107F}" type="slidenum">
              <a:rPr lang="en-US" smtClean="0"/>
              <a:t>‹#›</a:t>
            </a:fld>
            <a:endParaRPr lang="en-US"/>
          </a:p>
        </p:txBody>
      </p:sp>
    </p:spTree>
    <p:extLst>
      <p:ext uri="{BB962C8B-B14F-4D97-AF65-F5344CB8AC3E}">
        <p14:creationId xmlns:p14="http://schemas.microsoft.com/office/powerpoint/2010/main" val="1926967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A6ADF7-52E9-0646-B5DB-637239E8BF31}" type="datetimeFigureOut">
              <a:rPr lang="en-US" smtClean="0"/>
              <a:t>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4A4BF-3C51-7546-BF05-CB4DE9F3107F}" type="slidenum">
              <a:rPr lang="en-US" smtClean="0"/>
              <a:t>‹#›</a:t>
            </a:fld>
            <a:endParaRPr lang="en-US"/>
          </a:p>
        </p:txBody>
      </p:sp>
    </p:spTree>
    <p:extLst>
      <p:ext uri="{BB962C8B-B14F-4D97-AF65-F5344CB8AC3E}">
        <p14:creationId xmlns:p14="http://schemas.microsoft.com/office/powerpoint/2010/main" val="130541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A6ADF7-52E9-0646-B5DB-637239E8BF31}" type="datetimeFigureOut">
              <a:rPr lang="en-US" smtClean="0"/>
              <a:t>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4A4BF-3C51-7546-BF05-CB4DE9F3107F}" type="slidenum">
              <a:rPr lang="en-US" smtClean="0"/>
              <a:t>‹#›</a:t>
            </a:fld>
            <a:endParaRPr lang="en-US"/>
          </a:p>
        </p:txBody>
      </p:sp>
    </p:spTree>
    <p:extLst>
      <p:ext uri="{BB962C8B-B14F-4D97-AF65-F5344CB8AC3E}">
        <p14:creationId xmlns:p14="http://schemas.microsoft.com/office/powerpoint/2010/main" val="34472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A6ADF7-52E9-0646-B5DB-637239E8BF31}" type="datetimeFigureOut">
              <a:rPr lang="en-US" smtClean="0"/>
              <a:t>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4A4BF-3C51-7546-BF05-CB4DE9F3107F}" type="slidenum">
              <a:rPr lang="en-US" smtClean="0"/>
              <a:t>‹#›</a:t>
            </a:fld>
            <a:endParaRPr lang="en-US"/>
          </a:p>
        </p:txBody>
      </p:sp>
    </p:spTree>
    <p:extLst>
      <p:ext uri="{BB962C8B-B14F-4D97-AF65-F5344CB8AC3E}">
        <p14:creationId xmlns:p14="http://schemas.microsoft.com/office/powerpoint/2010/main" val="1021866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A6ADF7-52E9-0646-B5DB-637239E8BF31}" type="datetimeFigureOut">
              <a:rPr lang="en-US" smtClean="0"/>
              <a:t>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F4A4BF-3C51-7546-BF05-CB4DE9F3107F}" type="slidenum">
              <a:rPr lang="en-US" smtClean="0"/>
              <a:t>‹#›</a:t>
            </a:fld>
            <a:endParaRPr lang="en-US"/>
          </a:p>
        </p:txBody>
      </p:sp>
    </p:spTree>
    <p:extLst>
      <p:ext uri="{BB962C8B-B14F-4D97-AF65-F5344CB8AC3E}">
        <p14:creationId xmlns:p14="http://schemas.microsoft.com/office/powerpoint/2010/main" val="2797068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A6ADF7-52E9-0646-B5DB-637239E8BF31}" type="datetimeFigureOut">
              <a:rPr lang="en-US" smtClean="0"/>
              <a:t>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F4A4BF-3C51-7546-BF05-CB4DE9F3107F}" type="slidenum">
              <a:rPr lang="en-US" smtClean="0"/>
              <a:t>‹#›</a:t>
            </a:fld>
            <a:endParaRPr lang="en-US"/>
          </a:p>
        </p:txBody>
      </p:sp>
    </p:spTree>
    <p:extLst>
      <p:ext uri="{BB962C8B-B14F-4D97-AF65-F5344CB8AC3E}">
        <p14:creationId xmlns:p14="http://schemas.microsoft.com/office/powerpoint/2010/main" val="3385130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A6ADF7-52E9-0646-B5DB-637239E8BF31}" type="datetimeFigureOut">
              <a:rPr lang="en-US" smtClean="0"/>
              <a:t>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F4A4BF-3C51-7546-BF05-CB4DE9F3107F}" type="slidenum">
              <a:rPr lang="en-US" smtClean="0"/>
              <a:t>‹#›</a:t>
            </a:fld>
            <a:endParaRPr lang="en-US"/>
          </a:p>
        </p:txBody>
      </p:sp>
    </p:spTree>
    <p:extLst>
      <p:ext uri="{BB962C8B-B14F-4D97-AF65-F5344CB8AC3E}">
        <p14:creationId xmlns:p14="http://schemas.microsoft.com/office/powerpoint/2010/main" val="253677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A6ADF7-52E9-0646-B5DB-637239E8BF31}" type="datetimeFigureOut">
              <a:rPr lang="en-US" smtClean="0"/>
              <a:t>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F4A4BF-3C51-7546-BF05-CB4DE9F3107F}" type="slidenum">
              <a:rPr lang="en-US" smtClean="0"/>
              <a:t>‹#›</a:t>
            </a:fld>
            <a:endParaRPr lang="en-US"/>
          </a:p>
        </p:txBody>
      </p:sp>
    </p:spTree>
    <p:extLst>
      <p:ext uri="{BB962C8B-B14F-4D97-AF65-F5344CB8AC3E}">
        <p14:creationId xmlns:p14="http://schemas.microsoft.com/office/powerpoint/2010/main" val="2018856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A6ADF7-52E9-0646-B5DB-637239E8BF31}" type="datetimeFigureOut">
              <a:rPr lang="en-US" smtClean="0"/>
              <a:t>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F4A4BF-3C51-7546-BF05-CB4DE9F3107F}" type="slidenum">
              <a:rPr lang="en-US" smtClean="0"/>
              <a:t>‹#›</a:t>
            </a:fld>
            <a:endParaRPr lang="en-US"/>
          </a:p>
        </p:txBody>
      </p:sp>
    </p:spTree>
    <p:extLst>
      <p:ext uri="{BB962C8B-B14F-4D97-AF65-F5344CB8AC3E}">
        <p14:creationId xmlns:p14="http://schemas.microsoft.com/office/powerpoint/2010/main" val="120356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A6ADF7-52E9-0646-B5DB-637239E8BF31}" type="datetimeFigureOut">
              <a:rPr lang="en-US" smtClean="0"/>
              <a:t>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F4A4BF-3C51-7546-BF05-CB4DE9F3107F}" type="slidenum">
              <a:rPr lang="en-US" smtClean="0"/>
              <a:t>‹#›</a:t>
            </a:fld>
            <a:endParaRPr lang="en-US"/>
          </a:p>
        </p:txBody>
      </p:sp>
    </p:spTree>
    <p:extLst>
      <p:ext uri="{BB962C8B-B14F-4D97-AF65-F5344CB8AC3E}">
        <p14:creationId xmlns:p14="http://schemas.microsoft.com/office/powerpoint/2010/main" val="4159915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6ADF7-52E9-0646-B5DB-637239E8BF31}" type="datetimeFigureOut">
              <a:rPr lang="en-US" smtClean="0"/>
              <a:t>1/8/2020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4A4BF-3C51-7546-BF05-CB4DE9F3107F}" type="slidenum">
              <a:rPr lang="en-US" smtClean="0"/>
              <a:t>‹#›</a:t>
            </a:fld>
            <a:endParaRPr lang="en-US"/>
          </a:p>
        </p:txBody>
      </p:sp>
    </p:spTree>
    <p:extLst>
      <p:ext uri="{BB962C8B-B14F-4D97-AF65-F5344CB8AC3E}">
        <p14:creationId xmlns:p14="http://schemas.microsoft.com/office/powerpoint/2010/main" val="3661203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4A20BD-9572-F64D-A617-42E41CC8E2C3}"/>
              </a:ext>
            </a:extLst>
          </p:cNvPr>
          <p:cNvPicPr>
            <a:picLocks noChangeAspect="1"/>
          </p:cNvPicPr>
          <p:nvPr/>
        </p:nvPicPr>
        <p:blipFill>
          <a:blip r:embed="rId2"/>
          <a:stretch>
            <a:fillRect/>
          </a:stretch>
        </p:blipFill>
        <p:spPr>
          <a:xfrm>
            <a:off x="4465" y="0"/>
            <a:ext cx="9135070" cy="6858000"/>
          </a:xfrm>
          <a:prstGeom prst="rect">
            <a:avLst/>
          </a:prstGeom>
        </p:spPr>
      </p:pic>
    </p:spTree>
    <p:extLst>
      <p:ext uri="{BB962C8B-B14F-4D97-AF65-F5344CB8AC3E}">
        <p14:creationId xmlns:p14="http://schemas.microsoft.com/office/powerpoint/2010/main" val="2851722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75D24E-DAEC-234F-8128-628C2FF566A5}"/>
              </a:ext>
            </a:extLst>
          </p:cNvPr>
          <p:cNvSpPr txBox="1"/>
          <p:nvPr/>
        </p:nvSpPr>
        <p:spPr>
          <a:xfrm>
            <a:off x="529389" y="2126750"/>
            <a:ext cx="8121451" cy="3293209"/>
          </a:xfrm>
          <a:prstGeom prst="rect">
            <a:avLst/>
          </a:prstGeom>
          <a:noFill/>
        </p:spPr>
        <p:txBody>
          <a:bodyPr wrap="square" rtlCol="0">
            <a:spAutoFit/>
          </a:bodyPr>
          <a:lstStyle/>
          <a:p>
            <a:endParaRPr lang="en-US" dirty="0"/>
          </a:p>
          <a:p>
            <a:pPr algn="ctr"/>
            <a:r>
              <a:rPr lang="en-US" sz="2800" dirty="0">
                <a:latin typeface="Helvetica Neue Light" panose="02000403000000020004" pitchFamily="2" charset="0"/>
                <a:ea typeface="Helvetica Neue Light" panose="02000403000000020004" pitchFamily="2" charset="0"/>
              </a:rPr>
              <a:t>In 2020, the City of Charleston will commemorate the 350th anniversary of the historic founding at Charles Towne (1670) by engaging the community and the state of South Carolina to honor the city's rich heritage, unique customs, and diverse cultures in a manner that examines its past and present, setting the course for its future as a </a:t>
            </a:r>
            <a:r>
              <a:rPr lang="en-US" sz="2800" dirty="0" smtClean="0">
                <a:latin typeface="Helvetica Neue Light" panose="02000403000000020004" pitchFamily="2" charset="0"/>
                <a:ea typeface="Helvetica Neue Light" panose="02000403000000020004" pitchFamily="2" charset="0"/>
              </a:rPr>
              <a:t>21st </a:t>
            </a:r>
            <a:r>
              <a:rPr lang="en-US" sz="2800" dirty="0">
                <a:latin typeface="Helvetica Neue Light" panose="02000403000000020004" pitchFamily="2" charset="0"/>
                <a:ea typeface="Helvetica Neue Light" panose="02000403000000020004" pitchFamily="2" charset="0"/>
              </a:rPr>
              <a:t>century global city.</a:t>
            </a:r>
            <a:r>
              <a:rPr lang="en-US" sz="3200" dirty="0">
                <a:solidFill>
                  <a:srgbClr val="232B2B"/>
                </a:solidFill>
                <a:latin typeface="Helvetica Neue Light" panose="02000403000000020004" pitchFamily="2" charset="0"/>
                <a:ea typeface="Helvetica Neue Light" panose="02000403000000020004" pitchFamily="2" charset="0"/>
                <a:cs typeface="Helvetica Neue" panose="02000503000000020004" pitchFamily="2" charset="0"/>
              </a:rPr>
              <a:t> </a:t>
            </a:r>
          </a:p>
          <a:p>
            <a:endParaRPr lang="en-US" dirty="0"/>
          </a:p>
        </p:txBody>
      </p:sp>
      <p:sp>
        <p:nvSpPr>
          <p:cNvPr id="4" name="TextBox 3">
            <a:extLst>
              <a:ext uri="{FF2B5EF4-FFF2-40B4-BE49-F238E27FC236}">
                <a16:creationId xmlns:a16="http://schemas.microsoft.com/office/drawing/2014/main" id="{C0B7F106-63E2-DE46-B9ED-3250C1CA3BF1}"/>
              </a:ext>
            </a:extLst>
          </p:cNvPr>
          <p:cNvSpPr txBox="1"/>
          <p:nvPr/>
        </p:nvSpPr>
        <p:spPr>
          <a:xfrm>
            <a:off x="529389" y="1540042"/>
            <a:ext cx="5847348" cy="830997"/>
          </a:xfrm>
          <a:prstGeom prst="rect">
            <a:avLst/>
          </a:prstGeom>
          <a:noFill/>
        </p:spPr>
        <p:txBody>
          <a:bodyPr wrap="square" rtlCol="0">
            <a:spAutoFit/>
          </a:bodyPr>
          <a:lstStyle/>
          <a:p>
            <a:r>
              <a:rPr lang="en-US" sz="4800" b="1" dirty="0">
                <a:solidFill>
                  <a:srgbClr val="1D405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MISSION</a:t>
            </a:r>
          </a:p>
        </p:txBody>
      </p:sp>
    </p:spTree>
    <p:extLst>
      <p:ext uri="{BB962C8B-B14F-4D97-AF65-F5344CB8AC3E}">
        <p14:creationId xmlns:p14="http://schemas.microsoft.com/office/powerpoint/2010/main" val="172051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C0EBBD-D0F4-6D44-9901-80BAD96D8282}"/>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71073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75D24E-DAEC-234F-8128-628C2FF566A5}"/>
              </a:ext>
            </a:extLst>
          </p:cNvPr>
          <p:cNvSpPr txBox="1"/>
          <p:nvPr/>
        </p:nvSpPr>
        <p:spPr>
          <a:xfrm>
            <a:off x="801384" y="2126750"/>
            <a:ext cx="7849456" cy="3416320"/>
          </a:xfrm>
          <a:prstGeom prst="rect">
            <a:avLst/>
          </a:prstGeom>
          <a:noFill/>
        </p:spPr>
        <p:txBody>
          <a:bodyPr wrap="square" rtlCol="0">
            <a:spAutoFit/>
          </a:bodyPr>
          <a:lstStyle/>
          <a:p>
            <a:endParaRPr lang="en-US" dirty="0"/>
          </a:p>
          <a:p>
            <a:pPr marL="285750" indent="-285750">
              <a:lnSpc>
                <a:spcPct val="150000"/>
              </a:lnSpc>
              <a:buFont typeface="Arial" panose="020B0604020202020204" pitchFamily="34" charset="0"/>
              <a:buChar char="•"/>
            </a:pPr>
            <a:r>
              <a:rPr lang="en-US" sz="2000" dirty="0">
                <a:solidFill>
                  <a:srgbClr val="232B2B"/>
                </a:solidFill>
                <a:latin typeface="Helvetica Neue Light" panose="02000403000000020004" pitchFamily="2" charset="0"/>
                <a:ea typeface="Helvetica Neue Light" panose="02000403000000020004" pitchFamily="2" charset="0"/>
                <a:cs typeface="Helvetica Neue" panose="02000503000000020004" pitchFamily="2" charset="0"/>
              </a:rPr>
              <a:t>Leadership</a:t>
            </a:r>
          </a:p>
          <a:p>
            <a:pPr marL="285750" indent="-285750">
              <a:lnSpc>
                <a:spcPct val="150000"/>
              </a:lnSpc>
              <a:buFont typeface="Arial" panose="020B0604020202020204" pitchFamily="34" charset="0"/>
              <a:buChar char="•"/>
            </a:pPr>
            <a:r>
              <a:rPr lang="en-US" sz="2000" dirty="0">
                <a:solidFill>
                  <a:srgbClr val="232B2B"/>
                </a:solidFill>
                <a:latin typeface="Helvetica Neue Light" panose="02000403000000020004" pitchFamily="2" charset="0"/>
                <a:ea typeface="Helvetica Neue Light" panose="02000403000000020004" pitchFamily="2" charset="0"/>
                <a:cs typeface="Helvetica Neue" panose="02000503000000020004" pitchFamily="2" charset="0"/>
              </a:rPr>
              <a:t>Partnering Events</a:t>
            </a:r>
          </a:p>
          <a:p>
            <a:pPr marL="285750" indent="-285750">
              <a:lnSpc>
                <a:spcPct val="150000"/>
              </a:lnSpc>
              <a:buFont typeface="Arial" panose="020B0604020202020204" pitchFamily="34" charset="0"/>
              <a:buChar char="•"/>
            </a:pPr>
            <a:r>
              <a:rPr lang="en-US" sz="2000" dirty="0">
                <a:solidFill>
                  <a:srgbClr val="232B2B"/>
                </a:solidFill>
                <a:latin typeface="Helvetica Neue Light" panose="02000403000000020004" pitchFamily="2" charset="0"/>
                <a:ea typeface="Helvetica Neue Light" panose="02000403000000020004" pitchFamily="2" charset="0"/>
                <a:cs typeface="Helvetica Neue" panose="02000503000000020004" pitchFamily="2" charset="0"/>
              </a:rPr>
              <a:t>Community Involvement</a:t>
            </a:r>
          </a:p>
          <a:p>
            <a:pPr marL="285750" indent="-285750">
              <a:lnSpc>
                <a:spcPct val="150000"/>
              </a:lnSpc>
              <a:buFont typeface="Arial" panose="020B0604020202020204" pitchFamily="34" charset="0"/>
              <a:buChar char="•"/>
            </a:pPr>
            <a:r>
              <a:rPr lang="en-US" sz="2000" dirty="0">
                <a:solidFill>
                  <a:srgbClr val="232B2B"/>
                </a:solidFill>
                <a:latin typeface="Helvetica Neue Light" panose="02000403000000020004" pitchFamily="2" charset="0"/>
                <a:ea typeface="Helvetica Neue Light" panose="02000403000000020004" pitchFamily="2" charset="0"/>
                <a:cs typeface="Helvetica Neue" panose="02000503000000020004" pitchFamily="2" charset="0"/>
              </a:rPr>
              <a:t>Charleston 350 Commemoration Fund</a:t>
            </a:r>
          </a:p>
          <a:p>
            <a:pPr marL="285750" indent="-285750">
              <a:lnSpc>
                <a:spcPct val="150000"/>
              </a:lnSpc>
              <a:buFont typeface="Arial" panose="020B0604020202020204" pitchFamily="34" charset="0"/>
              <a:buChar char="•"/>
            </a:pPr>
            <a:r>
              <a:rPr lang="en-US" sz="2000" dirty="0">
                <a:solidFill>
                  <a:srgbClr val="232B2B"/>
                </a:solidFill>
                <a:latin typeface="Helvetica Neue Light" panose="02000403000000020004" pitchFamily="2" charset="0"/>
                <a:ea typeface="Helvetica Neue Light" panose="02000403000000020004" pitchFamily="2" charset="0"/>
                <a:cs typeface="Helvetica Neue" panose="02000503000000020004" pitchFamily="2" charset="0"/>
              </a:rPr>
              <a:t>Supporters (Sponsors &amp; Volunteers)</a:t>
            </a:r>
          </a:p>
          <a:p>
            <a:pPr marL="285750" indent="-285750">
              <a:lnSpc>
                <a:spcPct val="150000"/>
              </a:lnSpc>
              <a:buFont typeface="Arial" panose="020B0604020202020204" pitchFamily="34" charset="0"/>
              <a:buChar char="•"/>
            </a:pPr>
            <a:r>
              <a:rPr lang="en-US" sz="2000" dirty="0">
                <a:solidFill>
                  <a:srgbClr val="232B2B"/>
                </a:solidFill>
                <a:latin typeface="Helvetica Neue Light" panose="02000403000000020004" pitchFamily="2" charset="0"/>
                <a:ea typeface="Helvetica Neue Light" panose="02000403000000020004" pitchFamily="2" charset="0"/>
                <a:cs typeface="Helvetica Neue" panose="02000503000000020004" pitchFamily="2" charset="0"/>
              </a:rPr>
              <a:t>Commitment to our legacy and sharing our </a:t>
            </a:r>
            <a:r>
              <a:rPr lang="en-US" sz="2000" i="1" dirty="0">
                <a:solidFill>
                  <a:srgbClr val="232B2B"/>
                </a:solidFill>
                <a:latin typeface="Helvetica Neue Light" panose="02000403000000020004" pitchFamily="2" charset="0"/>
                <a:ea typeface="Helvetica Neue Light" panose="02000403000000020004" pitchFamily="2" charset="0"/>
                <a:cs typeface="Helvetica Neue" panose="02000503000000020004" pitchFamily="2" charset="0"/>
              </a:rPr>
              <a:t>full and accurate </a:t>
            </a:r>
            <a:r>
              <a:rPr lang="en-US" sz="2000" dirty="0">
                <a:solidFill>
                  <a:srgbClr val="232B2B"/>
                </a:solidFill>
                <a:latin typeface="Helvetica Neue Light" panose="02000403000000020004" pitchFamily="2" charset="0"/>
                <a:ea typeface="Helvetica Neue Light" panose="02000403000000020004" pitchFamily="2" charset="0"/>
                <a:cs typeface="Helvetica Neue" panose="02000503000000020004" pitchFamily="2" charset="0"/>
              </a:rPr>
              <a:t>story! </a:t>
            </a:r>
          </a:p>
          <a:p>
            <a:endParaRPr lang="en-US" dirty="0"/>
          </a:p>
        </p:txBody>
      </p:sp>
      <p:sp>
        <p:nvSpPr>
          <p:cNvPr id="4" name="TextBox 3">
            <a:extLst>
              <a:ext uri="{FF2B5EF4-FFF2-40B4-BE49-F238E27FC236}">
                <a16:creationId xmlns:a16="http://schemas.microsoft.com/office/drawing/2014/main" id="{C0B7F106-63E2-DE46-B9ED-3250C1CA3BF1}"/>
              </a:ext>
            </a:extLst>
          </p:cNvPr>
          <p:cNvSpPr txBox="1"/>
          <p:nvPr/>
        </p:nvSpPr>
        <p:spPr>
          <a:xfrm>
            <a:off x="529389" y="1540042"/>
            <a:ext cx="5847348" cy="830997"/>
          </a:xfrm>
          <a:prstGeom prst="rect">
            <a:avLst/>
          </a:prstGeom>
          <a:noFill/>
        </p:spPr>
        <p:txBody>
          <a:bodyPr wrap="square" rtlCol="0">
            <a:spAutoFit/>
          </a:bodyPr>
          <a:lstStyle/>
          <a:p>
            <a:r>
              <a:rPr lang="en-US" sz="4800" b="1" dirty="0">
                <a:solidFill>
                  <a:srgbClr val="1D405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KEY ELEMENTS</a:t>
            </a:r>
          </a:p>
        </p:txBody>
      </p:sp>
    </p:spTree>
    <p:extLst>
      <p:ext uri="{BB962C8B-B14F-4D97-AF65-F5344CB8AC3E}">
        <p14:creationId xmlns:p14="http://schemas.microsoft.com/office/powerpoint/2010/main" val="2382298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75D24E-DAEC-234F-8128-628C2FF566A5}"/>
              </a:ext>
            </a:extLst>
          </p:cNvPr>
          <p:cNvSpPr txBox="1"/>
          <p:nvPr/>
        </p:nvSpPr>
        <p:spPr>
          <a:xfrm>
            <a:off x="801384" y="2126750"/>
            <a:ext cx="7849456" cy="3416320"/>
          </a:xfrm>
          <a:prstGeom prst="rect">
            <a:avLst/>
          </a:prstGeom>
          <a:noFill/>
        </p:spPr>
        <p:txBody>
          <a:bodyPr wrap="square" rtlCol="0">
            <a:spAutoFit/>
          </a:bodyPr>
          <a:lstStyle/>
          <a:p>
            <a:endParaRPr lang="en-US" dirty="0"/>
          </a:p>
          <a:p>
            <a:pPr marL="285750" indent="-285750">
              <a:lnSpc>
                <a:spcPct val="150000"/>
              </a:lnSpc>
              <a:buFont typeface="Arial" panose="020B0604020202020204" pitchFamily="34" charset="0"/>
              <a:buChar char="•"/>
            </a:pPr>
            <a:r>
              <a:rPr lang="en-US" sz="2000" dirty="0">
                <a:solidFill>
                  <a:srgbClr val="232B2B"/>
                </a:solidFill>
                <a:latin typeface="Helvetica Neue Light" panose="02000403000000020004" pitchFamily="2" charset="0"/>
                <a:ea typeface="Helvetica Neue Light" panose="02000403000000020004" pitchFamily="2" charset="0"/>
                <a:cs typeface="Helvetica Neue" panose="02000503000000020004" pitchFamily="2" charset="0"/>
              </a:rPr>
              <a:t>Heart and soul of this Commemoration</a:t>
            </a:r>
          </a:p>
          <a:p>
            <a:pPr marL="285750" indent="-285750">
              <a:lnSpc>
                <a:spcPct val="150000"/>
              </a:lnSpc>
              <a:buFont typeface="Arial" panose="020B0604020202020204" pitchFamily="34" charset="0"/>
              <a:buChar char="•"/>
            </a:pPr>
            <a:r>
              <a:rPr lang="en-US" sz="2000" dirty="0">
                <a:solidFill>
                  <a:srgbClr val="232B2B"/>
                </a:solidFill>
                <a:latin typeface="Helvetica Neue Light" panose="02000403000000020004" pitchFamily="2" charset="0"/>
                <a:ea typeface="Helvetica Neue Light" panose="02000403000000020004" pitchFamily="2" charset="0"/>
                <a:cs typeface="Helvetica Neue" panose="02000503000000020004" pitchFamily="2" charset="0"/>
              </a:rPr>
              <a:t>Which historical topic(s) does your </a:t>
            </a:r>
            <a:br>
              <a:rPr lang="en-US" sz="2000" dirty="0">
                <a:solidFill>
                  <a:srgbClr val="232B2B"/>
                </a:solidFill>
                <a:latin typeface="Helvetica Neue Light" panose="02000403000000020004" pitchFamily="2" charset="0"/>
                <a:ea typeface="Helvetica Neue Light" panose="02000403000000020004" pitchFamily="2" charset="0"/>
                <a:cs typeface="Helvetica Neue" panose="02000503000000020004" pitchFamily="2" charset="0"/>
              </a:rPr>
            </a:br>
            <a:r>
              <a:rPr lang="en-US" sz="2000" dirty="0">
                <a:solidFill>
                  <a:srgbClr val="232B2B"/>
                </a:solidFill>
                <a:latin typeface="Helvetica Neue Light" panose="02000403000000020004" pitchFamily="2" charset="0"/>
                <a:ea typeface="Helvetica Neue Light" panose="02000403000000020004" pitchFamily="2" charset="0"/>
                <a:cs typeface="Helvetica Neue" panose="02000503000000020004" pitchFamily="2" charset="0"/>
              </a:rPr>
              <a:t>event cover?</a:t>
            </a:r>
          </a:p>
          <a:p>
            <a:pPr marL="285750" indent="-285750">
              <a:lnSpc>
                <a:spcPct val="150000"/>
              </a:lnSpc>
              <a:buFont typeface="Arial" panose="020B0604020202020204" pitchFamily="34" charset="0"/>
              <a:buChar char="•"/>
            </a:pPr>
            <a:r>
              <a:rPr lang="en-US" sz="2000" dirty="0">
                <a:solidFill>
                  <a:srgbClr val="232B2B"/>
                </a:solidFill>
                <a:latin typeface="Helvetica Neue Light" panose="02000403000000020004" pitchFamily="2" charset="0"/>
                <a:ea typeface="Helvetica Neue Light" panose="02000403000000020004" pitchFamily="2" charset="0"/>
                <a:cs typeface="Helvetica Neue" panose="02000503000000020004" pitchFamily="2" charset="0"/>
              </a:rPr>
              <a:t>What generational timeframe?</a:t>
            </a:r>
          </a:p>
          <a:p>
            <a:pPr marL="285750" indent="-285750">
              <a:lnSpc>
                <a:spcPct val="150000"/>
              </a:lnSpc>
              <a:buFont typeface="Arial" panose="020B0604020202020204" pitchFamily="34" charset="0"/>
              <a:buChar char="•"/>
            </a:pPr>
            <a:r>
              <a:rPr lang="en-US" sz="2000" dirty="0">
                <a:solidFill>
                  <a:srgbClr val="232B2B"/>
                </a:solidFill>
                <a:latin typeface="Helvetica Neue Light" panose="02000403000000020004" pitchFamily="2" charset="0"/>
                <a:ea typeface="Helvetica Neue Light" panose="02000403000000020004" pitchFamily="2" charset="0"/>
                <a:cs typeface="Helvetica Neue" panose="02000503000000020004" pitchFamily="2" charset="0"/>
              </a:rPr>
              <a:t>How does it support the Charleston 350 </a:t>
            </a:r>
            <a:br>
              <a:rPr lang="en-US" sz="2000" dirty="0">
                <a:solidFill>
                  <a:srgbClr val="232B2B"/>
                </a:solidFill>
                <a:latin typeface="Helvetica Neue Light" panose="02000403000000020004" pitchFamily="2" charset="0"/>
                <a:ea typeface="Helvetica Neue Light" panose="02000403000000020004" pitchFamily="2" charset="0"/>
                <a:cs typeface="Helvetica Neue" panose="02000503000000020004" pitchFamily="2" charset="0"/>
              </a:rPr>
            </a:br>
            <a:r>
              <a:rPr lang="en-US" sz="2000" dirty="0">
                <a:solidFill>
                  <a:srgbClr val="232B2B"/>
                </a:solidFill>
                <a:latin typeface="Helvetica Neue Light" panose="02000403000000020004" pitchFamily="2" charset="0"/>
                <a:ea typeface="Helvetica Neue Light" panose="02000403000000020004" pitchFamily="2" charset="0"/>
                <a:cs typeface="Helvetica Neue" panose="02000503000000020004" pitchFamily="2" charset="0"/>
              </a:rPr>
              <a:t>Commemoration mission? </a:t>
            </a:r>
          </a:p>
          <a:p>
            <a:endParaRPr lang="en-US" dirty="0"/>
          </a:p>
        </p:txBody>
      </p:sp>
      <p:sp>
        <p:nvSpPr>
          <p:cNvPr id="2" name="TextBox 1">
            <a:extLst>
              <a:ext uri="{FF2B5EF4-FFF2-40B4-BE49-F238E27FC236}">
                <a16:creationId xmlns:a16="http://schemas.microsoft.com/office/drawing/2014/main" id="{BAD60E8A-4F22-D148-A726-8F656F782CE4}"/>
              </a:ext>
            </a:extLst>
          </p:cNvPr>
          <p:cNvSpPr txBox="1"/>
          <p:nvPr/>
        </p:nvSpPr>
        <p:spPr>
          <a:xfrm>
            <a:off x="529388" y="1540042"/>
            <a:ext cx="6398949" cy="830997"/>
          </a:xfrm>
          <a:prstGeom prst="rect">
            <a:avLst/>
          </a:prstGeom>
          <a:noFill/>
        </p:spPr>
        <p:txBody>
          <a:bodyPr wrap="square" rtlCol="0">
            <a:spAutoFit/>
          </a:bodyPr>
          <a:lstStyle/>
          <a:p>
            <a:r>
              <a:rPr lang="en-US" sz="4800" b="1" dirty="0">
                <a:solidFill>
                  <a:srgbClr val="1D405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PARTNERING EVENTS</a:t>
            </a:r>
          </a:p>
        </p:txBody>
      </p:sp>
      <p:pic>
        <p:nvPicPr>
          <p:cNvPr id="4" name="Picture 3">
            <a:extLst>
              <a:ext uri="{FF2B5EF4-FFF2-40B4-BE49-F238E27FC236}">
                <a16:creationId xmlns:a16="http://schemas.microsoft.com/office/drawing/2014/main" id="{585DA7EB-A9AE-D941-8D20-6F6568010299}"/>
              </a:ext>
            </a:extLst>
          </p:cNvPr>
          <p:cNvPicPr>
            <a:picLocks noChangeAspect="1"/>
          </p:cNvPicPr>
          <p:nvPr/>
        </p:nvPicPr>
        <p:blipFill>
          <a:blip r:embed="rId3"/>
          <a:stretch>
            <a:fillRect/>
          </a:stretch>
        </p:blipFill>
        <p:spPr>
          <a:xfrm>
            <a:off x="6114616" y="2534086"/>
            <a:ext cx="2536224" cy="3414148"/>
          </a:xfrm>
          <a:prstGeom prst="rect">
            <a:avLst/>
          </a:prstGeom>
        </p:spPr>
      </p:pic>
    </p:spTree>
    <p:extLst>
      <p:ext uri="{BB962C8B-B14F-4D97-AF65-F5344CB8AC3E}">
        <p14:creationId xmlns:p14="http://schemas.microsoft.com/office/powerpoint/2010/main" val="2459403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75D24E-DAEC-234F-8128-628C2FF566A5}"/>
              </a:ext>
            </a:extLst>
          </p:cNvPr>
          <p:cNvSpPr txBox="1"/>
          <p:nvPr/>
        </p:nvSpPr>
        <p:spPr>
          <a:xfrm>
            <a:off x="801383" y="2126750"/>
            <a:ext cx="8258395" cy="4801314"/>
          </a:xfrm>
          <a:prstGeom prst="rect">
            <a:avLst/>
          </a:prstGeom>
          <a:noFill/>
        </p:spPr>
        <p:txBody>
          <a:bodyPr wrap="square" rtlCol="0">
            <a:spAutoFit/>
          </a:bodyPr>
          <a:lstStyle/>
          <a:p>
            <a:endParaRPr lang="en-US" dirty="0"/>
          </a:p>
          <a:p>
            <a:pPr marL="285750" indent="-285750">
              <a:lnSpc>
                <a:spcPct val="150000"/>
              </a:lnSpc>
              <a:buFont typeface="Arial" panose="020B0604020202020204" pitchFamily="34" charset="0"/>
              <a:buChar char="•"/>
            </a:pPr>
            <a:r>
              <a:rPr lang="en-US" sz="2000" dirty="0">
                <a:latin typeface="Helvetica Neue Light" panose="02000403000000020004" pitchFamily="2" charset="0"/>
                <a:ea typeface="Helvetica Neue Light" panose="02000403000000020004" pitchFamily="2" charset="0"/>
              </a:rPr>
              <a:t>Use of the official Charleston 350 Commemoration seal </a:t>
            </a:r>
          </a:p>
          <a:p>
            <a:pPr marL="285750" indent="-285750">
              <a:lnSpc>
                <a:spcPct val="150000"/>
              </a:lnSpc>
              <a:buFont typeface="Arial" panose="020B0604020202020204" pitchFamily="34" charset="0"/>
              <a:buChar char="•"/>
            </a:pPr>
            <a:r>
              <a:rPr lang="en-US" sz="2000" dirty="0">
                <a:latin typeface="Helvetica Neue Light" panose="02000403000000020004" pitchFamily="2" charset="0"/>
                <a:ea typeface="Helvetica Neue Light" panose="02000403000000020004" pitchFamily="2" charset="0"/>
              </a:rPr>
              <a:t>Inclusion on the Charleston 350 Commemoration website and calendar of events </a:t>
            </a:r>
          </a:p>
          <a:p>
            <a:pPr marL="285750" indent="-285750">
              <a:lnSpc>
                <a:spcPct val="150000"/>
              </a:lnSpc>
              <a:buFont typeface="Arial" panose="020B0604020202020204" pitchFamily="34" charset="0"/>
              <a:buChar char="•"/>
            </a:pPr>
            <a:r>
              <a:rPr lang="en-US" sz="2000" dirty="0">
                <a:latin typeface="Helvetica Neue Light" panose="02000403000000020004" pitchFamily="2" charset="0"/>
                <a:ea typeface="Helvetica Neue Light" panose="02000403000000020004" pitchFamily="2" charset="0"/>
              </a:rPr>
              <a:t>Promotion on Charleston 350 Commemoration social media channels </a:t>
            </a:r>
          </a:p>
          <a:p>
            <a:pPr marL="285750" indent="-285750">
              <a:lnSpc>
                <a:spcPct val="150000"/>
              </a:lnSpc>
              <a:buFont typeface="Arial" panose="020B0604020202020204" pitchFamily="34" charset="0"/>
              <a:buChar char="•"/>
            </a:pPr>
            <a:r>
              <a:rPr lang="en-US" sz="2000" dirty="0">
                <a:latin typeface="Helvetica Neue Light" panose="02000403000000020004" pitchFamily="2" charset="0"/>
                <a:ea typeface="Helvetica Neue Light" panose="02000403000000020004" pitchFamily="2" charset="0"/>
              </a:rPr>
              <a:t>Inclusion in Charleston 350 Commemoration promotional e-blasts </a:t>
            </a:r>
          </a:p>
          <a:p>
            <a:pPr marL="285750" indent="-285750">
              <a:lnSpc>
                <a:spcPct val="150000"/>
              </a:lnSpc>
              <a:buFont typeface="Arial" panose="020B0604020202020204" pitchFamily="34" charset="0"/>
              <a:buChar char="•"/>
            </a:pPr>
            <a:r>
              <a:rPr lang="en-US" sz="2000" dirty="0">
                <a:latin typeface="Helvetica Neue Light" panose="02000403000000020004" pitchFamily="2" charset="0"/>
                <a:ea typeface="Helvetica Neue Light" panose="02000403000000020004" pitchFamily="2" charset="0"/>
              </a:rPr>
              <a:t>Official Charleston 350 Commemoration press release template to support publicity efforts </a:t>
            </a:r>
          </a:p>
          <a:p>
            <a:pPr marL="285750" indent="-285750">
              <a:lnSpc>
                <a:spcPct val="150000"/>
              </a:lnSpc>
              <a:buFont typeface="Arial" panose="020B0604020202020204" pitchFamily="34" charset="0"/>
              <a:buChar char="•"/>
            </a:pPr>
            <a:r>
              <a:rPr lang="en-US" sz="2000" dirty="0">
                <a:latin typeface="Helvetica Neue Light" panose="02000403000000020004" pitchFamily="2" charset="0"/>
                <a:ea typeface="Helvetica Neue Light" panose="02000403000000020004" pitchFamily="2" charset="0"/>
              </a:rPr>
              <a:t>Window decal to display at place of business </a:t>
            </a:r>
          </a:p>
          <a:p>
            <a:pPr marL="285750" indent="-285750">
              <a:lnSpc>
                <a:spcPct val="150000"/>
              </a:lnSpc>
              <a:buFont typeface="Arial" panose="020B0604020202020204" pitchFamily="34" charset="0"/>
              <a:buChar char="•"/>
            </a:pPr>
            <a:r>
              <a:rPr lang="en-US" sz="2000" dirty="0">
                <a:latin typeface="Helvetica Neue Light" panose="02000403000000020004" pitchFamily="2" charset="0"/>
                <a:ea typeface="Helvetica Neue Light" panose="02000403000000020004" pitchFamily="2" charset="0"/>
              </a:rPr>
              <a:t>Exposure to a community-wide audience </a:t>
            </a:r>
          </a:p>
          <a:p>
            <a:endParaRPr lang="en-US" dirty="0"/>
          </a:p>
        </p:txBody>
      </p:sp>
      <p:sp>
        <p:nvSpPr>
          <p:cNvPr id="2" name="TextBox 1">
            <a:extLst>
              <a:ext uri="{FF2B5EF4-FFF2-40B4-BE49-F238E27FC236}">
                <a16:creationId xmlns:a16="http://schemas.microsoft.com/office/drawing/2014/main" id="{BAD60E8A-4F22-D148-A726-8F656F782CE4}"/>
              </a:ext>
            </a:extLst>
          </p:cNvPr>
          <p:cNvSpPr txBox="1"/>
          <p:nvPr/>
        </p:nvSpPr>
        <p:spPr>
          <a:xfrm>
            <a:off x="529388" y="1540042"/>
            <a:ext cx="6785811" cy="830997"/>
          </a:xfrm>
          <a:prstGeom prst="rect">
            <a:avLst/>
          </a:prstGeom>
          <a:noFill/>
        </p:spPr>
        <p:txBody>
          <a:bodyPr wrap="square" rtlCol="0">
            <a:spAutoFit/>
          </a:bodyPr>
          <a:lstStyle/>
          <a:p>
            <a:r>
              <a:rPr lang="en-US" sz="4800" b="1" dirty="0">
                <a:solidFill>
                  <a:srgbClr val="1D405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PARTNERING EVENTS</a:t>
            </a:r>
          </a:p>
        </p:txBody>
      </p:sp>
    </p:spTree>
    <p:extLst>
      <p:ext uri="{BB962C8B-B14F-4D97-AF65-F5344CB8AC3E}">
        <p14:creationId xmlns:p14="http://schemas.microsoft.com/office/powerpoint/2010/main" val="2443831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F29D99-67D8-7445-9657-974DAA588261}"/>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326099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219</TotalTime>
  <Words>172</Words>
  <Application>Microsoft Office PowerPoint</Application>
  <PresentationFormat>On-screen Show (4:3)</PresentationFormat>
  <Paragraphs>26</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Calibri Light</vt:lpstr>
      <vt:lpstr>Helvetica Neue</vt:lpstr>
      <vt:lpstr>Helvetica Neue Condensed</vt:lpstr>
      <vt:lpstr>Helvetica Neue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Pohlman, Eric</cp:lastModifiedBy>
  <cp:revision>12</cp:revision>
  <dcterms:created xsi:type="dcterms:W3CDTF">2019-10-21T15:45:36Z</dcterms:created>
  <dcterms:modified xsi:type="dcterms:W3CDTF">2020-01-08T19:31:35Z</dcterms:modified>
</cp:coreProperties>
</file>