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1126" r:id="rId2"/>
    <p:sldId id="1154" r:id="rId3"/>
    <p:sldId id="1159" r:id="rId4"/>
    <p:sldId id="1144" r:id="rId5"/>
    <p:sldId id="1156" r:id="rId6"/>
    <p:sldId id="1157" r:id="rId7"/>
    <p:sldId id="11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2000" b="0" dirty="0" smtClean="0"/>
            <a:t>Responsible Parties</a:t>
          </a:r>
          <a:endParaRPr lang="en-US" sz="20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3200" dirty="0" smtClean="0"/>
            <a:t>CBDI Commission</a:t>
          </a:r>
          <a:endParaRPr lang="en-US" sz="32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Council</a:t>
          </a:r>
          <a:endParaRPr lang="en-US" sz="16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Staff</a:t>
          </a:r>
          <a:endParaRPr lang="en-US" sz="16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Property Owners</a:t>
          </a:r>
          <a:endParaRPr lang="en-US" sz="16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Vendors</a:t>
          </a:r>
          <a:endParaRPr lang="en-US" sz="16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Nonprofits &amp; Institutions</a:t>
          </a:r>
          <a:endParaRPr lang="en-US" sz="16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2400" dirty="0" smtClean="0"/>
            <a:t>Public Value</a:t>
          </a:r>
          <a:endParaRPr lang="en-US" sz="24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Welcoming to All</a:t>
          </a:r>
          <a:endParaRPr lang="en-US" sz="14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Beautiful &amp; Clean</a:t>
          </a:r>
          <a:endParaRPr lang="en-US" sz="14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Positive Experience</a:t>
          </a:r>
          <a:endParaRPr lang="en-US" sz="14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Sense of Place</a:t>
          </a:r>
          <a:endParaRPr lang="en-US" sz="14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dirty="0" smtClean="0"/>
            <a:t>Successful Business District</a:t>
          </a:r>
          <a:endParaRPr lang="en-US" sz="14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Safe</a:t>
          </a:r>
          <a:endParaRPr lang="en-US" sz="14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999CCD-849D-4D3A-B393-4243056974E5}" type="doc">
      <dgm:prSet loTypeId="urn:microsoft.com/office/officeart/2005/8/layout/rings+Icon" loCatId="relationship" qsTypeId="urn:microsoft.com/office/officeart/2005/8/quickstyle/simple1" qsCatId="simple" csTypeId="urn:microsoft.com/office/officeart/2005/8/colors/colorful5" csCatId="colorful" phldr="1"/>
      <dgm:spPr/>
    </dgm:pt>
    <dgm:pt modelId="{30A3A573-B732-4F52-B4D4-973701C5DDBB}">
      <dgm:prSet phldrT="[Text]"/>
      <dgm:spPr/>
      <dgm:t>
        <a:bodyPr/>
        <a:lstStyle/>
        <a:p>
          <a:r>
            <a:rPr lang="en-US" dirty="0" smtClean="0"/>
            <a:t>Co-Benefit</a:t>
          </a:r>
          <a:endParaRPr lang="en-US" dirty="0"/>
        </a:p>
      </dgm:t>
    </dgm:pt>
    <dgm:pt modelId="{4C256263-07BF-43D8-A8EE-DFA3FAE35370}" type="parTrans" cxnId="{F4995925-0C1B-4D2C-AFDE-C493E2056D1F}">
      <dgm:prSet/>
      <dgm:spPr/>
      <dgm:t>
        <a:bodyPr/>
        <a:lstStyle/>
        <a:p>
          <a:endParaRPr lang="en-US"/>
        </a:p>
      </dgm:t>
    </dgm:pt>
    <dgm:pt modelId="{ECCD460B-DD23-4BF5-8A5A-863DB40968E7}" type="sibTrans" cxnId="{F4995925-0C1B-4D2C-AFDE-C493E2056D1F}">
      <dgm:prSet/>
      <dgm:spPr/>
      <dgm:t>
        <a:bodyPr/>
        <a:lstStyle/>
        <a:p>
          <a:endParaRPr lang="en-US"/>
        </a:p>
      </dgm:t>
    </dgm:pt>
    <dgm:pt modelId="{3B00719F-4023-4913-B42C-2CA8513C9508}">
      <dgm:prSet/>
      <dgm:spPr/>
      <dgm:t>
        <a:bodyPr/>
        <a:lstStyle/>
        <a:p>
          <a:r>
            <a:rPr lang="en-US" dirty="0" smtClean="0"/>
            <a:t>Financial Capacity</a:t>
          </a:r>
          <a:endParaRPr lang="en-US" dirty="0"/>
        </a:p>
      </dgm:t>
    </dgm:pt>
    <dgm:pt modelId="{BA7D7A42-7FD3-4B55-9874-690CAE71AC76}" type="parTrans" cxnId="{3E67D6F7-AF73-4042-933A-7EA37C406D1C}">
      <dgm:prSet/>
      <dgm:spPr/>
      <dgm:t>
        <a:bodyPr/>
        <a:lstStyle/>
        <a:p>
          <a:endParaRPr lang="en-US"/>
        </a:p>
      </dgm:t>
    </dgm:pt>
    <dgm:pt modelId="{181F6E76-0767-44AF-A780-1284226BF40B}" type="sibTrans" cxnId="{3E67D6F7-AF73-4042-933A-7EA37C406D1C}">
      <dgm:prSet/>
      <dgm:spPr/>
      <dgm:t>
        <a:bodyPr/>
        <a:lstStyle/>
        <a:p>
          <a:endParaRPr lang="en-US"/>
        </a:p>
      </dgm:t>
    </dgm:pt>
    <dgm:pt modelId="{B7D66795-61F0-4A6C-B2E6-F4B1EDC8DAF3}">
      <dgm:prSet/>
      <dgm:spPr/>
      <dgm:t>
        <a:bodyPr/>
        <a:lstStyle/>
        <a:p>
          <a:r>
            <a:rPr lang="en-US" dirty="0" smtClean="0"/>
            <a:t>Political Capacity</a:t>
          </a:r>
          <a:endParaRPr lang="en-US" dirty="0"/>
        </a:p>
      </dgm:t>
    </dgm:pt>
    <dgm:pt modelId="{22C795CD-B847-422D-8F49-9A529298D72E}" type="parTrans" cxnId="{35E00996-AA4D-4918-83F0-F988EA6D2CA2}">
      <dgm:prSet/>
      <dgm:spPr/>
      <dgm:t>
        <a:bodyPr/>
        <a:lstStyle/>
        <a:p>
          <a:endParaRPr lang="en-US"/>
        </a:p>
      </dgm:t>
    </dgm:pt>
    <dgm:pt modelId="{5A7DBBB9-E6CD-4014-8ED1-8B5EF9FFBFAE}" type="sibTrans" cxnId="{35E00996-AA4D-4918-83F0-F988EA6D2CA2}">
      <dgm:prSet/>
      <dgm:spPr/>
      <dgm:t>
        <a:bodyPr/>
        <a:lstStyle/>
        <a:p>
          <a:endParaRPr lang="en-US"/>
        </a:p>
      </dgm:t>
    </dgm:pt>
    <dgm:pt modelId="{AD9DDBEC-AE3F-4F4C-B57A-8D8936EC95A4}">
      <dgm:prSet/>
      <dgm:spPr/>
      <dgm:t>
        <a:bodyPr/>
        <a:lstStyle/>
        <a:p>
          <a:r>
            <a:rPr lang="en-US" dirty="0" smtClean="0"/>
            <a:t>Staff </a:t>
          </a:r>
          <a:r>
            <a:rPr lang="en-US" dirty="0" smtClean="0"/>
            <a:t>Capacity</a:t>
          </a:r>
          <a:endParaRPr lang="en-US" dirty="0"/>
        </a:p>
      </dgm:t>
    </dgm:pt>
    <dgm:pt modelId="{3AFD29EA-8CEB-4D0B-8B3C-B25FD6A0D52E}" type="parTrans" cxnId="{81DB6B12-8355-423C-86EB-C882D88AEDF0}">
      <dgm:prSet/>
      <dgm:spPr/>
      <dgm:t>
        <a:bodyPr/>
        <a:lstStyle/>
        <a:p>
          <a:endParaRPr lang="en-US"/>
        </a:p>
      </dgm:t>
    </dgm:pt>
    <dgm:pt modelId="{D0CD90BE-F86F-429D-AB33-167B0309A6EF}" type="sibTrans" cxnId="{81DB6B12-8355-423C-86EB-C882D88AEDF0}">
      <dgm:prSet/>
      <dgm:spPr/>
      <dgm:t>
        <a:bodyPr/>
        <a:lstStyle/>
        <a:p>
          <a:endParaRPr lang="en-US"/>
        </a:p>
      </dgm:t>
    </dgm:pt>
    <dgm:pt modelId="{AB2621CF-8629-4CB3-85BA-62E6FDE57CF2}">
      <dgm:prSet/>
      <dgm:spPr/>
      <dgm:t>
        <a:bodyPr/>
        <a:lstStyle/>
        <a:p>
          <a:r>
            <a:rPr lang="en-US" dirty="0" smtClean="0"/>
            <a:t>Equity</a:t>
          </a:r>
          <a:endParaRPr lang="en-US" dirty="0"/>
        </a:p>
      </dgm:t>
    </dgm:pt>
    <dgm:pt modelId="{C93CD93A-71DF-40C0-8296-CA4B8A82630E}" type="parTrans" cxnId="{0706D1D5-3371-44FB-AAA2-20D9D6B1F7DB}">
      <dgm:prSet/>
      <dgm:spPr/>
      <dgm:t>
        <a:bodyPr/>
        <a:lstStyle/>
        <a:p>
          <a:endParaRPr lang="en-US"/>
        </a:p>
      </dgm:t>
    </dgm:pt>
    <dgm:pt modelId="{80E557F5-4EC4-4225-96CA-248DF8622840}" type="sibTrans" cxnId="{0706D1D5-3371-44FB-AAA2-20D9D6B1F7DB}">
      <dgm:prSet/>
      <dgm:spPr/>
      <dgm:t>
        <a:bodyPr/>
        <a:lstStyle/>
        <a:p>
          <a:endParaRPr lang="en-US"/>
        </a:p>
      </dgm:t>
    </dgm:pt>
    <dgm:pt modelId="{A6967A2F-5747-4307-B90E-C8137300161B}">
      <dgm:prSet/>
      <dgm:spPr/>
      <dgm:t>
        <a:bodyPr/>
        <a:lstStyle/>
        <a:p>
          <a:r>
            <a:rPr lang="en-US" dirty="0" smtClean="0"/>
            <a:t>Time </a:t>
          </a:r>
          <a:r>
            <a:rPr lang="en-US" dirty="0" smtClean="0"/>
            <a:t>Dependent</a:t>
          </a:r>
          <a:endParaRPr lang="en-US" dirty="0"/>
        </a:p>
      </dgm:t>
    </dgm:pt>
    <dgm:pt modelId="{A04B00AB-D16F-4364-9429-671A719FE204}" type="parTrans" cxnId="{32F13175-E077-4318-8F83-7277199753F9}">
      <dgm:prSet/>
      <dgm:spPr/>
      <dgm:t>
        <a:bodyPr/>
        <a:lstStyle/>
        <a:p>
          <a:endParaRPr lang="en-US"/>
        </a:p>
      </dgm:t>
    </dgm:pt>
    <dgm:pt modelId="{181C38EE-DD68-47ED-8798-DB399E6F8F48}" type="sibTrans" cxnId="{32F13175-E077-4318-8F83-7277199753F9}">
      <dgm:prSet/>
      <dgm:spPr/>
      <dgm:t>
        <a:bodyPr/>
        <a:lstStyle/>
        <a:p>
          <a:endParaRPr lang="en-US"/>
        </a:p>
      </dgm:t>
    </dgm:pt>
    <dgm:pt modelId="{053805B5-BEC5-47E2-8080-53C8EC8C5780}" type="pres">
      <dgm:prSet presAssocID="{B2999CCD-849D-4D3A-B393-4243056974E5}" presName="Name0" presStyleCnt="0">
        <dgm:presLayoutVars>
          <dgm:chMax val="7"/>
          <dgm:dir/>
          <dgm:resizeHandles val="exact"/>
        </dgm:presLayoutVars>
      </dgm:prSet>
      <dgm:spPr/>
    </dgm:pt>
    <dgm:pt modelId="{39EC2F78-34B4-4B50-B49B-027EE6A2EFF4}" type="pres">
      <dgm:prSet presAssocID="{B2999CCD-849D-4D3A-B393-4243056974E5}" presName="ellipse1" presStyleLbl="venn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5CCF83-E0F4-4412-A0D9-EA3356AFA342}" type="pres">
      <dgm:prSet presAssocID="{B2999CCD-849D-4D3A-B393-4243056974E5}" presName="ellipse2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7EA721-2F34-43D9-81F4-78E6101E5E29}" type="pres">
      <dgm:prSet presAssocID="{B2999CCD-849D-4D3A-B393-4243056974E5}" presName="ellipse3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66758-64AB-4EAF-AE66-7F072875B99E}" type="pres">
      <dgm:prSet presAssocID="{B2999CCD-849D-4D3A-B393-4243056974E5}" presName="ellipse4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6D54C-2DD9-4D0D-B9D9-4042E5F15CCA}" type="pres">
      <dgm:prSet presAssocID="{B2999CCD-849D-4D3A-B393-4243056974E5}" presName="ellipse5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6BC11-0FEC-4DAA-8AB8-A3F206FFC487}" type="pres">
      <dgm:prSet presAssocID="{B2999CCD-849D-4D3A-B393-4243056974E5}" presName="ellipse6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E00996-AA4D-4918-83F0-F988EA6D2CA2}" srcId="{B2999CCD-849D-4D3A-B393-4243056974E5}" destId="{B7D66795-61F0-4A6C-B2E6-F4B1EDC8DAF3}" srcOrd="2" destOrd="0" parTransId="{22C795CD-B847-422D-8F49-9A529298D72E}" sibTransId="{5A7DBBB9-E6CD-4014-8ED1-8B5EF9FFBFAE}"/>
    <dgm:cxn modelId="{80C9DE16-399A-41B0-A07D-4CBF3E5EB89B}" type="presOf" srcId="{A6967A2F-5747-4307-B90E-C8137300161B}" destId="{2B56BC11-0FEC-4DAA-8AB8-A3F206FFC487}" srcOrd="0" destOrd="0" presId="urn:microsoft.com/office/officeart/2005/8/layout/rings+Icon"/>
    <dgm:cxn modelId="{5A53CB1A-0E0B-4F1A-B987-D20F05E9EB41}" type="presOf" srcId="{3B00719F-4023-4913-B42C-2CA8513C9508}" destId="{975CCF83-E0F4-4412-A0D9-EA3356AFA342}" srcOrd="0" destOrd="0" presId="urn:microsoft.com/office/officeart/2005/8/layout/rings+Icon"/>
    <dgm:cxn modelId="{2A22A39A-B058-49F6-A212-77971EF0DA6B}" type="presOf" srcId="{B2999CCD-849D-4D3A-B393-4243056974E5}" destId="{053805B5-BEC5-47E2-8080-53C8EC8C5780}" srcOrd="0" destOrd="0" presId="urn:microsoft.com/office/officeart/2005/8/layout/rings+Icon"/>
    <dgm:cxn modelId="{51FD1BDE-65CA-4640-9242-32E44B3027AC}" type="presOf" srcId="{B7D66795-61F0-4A6C-B2E6-F4B1EDC8DAF3}" destId="{9C7EA721-2F34-43D9-81F4-78E6101E5E29}" srcOrd="0" destOrd="0" presId="urn:microsoft.com/office/officeart/2005/8/layout/rings+Icon"/>
    <dgm:cxn modelId="{EAF72CD8-6BAB-4445-AC11-8E8197820314}" type="presOf" srcId="{30A3A573-B732-4F52-B4D4-973701C5DDBB}" destId="{39EC2F78-34B4-4B50-B49B-027EE6A2EFF4}" srcOrd="0" destOrd="0" presId="urn:microsoft.com/office/officeart/2005/8/layout/rings+Icon"/>
    <dgm:cxn modelId="{0706D1D5-3371-44FB-AAA2-20D9D6B1F7DB}" srcId="{B2999CCD-849D-4D3A-B393-4243056974E5}" destId="{AB2621CF-8629-4CB3-85BA-62E6FDE57CF2}" srcOrd="4" destOrd="0" parTransId="{C93CD93A-71DF-40C0-8296-CA4B8A82630E}" sibTransId="{80E557F5-4EC4-4225-96CA-248DF8622840}"/>
    <dgm:cxn modelId="{F4995925-0C1B-4D2C-AFDE-C493E2056D1F}" srcId="{B2999CCD-849D-4D3A-B393-4243056974E5}" destId="{30A3A573-B732-4F52-B4D4-973701C5DDBB}" srcOrd="0" destOrd="0" parTransId="{4C256263-07BF-43D8-A8EE-DFA3FAE35370}" sibTransId="{ECCD460B-DD23-4BF5-8A5A-863DB40968E7}"/>
    <dgm:cxn modelId="{32F13175-E077-4318-8F83-7277199753F9}" srcId="{B2999CCD-849D-4D3A-B393-4243056974E5}" destId="{A6967A2F-5747-4307-B90E-C8137300161B}" srcOrd="5" destOrd="0" parTransId="{A04B00AB-D16F-4364-9429-671A719FE204}" sibTransId="{181C38EE-DD68-47ED-8798-DB399E6F8F48}"/>
    <dgm:cxn modelId="{35E956AB-EBB2-4AB3-B1D5-EE3585C83FDE}" type="presOf" srcId="{AB2621CF-8629-4CB3-85BA-62E6FDE57CF2}" destId="{3766D54C-2DD9-4D0D-B9D9-4042E5F15CCA}" srcOrd="0" destOrd="0" presId="urn:microsoft.com/office/officeart/2005/8/layout/rings+Icon"/>
    <dgm:cxn modelId="{81DB6B12-8355-423C-86EB-C882D88AEDF0}" srcId="{B2999CCD-849D-4D3A-B393-4243056974E5}" destId="{AD9DDBEC-AE3F-4F4C-B57A-8D8936EC95A4}" srcOrd="3" destOrd="0" parTransId="{3AFD29EA-8CEB-4D0B-8B3C-B25FD6A0D52E}" sibTransId="{D0CD90BE-F86F-429D-AB33-167B0309A6EF}"/>
    <dgm:cxn modelId="{3E67D6F7-AF73-4042-933A-7EA37C406D1C}" srcId="{B2999CCD-849D-4D3A-B393-4243056974E5}" destId="{3B00719F-4023-4913-B42C-2CA8513C9508}" srcOrd="1" destOrd="0" parTransId="{BA7D7A42-7FD3-4B55-9874-690CAE71AC76}" sibTransId="{181F6E76-0767-44AF-A780-1284226BF40B}"/>
    <dgm:cxn modelId="{7FB8EFC5-4340-43B8-94FC-6195E93EC567}" type="presOf" srcId="{AD9DDBEC-AE3F-4F4C-B57A-8D8936EC95A4}" destId="{AB666758-64AB-4EAF-AE66-7F072875B99E}" srcOrd="0" destOrd="0" presId="urn:microsoft.com/office/officeart/2005/8/layout/rings+Icon"/>
    <dgm:cxn modelId="{3CD48BE9-ED80-4F06-A5F9-2904972C822A}" type="presParOf" srcId="{053805B5-BEC5-47E2-8080-53C8EC8C5780}" destId="{39EC2F78-34B4-4B50-B49B-027EE6A2EFF4}" srcOrd="0" destOrd="0" presId="urn:microsoft.com/office/officeart/2005/8/layout/rings+Icon"/>
    <dgm:cxn modelId="{85AC53FC-F6DE-4E91-98E2-BEB3D75C6A12}" type="presParOf" srcId="{053805B5-BEC5-47E2-8080-53C8EC8C5780}" destId="{975CCF83-E0F4-4412-A0D9-EA3356AFA342}" srcOrd="1" destOrd="0" presId="urn:microsoft.com/office/officeart/2005/8/layout/rings+Icon"/>
    <dgm:cxn modelId="{4116F88D-3CCD-400B-B563-37ED2970C884}" type="presParOf" srcId="{053805B5-BEC5-47E2-8080-53C8EC8C5780}" destId="{9C7EA721-2F34-43D9-81F4-78E6101E5E29}" srcOrd="2" destOrd="0" presId="urn:microsoft.com/office/officeart/2005/8/layout/rings+Icon"/>
    <dgm:cxn modelId="{E71130B8-7A2C-48AD-89A3-A2EF7C974C1E}" type="presParOf" srcId="{053805B5-BEC5-47E2-8080-53C8EC8C5780}" destId="{AB666758-64AB-4EAF-AE66-7F072875B99E}" srcOrd="3" destOrd="0" presId="urn:microsoft.com/office/officeart/2005/8/layout/rings+Icon"/>
    <dgm:cxn modelId="{D643B48D-82AA-4F2C-836D-AD9679C94D8E}" type="presParOf" srcId="{053805B5-BEC5-47E2-8080-53C8EC8C5780}" destId="{3766D54C-2DD9-4D0D-B9D9-4042E5F15CCA}" srcOrd="4" destOrd="0" presId="urn:microsoft.com/office/officeart/2005/8/layout/rings+Icon"/>
    <dgm:cxn modelId="{5FB931C9-84BF-4932-950C-152F1F101587}" type="presParOf" srcId="{053805B5-BEC5-47E2-8080-53C8EC8C5780}" destId="{2B56BC11-0FEC-4DAA-8AB8-A3F206FFC487}" srcOrd="5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3334283" y="445769"/>
          <a:ext cx="5760720" cy="5760720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Responsible Parties</a:t>
          </a:r>
          <a:endParaRPr lang="en-US" sz="20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Council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Staff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Property Owners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Vendors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Nonprofits &amp; Institutions</a:t>
          </a:r>
          <a:endParaRPr lang="en-US" sz="1600" kern="1200" dirty="0"/>
        </a:p>
      </dsp:txBody>
      <dsp:txXfrm>
        <a:off x="6370320" y="1666494"/>
        <a:ext cx="2057400" cy="1714500"/>
      </dsp:txXfrm>
    </dsp:sp>
    <dsp:sp modelId="{F4FCF716-BC90-40C4-A129-49F9C4A82B9C}">
      <dsp:nvSpPr>
        <dsp:cNvPr id="0" name=""/>
        <dsp:cNvSpPr/>
      </dsp:nvSpPr>
      <dsp:spPr>
        <a:xfrm>
          <a:off x="3215640" y="651509"/>
          <a:ext cx="5760720" cy="5760720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Public Value</a:t>
          </a:r>
          <a:endParaRPr lang="en-US" sz="2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Successful Business District</a:t>
          </a:r>
          <a:endParaRPr lang="en-US" sz="1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Safe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Welcoming to All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Beautiful &amp; Clean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Positive Experience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Sense of Place</a:t>
          </a:r>
          <a:endParaRPr lang="en-US" sz="1400" i="1" kern="1200" dirty="0"/>
        </a:p>
      </dsp:txBody>
      <dsp:txXfrm>
        <a:off x="4587240" y="4389120"/>
        <a:ext cx="3086100" cy="1508760"/>
      </dsp:txXfrm>
    </dsp:sp>
    <dsp:sp modelId="{733EA3C6-D3E2-4E01-9D60-48350FC4C321}">
      <dsp:nvSpPr>
        <dsp:cNvPr id="0" name=""/>
        <dsp:cNvSpPr/>
      </dsp:nvSpPr>
      <dsp:spPr>
        <a:xfrm>
          <a:off x="3096996" y="445769"/>
          <a:ext cx="5760720" cy="5760720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CBDI Commission</a:t>
          </a:r>
          <a:endParaRPr lang="en-US" sz="3200" kern="1200" dirty="0"/>
        </a:p>
      </dsp:txBody>
      <dsp:txXfrm>
        <a:off x="3764280" y="1666494"/>
        <a:ext cx="2057400" cy="1714500"/>
      </dsp:txXfrm>
    </dsp:sp>
    <dsp:sp modelId="{5B69FBB6-0536-4D8F-A8F3-3BC324A4F631}">
      <dsp:nvSpPr>
        <dsp:cNvPr id="0" name=""/>
        <dsp:cNvSpPr/>
      </dsp:nvSpPr>
      <dsp:spPr>
        <a:xfrm>
          <a:off x="2978142" y="89153"/>
          <a:ext cx="6473952" cy="647395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2859024" y="294529"/>
          <a:ext cx="6473952" cy="647395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2739905" y="89153"/>
          <a:ext cx="6473952" cy="647395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C2F78-34B4-4B50-B49B-027EE6A2EFF4}">
      <dsp:nvSpPr>
        <dsp:cNvPr id="0" name=""/>
        <dsp:cNvSpPr/>
      </dsp:nvSpPr>
      <dsp:spPr>
        <a:xfrm>
          <a:off x="536580" y="0"/>
          <a:ext cx="2752099" cy="275223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Co-Benefit</a:t>
          </a:r>
          <a:endParaRPr lang="en-US" sz="3000" kern="1200" dirty="0"/>
        </a:p>
      </dsp:txBody>
      <dsp:txXfrm>
        <a:off x="939616" y="403056"/>
        <a:ext cx="1946027" cy="1946126"/>
      </dsp:txXfrm>
    </dsp:sp>
    <dsp:sp modelId="{975CCF83-E0F4-4412-A0D9-EA3356AFA342}">
      <dsp:nvSpPr>
        <dsp:cNvPr id="0" name=""/>
        <dsp:cNvSpPr/>
      </dsp:nvSpPr>
      <dsp:spPr>
        <a:xfrm>
          <a:off x="1966088" y="1773724"/>
          <a:ext cx="2752099" cy="2752238"/>
        </a:xfrm>
        <a:prstGeom prst="ellipse">
          <a:avLst/>
        </a:prstGeom>
        <a:solidFill>
          <a:schemeClr val="accent5">
            <a:alpha val="50000"/>
            <a:hueOff val="651405"/>
            <a:satOff val="2239"/>
            <a:lumOff val="-10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Financial Capacity</a:t>
          </a:r>
          <a:endParaRPr lang="en-US" sz="3000" kern="1200" dirty="0"/>
        </a:p>
      </dsp:txBody>
      <dsp:txXfrm>
        <a:off x="2369124" y="2176780"/>
        <a:ext cx="1946027" cy="1946126"/>
      </dsp:txXfrm>
    </dsp:sp>
    <dsp:sp modelId="{9C7EA721-2F34-43D9-81F4-78E6101E5E29}">
      <dsp:nvSpPr>
        <dsp:cNvPr id="0" name=""/>
        <dsp:cNvSpPr/>
      </dsp:nvSpPr>
      <dsp:spPr>
        <a:xfrm>
          <a:off x="3395596" y="0"/>
          <a:ext cx="2752099" cy="2752238"/>
        </a:xfrm>
        <a:prstGeom prst="ellipse">
          <a:avLst/>
        </a:prstGeom>
        <a:solidFill>
          <a:schemeClr val="accent5">
            <a:alpha val="50000"/>
            <a:hueOff val="1302810"/>
            <a:satOff val="4478"/>
            <a:lumOff val="-21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Political Capacity</a:t>
          </a:r>
          <a:endParaRPr lang="en-US" sz="3000" kern="1200" dirty="0"/>
        </a:p>
      </dsp:txBody>
      <dsp:txXfrm>
        <a:off x="3798632" y="403056"/>
        <a:ext cx="1946027" cy="1946126"/>
      </dsp:txXfrm>
    </dsp:sp>
    <dsp:sp modelId="{AB666758-64AB-4EAF-AE66-7F072875B99E}">
      <dsp:nvSpPr>
        <dsp:cNvPr id="0" name=""/>
        <dsp:cNvSpPr/>
      </dsp:nvSpPr>
      <dsp:spPr>
        <a:xfrm>
          <a:off x="4825104" y="1773724"/>
          <a:ext cx="2752099" cy="2752238"/>
        </a:xfrm>
        <a:prstGeom prst="ellipse">
          <a:avLst/>
        </a:prstGeom>
        <a:solidFill>
          <a:schemeClr val="accent5">
            <a:alpha val="50000"/>
            <a:hueOff val="1954216"/>
            <a:satOff val="6718"/>
            <a:lumOff val="-322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Staff </a:t>
          </a:r>
          <a:r>
            <a:rPr lang="en-US" sz="3000" kern="1200" dirty="0" smtClean="0"/>
            <a:t>Capacity</a:t>
          </a:r>
          <a:endParaRPr lang="en-US" sz="3000" kern="1200" dirty="0"/>
        </a:p>
      </dsp:txBody>
      <dsp:txXfrm>
        <a:off x="5228140" y="2176780"/>
        <a:ext cx="1946027" cy="1946126"/>
      </dsp:txXfrm>
    </dsp:sp>
    <dsp:sp modelId="{3766D54C-2DD9-4D0D-B9D9-4042E5F15CCA}">
      <dsp:nvSpPr>
        <dsp:cNvPr id="0" name=""/>
        <dsp:cNvSpPr/>
      </dsp:nvSpPr>
      <dsp:spPr>
        <a:xfrm>
          <a:off x="6254611" y="0"/>
          <a:ext cx="2752099" cy="2752238"/>
        </a:xfrm>
        <a:prstGeom prst="ellipse">
          <a:avLst/>
        </a:prstGeom>
        <a:solidFill>
          <a:schemeClr val="accent5">
            <a:alpha val="50000"/>
            <a:hueOff val="2605621"/>
            <a:satOff val="8957"/>
            <a:lumOff val="-42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Equity</a:t>
          </a:r>
          <a:endParaRPr lang="en-US" sz="3000" kern="1200" dirty="0"/>
        </a:p>
      </dsp:txBody>
      <dsp:txXfrm>
        <a:off x="6657647" y="403056"/>
        <a:ext cx="1946027" cy="1946126"/>
      </dsp:txXfrm>
    </dsp:sp>
    <dsp:sp modelId="{2B56BC11-0FEC-4DAA-8AB8-A3F206FFC487}">
      <dsp:nvSpPr>
        <dsp:cNvPr id="0" name=""/>
        <dsp:cNvSpPr/>
      </dsp:nvSpPr>
      <dsp:spPr>
        <a:xfrm>
          <a:off x="7684119" y="1773724"/>
          <a:ext cx="2752099" cy="2752238"/>
        </a:xfrm>
        <a:prstGeom prst="ellipse">
          <a:avLst/>
        </a:prstGeom>
        <a:solidFill>
          <a:schemeClr val="accent5">
            <a:alpha val="50000"/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Time </a:t>
          </a:r>
          <a:r>
            <a:rPr lang="en-US" sz="3000" kern="1200" dirty="0" smtClean="0"/>
            <a:t>Dependent</a:t>
          </a:r>
          <a:endParaRPr lang="en-US" sz="3000" kern="1200" dirty="0"/>
        </a:p>
      </dsp:txBody>
      <dsp:txXfrm>
        <a:off x="8087155" y="2176780"/>
        <a:ext cx="1946027" cy="1946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Welcome - Mayor</a:t>
            </a:r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JACOB: CVB, Riley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38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93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2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AUGUST 28,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Virtual Gathering </a:t>
            </a:r>
            <a:r>
              <a:rPr lang="en-US" b="1" cap="none" spc="62" dirty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C</a:t>
            </a:r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ode of Conduct</a:t>
            </a:r>
            <a:r>
              <a:rPr lang="en-US" cap="none" dirty="0" smtClean="0">
                <a:solidFill>
                  <a:schemeClr val="tx1"/>
                </a:solidFill>
              </a:rPr>
              <a:t> 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914399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We encourage </a:t>
            </a:r>
            <a:r>
              <a:rPr lang="en-US" sz="2400" dirty="0" smtClean="0"/>
              <a:t>all commission members </a:t>
            </a:r>
            <a:r>
              <a:rPr lang="en-US" sz="2400" dirty="0"/>
              <a:t>to participate, but ask the following in order to minimize disruption and ensure a more positive experience for all</a:t>
            </a:r>
            <a:r>
              <a:rPr lang="en-US" sz="2400" dirty="0" smtClean="0"/>
              <a:t>.</a:t>
            </a:r>
          </a:p>
          <a:p>
            <a:pPr marL="0" indent="0" algn="r">
              <a:buNone/>
            </a:pP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5082836"/>
            <a:ext cx="735292" cy="7352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3945105"/>
            <a:ext cx="687295" cy="7422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8" y="2864825"/>
            <a:ext cx="770824" cy="7708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2995354"/>
            <a:ext cx="1005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patient with each other and the technology.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Please do not interrupt speakers and give everyone the chance to participate.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Keep your microphone muted unless you are speaking to eliminate background noise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206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931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Things </a:t>
            </a:r>
            <a:r>
              <a:rPr lang="en-US" dirty="0"/>
              <a:t>D</a:t>
            </a:r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3600" dirty="0" smtClean="0"/>
              <a:t>Agree on what the problems are.</a:t>
            </a:r>
          </a:p>
          <a:p>
            <a:pPr>
              <a:lnSpc>
                <a:spcPct val="120000"/>
              </a:lnSpc>
            </a:pPr>
            <a:r>
              <a:rPr lang="en-US" sz="3600" b="1" dirty="0" smtClean="0">
                <a:solidFill>
                  <a:schemeClr val="accent2"/>
                </a:solidFill>
              </a:rPr>
              <a:t>Agree on what we’re trying to accomplish.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Agree on how we’ll accomplish it.</a:t>
            </a:r>
          </a:p>
          <a:p>
            <a:pPr lvl="1">
              <a:lnSpc>
                <a:spcPct val="120000"/>
              </a:lnSpc>
            </a:pPr>
            <a:r>
              <a:rPr lang="en-US" sz="3200" dirty="0"/>
              <a:t>Understand the limitations</a:t>
            </a:r>
            <a:r>
              <a:rPr lang="en-US" sz="3200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3200" dirty="0" smtClean="0"/>
              <a:t>Get responsible parties onboard.</a:t>
            </a:r>
          </a:p>
          <a:p>
            <a:pPr lvl="1">
              <a:lnSpc>
                <a:spcPct val="120000"/>
              </a:lnSpc>
            </a:pPr>
            <a:r>
              <a:rPr lang="en-US" sz="3200" dirty="0" smtClean="0"/>
              <a:t>Secure required resources from responsible parties.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the To Do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491885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866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1049000" cy="5059361"/>
          </a:xfrm>
        </p:spPr>
        <p:txBody>
          <a:bodyPr numCol="2"/>
          <a:lstStyle/>
          <a:p>
            <a:pPr>
              <a:lnSpc>
                <a:spcPct val="150000"/>
              </a:lnSpc>
            </a:pPr>
            <a:r>
              <a:rPr lang="en-US" dirty="0" smtClean="0"/>
              <a:t>Parking </a:t>
            </a:r>
            <a:r>
              <a:rPr lang="en-US" dirty="0"/>
              <a:t>&amp; Garage Management</a:t>
            </a:r>
          </a:p>
          <a:p>
            <a:pPr>
              <a:lnSpc>
                <a:spcPct val="150000"/>
              </a:lnSpc>
            </a:pPr>
            <a:r>
              <a:rPr lang="en-US" dirty="0"/>
              <a:t>Trash Collection</a:t>
            </a:r>
          </a:p>
          <a:p>
            <a:pPr>
              <a:lnSpc>
                <a:spcPct val="150000"/>
              </a:lnSpc>
            </a:pPr>
            <a:r>
              <a:rPr lang="en-US" dirty="0"/>
              <a:t>Public Infrastructure Maintenance</a:t>
            </a:r>
          </a:p>
          <a:p>
            <a:pPr>
              <a:lnSpc>
                <a:spcPct val="150000"/>
              </a:lnSpc>
            </a:pPr>
            <a:r>
              <a:rPr lang="en-US" dirty="0"/>
              <a:t>Lack of Seating</a:t>
            </a:r>
          </a:p>
          <a:p>
            <a:pPr>
              <a:lnSpc>
                <a:spcPct val="150000"/>
              </a:lnSpc>
            </a:pPr>
            <a:r>
              <a:rPr lang="en-US" dirty="0"/>
              <a:t>Sidewalk Obstruction and Pedestrian Crowding</a:t>
            </a:r>
          </a:p>
          <a:p>
            <a:pPr>
              <a:lnSpc>
                <a:spcPct val="150000"/>
              </a:lnSpc>
            </a:pPr>
            <a:r>
              <a:rPr lang="en-US" dirty="0"/>
              <a:t>COVID-19</a:t>
            </a:r>
          </a:p>
          <a:p>
            <a:pPr>
              <a:lnSpc>
                <a:spcPct val="150000"/>
              </a:lnSpc>
            </a:pPr>
            <a:r>
              <a:rPr lang="en-US" dirty="0"/>
              <a:t>Lack of Local/Affordable/M&amp;WBE Shops</a:t>
            </a:r>
          </a:p>
          <a:p>
            <a:pPr>
              <a:lnSpc>
                <a:spcPct val="150000"/>
              </a:lnSpc>
            </a:pPr>
            <a:r>
              <a:rPr lang="en-US" dirty="0"/>
              <a:t>Physical Cleanliness &amp; Appearance</a:t>
            </a:r>
          </a:p>
          <a:p>
            <a:pPr>
              <a:lnSpc>
                <a:spcPct val="150000"/>
              </a:lnSpc>
            </a:pPr>
            <a:r>
              <a:rPr lang="en-US" dirty="0"/>
              <a:t>Homelessness</a:t>
            </a:r>
          </a:p>
          <a:p>
            <a:pPr>
              <a:lnSpc>
                <a:spcPct val="150000"/>
              </a:lnSpc>
            </a:pPr>
            <a:r>
              <a:rPr lang="en-US" dirty="0"/>
              <a:t>Vacancies</a:t>
            </a:r>
          </a:p>
          <a:p>
            <a:pPr>
              <a:lnSpc>
                <a:spcPct val="150000"/>
              </a:lnSpc>
            </a:pPr>
            <a:r>
              <a:rPr lang="en-US" dirty="0"/>
              <a:t>Holiday Decorations</a:t>
            </a:r>
          </a:p>
          <a:p>
            <a:pPr>
              <a:lnSpc>
                <a:spcPct val="150000"/>
              </a:lnSpc>
            </a:pPr>
            <a:r>
              <a:rPr lang="en-US" dirty="0"/>
              <a:t>Public Safety</a:t>
            </a:r>
          </a:p>
          <a:p>
            <a:pPr>
              <a:lnSpc>
                <a:spcPct val="150000"/>
              </a:lnSpc>
            </a:pPr>
            <a:r>
              <a:rPr lang="en-US" dirty="0"/>
              <a:t>Decreased Foot Traffic</a:t>
            </a:r>
          </a:p>
          <a:p>
            <a:pPr>
              <a:lnSpc>
                <a:spcPct val="150000"/>
              </a:lnSpc>
            </a:pPr>
            <a:r>
              <a:rPr lang="en-US" dirty="0"/>
              <a:t>Unlicensed Palmetto Rose Peddlers</a:t>
            </a:r>
          </a:p>
          <a:p>
            <a:pPr>
              <a:lnSpc>
                <a:spcPct val="150000"/>
              </a:lnSpc>
            </a:pPr>
            <a:r>
              <a:rPr lang="en-US" dirty="0"/>
              <a:t>Lease Prices</a:t>
            </a:r>
          </a:p>
          <a:p>
            <a:pPr>
              <a:lnSpc>
                <a:spcPct val="150000"/>
              </a:lnSpc>
            </a:pPr>
            <a:r>
              <a:rPr lang="en-US" dirty="0"/>
              <a:t>Wayfinding</a:t>
            </a:r>
          </a:p>
          <a:p>
            <a:pPr>
              <a:lnSpc>
                <a:spcPct val="150000"/>
              </a:lnSpc>
            </a:pPr>
            <a:r>
              <a:rPr lang="en-US" dirty="0"/>
              <a:t>Gaps In Use Mix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Beautification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3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Things </a:t>
            </a:r>
            <a:r>
              <a:rPr lang="en-US" dirty="0"/>
              <a:t>D</a:t>
            </a:r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4000" dirty="0" smtClean="0"/>
              <a:t>Agree on what the problems are.</a:t>
            </a:r>
          </a:p>
          <a:p>
            <a:pPr>
              <a:lnSpc>
                <a:spcPct val="120000"/>
              </a:lnSpc>
            </a:pPr>
            <a:r>
              <a:rPr lang="en-US" sz="4000" dirty="0" smtClean="0"/>
              <a:t>Agree on what we’re trying to accomplish. </a:t>
            </a:r>
          </a:p>
          <a:p>
            <a:pPr>
              <a:lnSpc>
                <a:spcPct val="120000"/>
              </a:lnSpc>
            </a:pPr>
            <a:r>
              <a:rPr lang="en-US" sz="4000" b="1" dirty="0" smtClean="0">
                <a:solidFill>
                  <a:schemeClr val="accent2"/>
                </a:solidFill>
              </a:rPr>
              <a:t>Agree on how we’ll accomplish it. </a:t>
            </a:r>
            <a:r>
              <a:rPr lang="en-US" sz="4000" b="1" i="1" dirty="0" smtClean="0">
                <a:solidFill>
                  <a:schemeClr val="accent2"/>
                </a:solidFill>
              </a:rPr>
              <a:t>(Next Meeting)</a:t>
            </a:r>
          </a:p>
          <a:p>
            <a:pPr>
              <a:lnSpc>
                <a:spcPct val="120000"/>
              </a:lnSpc>
            </a:pPr>
            <a:r>
              <a:rPr lang="en-US" sz="4000" dirty="0" smtClean="0"/>
              <a:t>Agree on a finalized work plan. </a:t>
            </a:r>
            <a:r>
              <a:rPr lang="en-US" sz="4000" i="1" dirty="0" smtClean="0"/>
              <a:t>(5</a:t>
            </a:r>
            <a:r>
              <a:rPr lang="en-US" sz="4000" i="1" baseline="30000" dirty="0" smtClean="0"/>
              <a:t>th</a:t>
            </a:r>
            <a:r>
              <a:rPr lang="en-US" sz="4000" i="1" dirty="0" smtClean="0"/>
              <a:t> Meeting)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2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5507</TotalTime>
  <Words>273</Words>
  <Application>Microsoft Office PowerPoint</Application>
  <PresentationFormat>Widescreen</PresentationFormat>
  <Paragraphs>75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Virtual Gathering Code of Conduct </vt:lpstr>
      <vt:lpstr>PowerPoint Presentation</vt:lpstr>
      <vt:lpstr>Getting Things Done</vt:lpstr>
      <vt:lpstr>Intro to the To Do List</vt:lpstr>
      <vt:lpstr>The To Do List</vt:lpstr>
      <vt:lpstr>Getting Things Done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238</cp:revision>
  <dcterms:created xsi:type="dcterms:W3CDTF">2017-03-13T19:38:00Z</dcterms:created>
  <dcterms:modified xsi:type="dcterms:W3CDTF">2020-08-28T13:00:29Z</dcterms:modified>
</cp:coreProperties>
</file>