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1126" r:id="rId2"/>
    <p:sldId id="1164" r:id="rId3"/>
    <p:sldId id="1161" r:id="rId4"/>
    <p:sldId id="1157" r:id="rId5"/>
    <p:sldId id="1162" r:id="rId6"/>
    <p:sldId id="11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05FFF9"/>
    <a:srgbClr val="00ACA8"/>
    <a:srgbClr val="00D5D0"/>
    <a:srgbClr val="9E0000"/>
    <a:srgbClr val="2A544B"/>
    <a:srgbClr val="376F63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686" autoAdjust="0"/>
  </p:normalViewPr>
  <p:slideViewPr>
    <p:cSldViewPr>
      <p:cViewPr varScale="1">
        <p:scale>
          <a:sx n="58" d="100"/>
          <a:sy n="58" d="100"/>
        </p:scale>
        <p:origin x="964" y="4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553F2B6-9E52-42E2-B885-08527D155DB5}" type="doc">
      <dgm:prSet loTypeId="urn:microsoft.com/office/officeart/2005/8/layout/equation1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AB4B2F83-CA10-4897-AFAE-756062F5C027}">
      <dgm:prSet phldrT="[Text]"/>
      <dgm:spPr/>
      <dgm:t>
        <a:bodyPr/>
        <a:lstStyle/>
        <a:p>
          <a:r>
            <a:rPr lang="en-US" dirty="0" smtClean="0"/>
            <a:t>Understand Constraints</a:t>
          </a:r>
          <a:endParaRPr lang="en-US" dirty="0"/>
        </a:p>
      </dgm:t>
    </dgm:pt>
    <dgm:pt modelId="{7DCDCAB1-CBB9-4CD2-87D5-E50A9F255A19}" type="parTrans" cxnId="{FFF1FD55-9E9F-4FD4-89D8-4534533F364B}">
      <dgm:prSet/>
      <dgm:spPr/>
      <dgm:t>
        <a:bodyPr/>
        <a:lstStyle/>
        <a:p>
          <a:endParaRPr lang="en-US"/>
        </a:p>
      </dgm:t>
    </dgm:pt>
    <dgm:pt modelId="{6B49212D-D335-4EE6-9C2E-1C4FD8275E40}" type="sibTrans" cxnId="{FFF1FD55-9E9F-4FD4-89D8-4534533F364B}">
      <dgm:prSet/>
      <dgm:spPr/>
      <dgm:t>
        <a:bodyPr/>
        <a:lstStyle/>
        <a:p>
          <a:endParaRPr lang="en-US"/>
        </a:p>
      </dgm:t>
    </dgm:pt>
    <dgm:pt modelId="{26E9C535-4E27-4231-B8AE-315CEA35DE4A}">
      <dgm:prSet phldrT="[Text]"/>
      <dgm:spPr/>
      <dgm:t>
        <a:bodyPr/>
        <a:lstStyle/>
        <a:p>
          <a:r>
            <a:rPr lang="en-US" dirty="0" smtClean="0"/>
            <a:t>Get Responsible Parties Onboard</a:t>
          </a:r>
          <a:endParaRPr lang="en-US" dirty="0"/>
        </a:p>
      </dgm:t>
    </dgm:pt>
    <dgm:pt modelId="{BACD6332-ED78-4248-BF4E-22607C9DD132}" type="parTrans" cxnId="{9D25A1F4-AC10-428C-85AE-43901878723E}">
      <dgm:prSet/>
      <dgm:spPr/>
      <dgm:t>
        <a:bodyPr/>
        <a:lstStyle/>
        <a:p>
          <a:endParaRPr lang="en-US"/>
        </a:p>
      </dgm:t>
    </dgm:pt>
    <dgm:pt modelId="{87BB971E-D47E-40EF-B49C-4E4F60A6E031}" type="sibTrans" cxnId="{9D25A1F4-AC10-428C-85AE-43901878723E}">
      <dgm:prSet/>
      <dgm:spPr/>
      <dgm:t>
        <a:bodyPr/>
        <a:lstStyle/>
        <a:p>
          <a:endParaRPr lang="en-US"/>
        </a:p>
      </dgm:t>
    </dgm:pt>
    <dgm:pt modelId="{1BB5DB74-9B08-4891-97C3-DC521BE48789}">
      <dgm:prSet phldrT="[Text]"/>
      <dgm:spPr/>
      <dgm:t>
        <a:bodyPr/>
        <a:lstStyle/>
        <a:p>
          <a:r>
            <a:rPr lang="en-US" dirty="0" smtClean="0"/>
            <a:t>Secure Required Resources</a:t>
          </a:r>
          <a:endParaRPr lang="en-US" dirty="0"/>
        </a:p>
      </dgm:t>
    </dgm:pt>
    <dgm:pt modelId="{EF814AA3-F4E5-4826-9E57-534943A6E390}" type="parTrans" cxnId="{9BC35708-31C4-4845-A708-05AB1305DF71}">
      <dgm:prSet/>
      <dgm:spPr/>
      <dgm:t>
        <a:bodyPr/>
        <a:lstStyle/>
        <a:p>
          <a:endParaRPr lang="en-US"/>
        </a:p>
      </dgm:t>
    </dgm:pt>
    <dgm:pt modelId="{9DD7DD82-A530-4D54-804E-D6507194C06C}" type="sibTrans" cxnId="{9BC35708-31C4-4845-A708-05AB1305DF71}">
      <dgm:prSet/>
      <dgm:spPr/>
      <dgm:t>
        <a:bodyPr/>
        <a:lstStyle/>
        <a:p>
          <a:endParaRPr lang="en-US"/>
        </a:p>
      </dgm:t>
    </dgm:pt>
    <dgm:pt modelId="{AA03D98A-35D5-47C8-9123-99FAF17BCAD3}">
      <dgm:prSet phldrT="[Text]"/>
      <dgm:spPr/>
      <dgm:t>
        <a:bodyPr/>
        <a:lstStyle/>
        <a:p>
          <a:r>
            <a:rPr lang="en-US" dirty="0" smtClean="0"/>
            <a:t>Implement Response</a:t>
          </a:r>
          <a:endParaRPr lang="en-US" dirty="0"/>
        </a:p>
      </dgm:t>
    </dgm:pt>
    <dgm:pt modelId="{AC586561-A37B-48BD-8429-B4FBDA4FE321}" type="parTrans" cxnId="{E6F0B50C-E7D1-41B7-AC91-86C17ADE5FE1}">
      <dgm:prSet/>
      <dgm:spPr/>
      <dgm:t>
        <a:bodyPr/>
        <a:lstStyle/>
        <a:p>
          <a:endParaRPr lang="en-US"/>
        </a:p>
      </dgm:t>
    </dgm:pt>
    <dgm:pt modelId="{8E057475-643B-44B0-9F30-F0FCC5BC4875}" type="sibTrans" cxnId="{E6F0B50C-E7D1-41B7-AC91-86C17ADE5FE1}">
      <dgm:prSet/>
      <dgm:spPr/>
      <dgm:t>
        <a:bodyPr/>
        <a:lstStyle/>
        <a:p>
          <a:endParaRPr lang="en-US"/>
        </a:p>
      </dgm:t>
    </dgm:pt>
    <dgm:pt modelId="{517646BF-8F21-47C1-B489-55D8875B6FDE}">
      <dgm:prSet phldrT="[Text]"/>
      <dgm:spPr/>
      <dgm:t>
        <a:bodyPr/>
        <a:lstStyle/>
        <a:p>
          <a:r>
            <a:rPr lang="en-US" dirty="0" smtClean="0">
              <a:solidFill>
                <a:schemeClr val="accent6"/>
              </a:solidFill>
            </a:rPr>
            <a:t>Define the Problem</a:t>
          </a:r>
          <a:endParaRPr lang="en-US" dirty="0">
            <a:solidFill>
              <a:schemeClr val="accent6"/>
            </a:solidFill>
          </a:endParaRPr>
        </a:p>
      </dgm:t>
    </dgm:pt>
    <dgm:pt modelId="{5AD39DC3-682C-4D1B-AA4F-62A48A5EB0C4}" type="parTrans" cxnId="{5980E576-3F1F-45DA-9622-B43DB96E6EEB}">
      <dgm:prSet/>
      <dgm:spPr/>
      <dgm:t>
        <a:bodyPr/>
        <a:lstStyle/>
        <a:p>
          <a:endParaRPr lang="en-US"/>
        </a:p>
      </dgm:t>
    </dgm:pt>
    <dgm:pt modelId="{98AC9712-3EB6-45F8-A61E-A5225BC4093A}" type="sibTrans" cxnId="{5980E576-3F1F-45DA-9622-B43DB96E6EEB}">
      <dgm:prSet/>
      <dgm:spPr/>
      <dgm:t>
        <a:bodyPr/>
        <a:lstStyle/>
        <a:p>
          <a:endParaRPr lang="en-US"/>
        </a:p>
      </dgm:t>
    </dgm:pt>
    <dgm:pt modelId="{788362DF-F90E-4EC4-AA14-24BC3F6004C8}" type="pres">
      <dgm:prSet presAssocID="{5553F2B6-9E52-42E2-B885-08527D155DB5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A378DDB-FFB0-4F8D-B7E8-A289299803A3}" type="pres">
      <dgm:prSet presAssocID="{517646BF-8F21-47C1-B489-55D8875B6FDE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9BD829-0D25-4AFB-9878-C800EA042D89}" type="pres">
      <dgm:prSet presAssocID="{98AC9712-3EB6-45F8-A61E-A5225BC4093A}" presName="spacerL" presStyleCnt="0"/>
      <dgm:spPr/>
    </dgm:pt>
    <dgm:pt modelId="{26295138-8DDE-47A4-AEE1-E511776E99FA}" type="pres">
      <dgm:prSet presAssocID="{98AC9712-3EB6-45F8-A61E-A5225BC4093A}" presName="sibTrans" presStyleLbl="sibTrans2D1" presStyleIdx="0" presStyleCnt="4"/>
      <dgm:spPr/>
      <dgm:t>
        <a:bodyPr/>
        <a:lstStyle/>
        <a:p>
          <a:endParaRPr lang="en-US"/>
        </a:p>
      </dgm:t>
    </dgm:pt>
    <dgm:pt modelId="{E1048094-181C-4257-A57A-E6800038C0C7}" type="pres">
      <dgm:prSet presAssocID="{98AC9712-3EB6-45F8-A61E-A5225BC4093A}" presName="spacerR" presStyleCnt="0"/>
      <dgm:spPr/>
    </dgm:pt>
    <dgm:pt modelId="{59512977-00A2-4A53-8337-A89836AC332A}" type="pres">
      <dgm:prSet presAssocID="{AB4B2F83-CA10-4897-AFAE-756062F5C027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4572DA-DBA3-40C6-9244-3F4AD8B17C66}" type="pres">
      <dgm:prSet presAssocID="{6B49212D-D335-4EE6-9C2E-1C4FD8275E40}" presName="spacerL" presStyleCnt="0"/>
      <dgm:spPr/>
    </dgm:pt>
    <dgm:pt modelId="{E44D91BA-E1C7-4DE1-BD1F-3A8ADEE84B89}" type="pres">
      <dgm:prSet presAssocID="{6B49212D-D335-4EE6-9C2E-1C4FD8275E40}" presName="sibTrans" presStyleLbl="sibTrans2D1" presStyleIdx="1" presStyleCnt="4"/>
      <dgm:spPr/>
      <dgm:t>
        <a:bodyPr/>
        <a:lstStyle/>
        <a:p>
          <a:endParaRPr lang="en-US"/>
        </a:p>
      </dgm:t>
    </dgm:pt>
    <dgm:pt modelId="{54E7470B-A29A-471B-9048-77CDB2F24F77}" type="pres">
      <dgm:prSet presAssocID="{6B49212D-D335-4EE6-9C2E-1C4FD8275E40}" presName="spacerR" presStyleCnt="0"/>
      <dgm:spPr/>
    </dgm:pt>
    <dgm:pt modelId="{7DFEC6E8-BA8A-4C04-963C-50F5A4FC018A}" type="pres">
      <dgm:prSet presAssocID="{26E9C535-4E27-4231-B8AE-315CEA35DE4A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95AF72-69A6-44C2-AC60-6C12B1971F46}" type="pres">
      <dgm:prSet presAssocID="{87BB971E-D47E-40EF-B49C-4E4F60A6E031}" presName="spacerL" presStyleCnt="0"/>
      <dgm:spPr/>
    </dgm:pt>
    <dgm:pt modelId="{EC51033F-CF7C-48F5-8BD0-74DDCC256FDF}" type="pres">
      <dgm:prSet presAssocID="{87BB971E-D47E-40EF-B49C-4E4F60A6E031}" presName="sibTrans" presStyleLbl="sibTrans2D1" presStyleIdx="2" presStyleCnt="4"/>
      <dgm:spPr/>
      <dgm:t>
        <a:bodyPr/>
        <a:lstStyle/>
        <a:p>
          <a:endParaRPr lang="en-US"/>
        </a:p>
      </dgm:t>
    </dgm:pt>
    <dgm:pt modelId="{2B37CB7E-CDFF-4EC4-8A20-331267606997}" type="pres">
      <dgm:prSet presAssocID="{87BB971E-D47E-40EF-B49C-4E4F60A6E031}" presName="spacerR" presStyleCnt="0"/>
      <dgm:spPr/>
    </dgm:pt>
    <dgm:pt modelId="{C1ABA2A7-C466-43D9-99DB-63DB158D385F}" type="pres">
      <dgm:prSet presAssocID="{1BB5DB74-9B08-4891-97C3-DC521BE48789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BBA1BC-9C41-41C7-97EB-33BAFCF34AF9}" type="pres">
      <dgm:prSet presAssocID="{9DD7DD82-A530-4D54-804E-D6507194C06C}" presName="spacerL" presStyleCnt="0"/>
      <dgm:spPr/>
    </dgm:pt>
    <dgm:pt modelId="{3ACD2A89-6518-490D-B2A3-B078B8D0EAEA}" type="pres">
      <dgm:prSet presAssocID="{9DD7DD82-A530-4D54-804E-D6507194C06C}" presName="sibTrans" presStyleLbl="sibTrans2D1" presStyleIdx="3" presStyleCnt="4"/>
      <dgm:spPr/>
      <dgm:t>
        <a:bodyPr/>
        <a:lstStyle/>
        <a:p>
          <a:endParaRPr lang="en-US"/>
        </a:p>
      </dgm:t>
    </dgm:pt>
    <dgm:pt modelId="{E477BEBD-360C-45DA-BCE1-319BE2B38155}" type="pres">
      <dgm:prSet presAssocID="{9DD7DD82-A530-4D54-804E-D6507194C06C}" presName="spacerR" presStyleCnt="0"/>
      <dgm:spPr/>
    </dgm:pt>
    <dgm:pt modelId="{510856AC-F297-46FC-A464-7FA1C328438F}" type="pres">
      <dgm:prSet presAssocID="{AA03D98A-35D5-47C8-9123-99FAF17BCAD3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D88898B-2B17-49F0-B450-A52998218124}" type="presOf" srcId="{26E9C535-4E27-4231-B8AE-315CEA35DE4A}" destId="{7DFEC6E8-BA8A-4C04-963C-50F5A4FC018A}" srcOrd="0" destOrd="0" presId="urn:microsoft.com/office/officeart/2005/8/layout/equation1"/>
    <dgm:cxn modelId="{84432349-99D5-4852-A87F-A3BD6CA995A4}" type="presOf" srcId="{517646BF-8F21-47C1-B489-55D8875B6FDE}" destId="{0A378DDB-FFB0-4F8D-B7E8-A289299803A3}" srcOrd="0" destOrd="0" presId="urn:microsoft.com/office/officeart/2005/8/layout/equation1"/>
    <dgm:cxn modelId="{9D25A1F4-AC10-428C-85AE-43901878723E}" srcId="{5553F2B6-9E52-42E2-B885-08527D155DB5}" destId="{26E9C535-4E27-4231-B8AE-315CEA35DE4A}" srcOrd="2" destOrd="0" parTransId="{BACD6332-ED78-4248-BF4E-22607C9DD132}" sibTransId="{87BB971E-D47E-40EF-B49C-4E4F60A6E031}"/>
    <dgm:cxn modelId="{9BC35708-31C4-4845-A708-05AB1305DF71}" srcId="{5553F2B6-9E52-42E2-B885-08527D155DB5}" destId="{1BB5DB74-9B08-4891-97C3-DC521BE48789}" srcOrd="3" destOrd="0" parTransId="{EF814AA3-F4E5-4826-9E57-534943A6E390}" sibTransId="{9DD7DD82-A530-4D54-804E-D6507194C06C}"/>
    <dgm:cxn modelId="{FFF1FD55-9E9F-4FD4-89D8-4534533F364B}" srcId="{5553F2B6-9E52-42E2-B885-08527D155DB5}" destId="{AB4B2F83-CA10-4897-AFAE-756062F5C027}" srcOrd="1" destOrd="0" parTransId="{7DCDCAB1-CBB9-4CD2-87D5-E50A9F255A19}" sibTransId="{6B49212D-D335-4EE6-9C2E-1C4FD8275E40}"/>
    <dgm:cxn modelId="{974423BB-7C6F-4C3B-B669-842189C5C169}" type="presOf" srcId="{5553F2B6-9E52-42E2-B885-08527D155DB5}" destId="{788362DF-F90E-4EC4-AA14-24BC3F6004C8}" srcOrd="0" destOrd="0" presId="urn:microsoft.com/office/officeart/2005/8/layout/equation1"/>
    <dgm:cxn modelId="{CDE772F3-2745-453E-B09F-FC062BE81BC6}" type="presOf" srcId="{98AC9712-3EB6-45F8-A61E-A5225BC4093A}" destId="{26295138-8DDE-47A4-AEE1-E511776E99FA}" srcOrd="0" destOrd="0" presId="urn:microsoft.com/office/officeart/2005/8/layout/equation1"/>
    <dgm:cxn modelId="{8127EFCF-B2DE-4CBD-9A8D-3FBF8A7F5D7B}" type="presOf" srcId="{9DD7DD82-A530-4D54-804E-D6507194C06C}" destId="{3ACD2A89-6518-490D-B2A3-B078B8D0EAEA}" srcOrd="0" destOrd="0" presId="urn:microsoft.com/office/officeart/2005/8/layout/equation1"/>
    <dgm:cxn modelId="{B6D17339-9B70-408F-9FCB-2BE28AE5332A}" type="presOf" srcId="{6B49212D-D335-4EE6-9C2E-1C4FD8275E40}" destId="{E44D91BA-E1C7-4DE1-BD1F-3A8ADEE84B89}" srcOrd="0" destOrd="0" presId="urn:microsoft.com/office/officeart/2005/8/layout/equation1"/>
    <dgm:cxn modelId="{52CFA6B2-A766-47EA-8092-BA5D9C684FEA}" type="presOf" srcId="{AA03D98A-35D5-47C8-9123-99FAF17BCAD3}" destId="{510856AC-F297-46FC-A464-7FA1C328438F}" srcOrd="0" destOrd="0" presId="urn:microsoft.com/office/officeart/2005/8/layout/equation1"/>
    <dgm:cxn modelId="{8BB45CA3-A11D-44BC-9ABC-27478B6B32C9}" type="presOf" srcId="{87BB971E-D47E-40EF-B49C-4E4F60A6E031}" destId="{EC51033F-CF7C-48F5-8BD0-74DDCC256FDF}" srcOrd="0" destOrd="0" presId="urn:microsoft.com/office/officeart/2005/8/layout/equation1"/>
    <dgm:cxn modelId="{E6F0B50C-E7D1-41B7-AC91-86C17ADE5FE1}" srcId="{5553F2B6-9E52-42E2-B885-08527D155DB5}" destId="{AA03D98A-35D5-47C8-9123-99FAF17BCAD3}" srcOrd="4" destOrd="0" parTransId="{AC586561-A37B-48BD-8429-B4FBDA4FE321}" sibTransId="{8E057475-643B-44B0-9F30-F0FCC5BC4875}"/>
    <dgm:cxn modelId="{5980E576-3F1F-45DA-9622-B43DB96E6EEB}" srcId="{5553F2B6-9E52-42E2-B885-08527D155DB5}" destId="{517646BF-8F21-47C1-B489-55D8875B6FDE}" srcOrd="0" destOrd="0" parTransId="{5AD39DC3-682C-4D1B-AA4F-62A48A5EB0C4}" sibTransId="{98AC9712-3EB6-45F8-A61E-A5225BC4093A}"/>
    <dgm:cxn modelId="{38EE028F-D63B-46A7-9BE9-894A98C72896}" type="presOf" srcId="{1BB5DB74-9B08-4891-97C3-DC521BE48789}" destId="{C1ABA2A7-C466-43D9-99DB-63DB158D385F}" srcOrd="0" destOrd="0" presId="urn:microsoft.com/office/officeart/2005/8/layout/equation1"/>
    <dgm:cxn modelId="{F6A45A3F-9F64-4D33-A4E6-B639C0207A03}" type="presOf" srcId="{AB4B2F83-CA10-4897-AFAE-756062F5C027}" destId="{59512977-00A2-4A53-8337-A89836AC332A}" srcOrd="0" destOrd="0" presId="urn:microsoft.com/office/officeart/2005/8/layout/equation1"/>
    <dgm:cxn modelId="{E87AD758-B3B7-4A4B-9E0B-DD9F07C456C7}" type="presParOf" srcId="{788362DF-F90E-4EC4-AA14-24BC3F6004C8}" destId="{0A378DDB-FFB0-4F8D-B7E8-A289299803A3}" srcOrd="0" destOrd="0" presId="urn:microsoft.com/office/officeart/2005/8/layout/equation1"/>
    <dgm:cxn modelId="{F7F3E745-2911-4679-9B04-C054D6D25A59}" type="presParOf" srcId="{788362DF-F90E-4EC4-AA14-24BC3F6004C8}" destId="{189BD829-0D25-4AFB-9878-C800EA042D89}" srcOrd="1" destOrd="0" presId="urn:microsoft.com/office/officeart/2005/8/layout/equation1"/>
    <dgm:cxn modelId="{8C89DC85-CB75-415C-A5BB-100B00EEAF2B}" type="presParOf" srcId="{788362DF-F90E-4EC4-AA14-24BC3F6004C8}" destId="{26295138-8DDE-47A4-AEE1-E511776E99FA}" srcOrd="2" destOrd="0" presId="urn:microsoft.com/office/officeart/2005/8/layout/equation1"/>
    <dgm:cxn modelId="{19DD037C-729D-410B-9806-26CAA40EE7B2}" type="presParOf" srcId="{788362DF-F90E-4EC4-AA14-24BC3F6004C8}" destId="{E1048094-181C-4257-A57A-E6800038C0C7}" srcOrd="3" destOrd="0" presId="urn:microsoft.com/office/officeart/2005/8/layout/equation1"/>
    <dgm:cxn modelId="{F965EB26-4EEE-4427-AA1C-260884DD3A11}" type="presParOf" srcId="{788362DF-F90E-4EC4-AA14-24BC3F6004C8}" destId="{59512977-00A2-4A53-8337-A89836AC332A}" srcOrd="4" destOrd="0" presId="urn:microsoft.com/office/officeart/2005/8/layout/equation1"/>
    <dgm:cxn modelId="{C00767C0-19BA-4ECD-A04C-A8EFF99FC743}" type="presParOf" srcId="{788362DF-F90E-4EC4-AA14-24BC3F6004C8}" destId="{084572DA-DBA3-40C6-9244-3F4AD8B17C66}" srcOrd="5" destOrd="0" presId="urn:microsoft.com/office/officeart/2005/8/layout/equation1"/>
    <dgm:cxn modelId="{705C45A8-9424-4ADB-89C2-0CE67DB5533E}" type="presParOf" srcId="{788362DF-F90E-4EC4-AA14-24BC3F6004C8}" destId="{E44D91BA-E1C7-4DE1-BD1F-3A8ADEE84B89}" srcOrd="6" destOrd="0" presId="urn:microsoft.com/office/officeart/2005/8/layout/equation1"/>
    <dgm:cxn modelId="{ADAE3D38-DBA4-4FC7-A3DA-902A660D21E7}" type="presParOf" srcId="{788362DF-F90E-4EC4-AA14-24BC3F6004C8}" destId="{54E7470B-A29A-471B-9048-77CDB2F24F77}" srcOrd="7" destOrd="0" presId="urn:microsoft.com/office/officeart/2005/8/layout/equation1"/>
    <dgm:cxn modelId="{749F3606-D12C-404C-9758-26D614700D5D}" type="presParOf" srcId="{788362DF-F90E-4EC4-AA14-24BC3F6004C8}" destId="{7DFEC6E8-BA8A-4C04-963C-50F5A4FC018A}" srcOrd="8" destOrd="0" presId="urn:microsoft.com/office/officeart/2005/8/layout/equation1"/>
    <dgm:cxn modelId="{E6C42068-9E07-4E59-AFF1-46FB40F2D9E4}" type="presParOf" srcId="{788362DF-F90E-4EC4-AA14-24BC3F6004C8}" destId="{5D95AF72-69A6-44C2-AC60-6C12B1971F46}" srcOrd="9" destOrd="0" presId="urn:microsoft.com/office/officeart/2005/8/layout/equation1"/>
    <dgm:cxn modelId="{654219FB-1551-4AC6-9B56-7E4C609F1C59}" type="presParOf" srcId="{788362DF-F90E-4EC4-AA14-24BC3F6004C8}" destId="{EC51033F-CF7C-48F5-8BD0-74DDCC256FDF}" srcOrd="10" destOrd="0" presId="urn:microsoft.com/office/officeart/2005/8/layout/equation1"/>
    <dgm:cxn modelId="{782C1BA3-5E9B-441C-BE55-FF5FF002029E}" type="presParOf" srcId="{788362DF-F90E-4EC4-AA14-24BC3F6004C8}" destId="{2B37CB7E-CDFF-4EC4-8A20-331267606997}" srcOrd="11" destOrd="0" presId="urn:microsoft.com/office/officeart/2005/8/layout/equation1"/>
    <dgm:cxn modelId="{681B2BF6-636B-4FAD-BB26-7EBED4CFA9FE}" type="presParOf" srcId="{788362DF-F90E-4EC4-AA14-24BC3F6004C8}" destId="{C1ABA2A7-C466-43D9-99DB-63DB158D385F}" srcOrd="12" destOrd="0" presId="urn:microsoft.com/office/officeart/2005/8/layout/equation1"/>
    <dgm:cxn modelId="{FD27BEB6-2B48-4ACC-B5E5-1AB0264319EA}" type="presParOf" srcId="{788362DF-F90E-4EC4-AA14-24BC3F6004C8}" destId="{12BBA1BC-9C41-41C7-97EB-33BAFCF34AF9}" srcOrd="13" destOrd="0" presId="urn:microsoft.com/office/officeart/2005/8/layout/equation1"/>
    <dgm:cxn modelId="{31CCEFE2-AAB6-4FFE-BD7C-3273F7476945}" type="presParOf" srcId="{788362DF-F90E-4EC4-AA14-24BC3F6004C8}" destId="{3ACD2A89-6518-490D-B2A3-B078B8D0EAEA}" srcOrd="14" destOrd="0" presId="urn:microsoft.com/office/officeart/2005/8/layout/equation1"/>
    <dgm:cxn modelId="{98859352-3381-4F29-A74C-81E2DEB74547}" type="presParOf" srcId="{788362DF-F90E-4EC4-AA14-24BC3F6004C8}" destId="{E477BEBD-360C-45DA-BCE1-319BE2B38155}" srcOrd="15" destOrd="0" presId="urn:microsoft.com/office/officeart/2005/8/layout/equation1"/>
    <dgm:cxn modelId="{54994CC3-5A2A-4F7F-AF24-1F029F0F7642}" type="presParOf" srcId="{788362DF-F90E-4EC4-AA14-24BC3F6004C8}" destId="{510856AC-F297-46FC-A464-7FA1C328438F}" srcOrd="16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378DDB-FFB0-4F8D-B7E8-A289299803A3}">
      <dsp:nvSpPr>
        <dsp:cNvPr id="0" name=""/>
        <dsp:cNvSpPr/>
      </dsp:nvSpPr>
      <dsp:spPr>
        <a:xfrm>
          <a:off x="10173" y="1979860"/>
          <a:ext cx="1374278" cy="1374278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solidFill>
                <a:schemeClr val="accent6"/>
              </a:solidFill>
            </a:rPr>
            <a:t>Define the Problem</a:t>
          </a:r>
          <a:endParaRPr lang="en-US" sz="1500" kern="1200" dirty="0">
            <a:solidFill>
              <a:schemeClr val="accent6"/>
            </a:solidFill>
          </a:endParaRPr>
        </a:p>
      </dsp:txBody>
      <dsp:txXfrm>
        <a:off x="211431" y="2181118"/>
        <a:ext cx="971762" cy="971762"/>
      </dsp:txXfrm>
    </dsp:sp>
    <dsp:sp modelId="{26295138-8DDE-47A4-AEE1-E511776E99FA}">
      <dsp:nvSpPr>
        <dsp:cNvPr id="0" name=""/>
        <dsp:cNvSpPr/>
      </dsp:nvSpPr>
      <dsp:spPr>
        <a:xfrm>
          <a:off x="1496043" y="2268459"/>
          <a:ext cx="797081" cy="797081"/>
        </a:xfrm>
        <a:prstGeom prst="mathPlus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>
        <a:off x="1601696" y="2573263"/>
        <a:ext cx="585775" cy="187473"/>
      </dsp:txXfrm>
    </dsp:sp>
    <dsp:sp modelId="{59512977-00A2-4A53-8337-A89836AC332A}">
      <dsp:nvSpPr>
        <dsp:cNvPr id="0" name=""/>
        <dsp:cNvSpPr/>
      </dsp:nvSpPr>
      <dsp:spPr>
        <a:xfrm>
          <a:off x="2404716" y="1979860"/>
          <a:ext cx="1374278" cy="1374278"/>
        </a:xfrm>
        <a:prstGeom prst="ellipse">
          <a:avLst/>
        </a:prstGeom>
        <a:solidFill>
          <a:schemeClr val="accent5">
            <a:hueOff val="814257"/>
            <a:satOff val="2799"/>
            <a:lumOff val="-1343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Understand Constraints</a:t>
          </a:r>
          <a:endParaRPr lang="en-US" sz="1500" kern="1200" dirty="0"/>
        </a:p>
      </dsp:txBody>
      <dsp:txXfrm>
        <a:off x="2605974" y="2181118"/>
        <a:ext cx="971762" cy="971762"/>
      </dsp:txXfrm>
    </dsp:sp>
    <dsp:sp modelId="{E44D91BA-E1C7-4DE1-BD1F-3A8ADEE84B89}">
      <dsp:nvSpPr>
        <dsp:cNvPr id="0" name=""/>
        <dsp:cNvSpPr/>
      </dsp:nvSpPr>
      <dsp:spPr>
        <a:xfrm>
          <a:off x="3890587" y="2268459"/>
          <a:ext cx="797081" cy="797081"/>
        </a:xfrm>
        <a:prstGeom prst="mathPlus">
          <a:avLst/>
        </a:prstGeom>
        <a:solidFill>
          <a:schemeClr val="accent5">
            <a:hueOff val="1085675"/>
            <a:satOff val="3732"/>
            <a:lumOff val="-1790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>
        <a:off x="3996240" y="2573263"/>
        <a:ext cx="585775" cy="187473"/>
      </dsp:txXfrm>
    </dsp:sp>
    <dsp:sp modelId="{7DFEC6E8-BA8A-4C04-963C-50F5A4FC018A}">
      <dsp:nvSpPr>
        <dsp:cNvPr id="0" name=""/>
        <dsp:cNvSpPr/>
      </dsp:nvSpPr>
      <dsp:spPr>
        <a:xfrm>
          <a:off x="4799260" y="1979860"/>
          <a:ext cx="1374278" cy="1374278"/>
        </a:xfrm>
        <a:prstGeom prst="ellipse">
          <a:avLst/>
        </a:prstGeom>
        <a:solidFill>
          <a:schemeClr val="accent5">
            <a:hueOff val="1628513"/>
            <a:satOff val="5598"/>
            <a:lumOff val="-2686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Get Responsible Parties Onboard</a:t>
          </a:r>
          <a:endParaRPr lang="en-US" sz="1500" kern="1200" dirty="0"/>
        </a:p>
      </dsp:txBody>
      <dsp:txXfrm>
        <a:off x="5000518" y="2181118"/>
        <a:ext cx="971762" cy="971762"/>
      </dsp:txXfrm>
    </dsp:sp>
    <dsp:sp modelId="{EC51033F-CF7C-48F5-8BD0-74DDCC256FDF}">
      <dsp:nvSpPr>
        <dsp:cNvPr id="0" name=""/>
        <dsp:cNvSpPr/>
      </dsp:nvSpPr>
      <dsp:spPr>
        <a:xfrm>
          <a:off x="6285130" y="2268459"/>
          <a:ext cx="797081" cy="797081"/>
        </a:xfrm>
        <a:prstGeom prst="mathPlus">
          <a:avLst/>
        </a:prstGeom>
        <a:solidFill>
          <a:schemeClr val="accent5">
            <a:hueOff val="2171351"/>
            <a:satOff val="7464"/>
            <a:lumOff val="-3581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>
        <a:off x="6390783" y="2573263"/>
        <a:ext cx="585775" cy="187473"/>
      </dsp:txXfrm>
    </dsp:sp>
    <dsp:sp modelId="{C1ABA2A7-C466-43D9-99DB-63DB158D385F}">
      <dsp:nvSpPr>
        <dsp:cNvPr id="0" name=""/>
        <dsp:cNvSpPr/>
      </dsp:nvSpPr>
      <dsp:spPr>
        <a:xfrm>
          <a:off x="7193804" y="1979860"/>
          <a:ext cx="1374278" cy="1374278"/>
        </a:xfrm>
        <a:prstGeom prst="ellipse">
          <a:avLst/>
        </a:prstGeom>
        <a:solidFill>
          <a:schemeClr val="accent5">
            <a:hueOff val="2442770"/>
            <a:satOff val="8397"/>
            <a:lumOff val="-4029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Secure Required Resources</a:t>
          </a:r>
          <a:endParaRPr lang="en-US" sz="1500" kern="1200" dirty="0"/>
        </a:p>
      </dsp:txBody>
      <dsp:txXfrm>
        <a:off x="7395062" y="2181118"/>
        <a:ext cx="971762" cy="971762"/>
      </dsp:txXfrm>
    </dsp:sp>
    <dsp:sp modelId="{3ACD2A89-6518-490D-B2A3-B078B8D0EAEA}">
      <dsp:nvSpPr>
        <dsp:cNvPr id="0" name=""/>
        <dsp:cNvSpPr/>
      </dsp:nvSpPr>
      <dsp:spPr>
        <a:xfrm>
          <a:off x="8679674" y="2268459"/>
          <a:ext cx="797081" cy="797081"/>
        </a:xfrm>
        <a:prstGeom prst="mathEqual">
          <a:avLst/>
        </a:prstGeom>
        <a:solidFill>
          <a:schemeClr val="accent5">
            <a:hueOff val="3257026"/>
            <a:satOff val="11196"/>
            <a:lumOff val="-5372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>
        <a:off x="8785327" y="2432658"/>
        <a:ext cx="585775" cy="468683"/>
      </dsp:txXfrm>
    </dsp:sp>
    <dsp:sp modelId="{510856AC-F297-46FC-A464-7FA1C328438F}">
      <dsp:nvSpPr>
        <dsp:cNvPr id="0" name=""/>
        <dsp:cNvSpPr/>
      </dsp:nvSpPr>
      <dsp:spPr>
        <a:xfrm>
          <a:off x="9588347" y="1979860"/>
          <a:ext cx="1374278" cy="1374278"/>
        </a:xfrm>
        <a:prstGeom prst="ellipse">
          <a:avLst/>
        </a:prstGeom>
        <a:solidFill>
          <a:schemeClr val="accent5">
            <a:hueOff val="3257026"/>
            <a:satOff val="11196"/>
            <a:lumOff val="-5372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Implement Response</a:t>
          </a:r>
          <a:endParaRPr lang="en-US" sz="1500" kern="1200" dirty="0"/>
        </a:p>
      </dsp:txBody>
      <dsp:txXfrm>
        <a:off x="9789605" y="2181118"/>
        <a:ext cx="971762" cy="9717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95A6C4-BEDD-46AF-873C-006E7770744D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DD634B-4CDD-47CE-925C-95B8B8DD7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4598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85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4485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4485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4485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4485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5pPr>
            <a:lvl6pPr marL="2378560" indent="-216233" defTabSz="914485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6pPr>
            <a:lvl7pPr marL="2811026" indent="-216233" defTabSz="914485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7pPr>
            <a:lvl8pPr marL="3243491" indent="-216233" defTabSz="914485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8pPr>
            <a:lvl9pPr marL="3675957" indent="-216233" defTabSz="914485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8B457CB-37F1-48FC-9CB6-28A56539E5FE}" type="slidenum">
              <a:rPr lang="en-US" altLang="en-US" sz="120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en-US" sz="1200">
              <a:solidFill>
                <a:prstClr val="black"/>
              </a:solidFill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485392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DD634B-4CDD-47CE-925C-95B8B8DD7AE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2585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DD634B-4CDD-47CE-925C-95B8B8DD7AE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81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1803EB-E5FF-4A64-B945-B8E80D0607A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5679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D4CB35-4629-4FD8-B1EB-DB12520BD79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3993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707E49-CF50-422A-80D2-C034B6FCF00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2717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886CDF-3796-4C5C-B763-EF2A260601A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474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85E99E-8E0E-48E6-B7D0-52CC7DF5A5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8665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 b="1" cap="none" spc="1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B6C0A7-AE65-47CE-BA53-9286D9482A0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09600" y="1143000"/>
            <a:ext cx="10972800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0158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E08231-BF6E-43AC-91CF-0171049B9C1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1411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CFA2E4-6E6D-4B91-B151-C62C186D2BE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6615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06B857-FAF4-4692-8D48-3F495AECCF1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9255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386833-92A5-4C9A-81D6-D6A17C85E0B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2567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4EFAF1-F801-4246-88A5-853287DE4F0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2350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E813BE-DC3B-4E50-850F-27E4FC126AE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6706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6248400"/>
            <a:ext cx="7315200" cy="566738"/>
          </a:xfrm>
        </p:spPr>
        <p:txBody>
          <a:bodyPr anchor="b"/>
          <a:lstStyle>
            <a:lvl1pPr algn="ctr">
              <a:defRPr sz="1800" b="0"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80017" y="457200"/>
            <a:ext cx="10134600" cy="55260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val="3288134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A53E38A-C584-43AE-9A61-2744E756F2BA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4106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3" r:id="rId10"/>
    <p:sldLayoutId id="2147483670" r:id="rId11"/>
    <p:sldLayoutId id="2147483671" r:id="rId12"/>
    <p:sldLayoutId id="2147483672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cap="all" baseline="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1"/>
          <p:cNvSpPr txBox="1">
            <a:spLocks noChangeArrowheads="1"/>
          </p:cNvSpPr>
          <p:nvPr/>
        </p:nvSpPr>
        <p:spPr bwMode="auto">
          <a:xfrm>
            <a:off x="2433638" y="44053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2209800"/>
            <a:ext cx="1219200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spc="100" dirty="0" smtClean="0">
                <a:latin typeface="Edwardian Script ITC" panose="030303020407070D0804" pitchFamily="66" charset="0"/>
                <a:ea typeface="MS Gothic" panose="020B0609070205080204" pitchFamily="49" charset="-128"/>
                <a:cs typeface="Shruti" panose="020B0502040204020203" pitchFamily="34" charset="0"/>
              </a:rPr>
              <a:t>City </a:t>
            </a:r>
            <a:r>
              <a:rPr lang="en-US" sz="3200" spc="100" dirty="0">
                <a:latin typeface="Edwardian Script ITC" panose="030303020407070D0804" pitchFamily="66" charset="0"/>
                <a:ea typeface="MS Gothic" panose="020B0609070205080204" pitchFamily="49" charset="-128"/>
                <a:cs typeface="Shruti" panose="020B0502040204020203" pitchFamily="34" charset="0"/>
              </a:rPr>
              <a:t>of </a:t>
            </a:r>
            <a:r>
              <a:rPr lang="en-US" sz="3200" spc="100" dirty="0" smtClean="0">
                <a:latin typeface="Edwardian Script ITC" panose="030303020407070D0804" pitchFamily="66" charset="0"/>
                <a:ea typeface="MS Gothic" panose="020B0609070205080204" pitchFamily="49" charset="-128"/>
                <a:cs typeface="Shruti" panose="020B0502040204020203" pitchFamily="34" charset="0"/>
              </a:rPr>
              <a:t>Charleston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3600" spc="100" dirty="0" smtClean="0">
              <a:latin typeface="Edwardian Script ITC" panose="030303020407070D0804" pitchFamily="66" charset="0"/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cap="all" spc="100" dirty="0" smtClean="0">
                <a:latin typeface="+mj-lt"/>
                <a:ea typeface="MS Gothic" panose="020B0609070205080204" pitchFamily="49" charset="-128"/>
                <a:cs typeface="Shruti" panose="020B0502040204020203" pitchFamily="34" charset="0"/>
              </a:rPr>
              <a:t>Central business district improvement commission</a:t>
            </a:r>
            <a:endParaRPr lang="en-US" sz="3200" b="1" spc="100" dirty="0">
              <a:latin typeface="+mj-lt"/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800" b="1" spc="200" dirty="0">
              <a:latin typeface="Two"/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pc="100" dirty="0" smtClean="0">
                <a:ea typeface="MS Gothic" panose="020B0609070205080204" pitchFamily="49" charset="-128"/>
                <a:cs typeface="Shruti" panose="020B0502040204020203" pitchFamily="34" charset="0"/>
              </a:rPr>
              <a:t>FRIDAY, SEPTEMBER 18, 2020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pc="200" dirty="0"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b="1" spc="300" dirty="0">
              <a:latin typeface="Antique Olive" pitchFamily="34" charset="0"/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spc="200" dirty="0" smtClean="0">
                <a:ea typeface="MS Gothic" panose="020B0609070205080204" pitchFamily="49" charset="-128"/>
                <a:cs typeface="Shruti" panose="020B0502040204020203" pitchFamily="34" charset="0"/>
              </a:rPr>
              <a:t>   </a:t>
            </a:r>
            <a:endParaRPr lang="en-US" sz="1600" spc="200" dirty="0"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cap="all" spc="200" dirty="0">
              <a:ea typeface="MS Gothic" panose="020B0609070205080204" pitchFamily="49" charset="-128"/>
              <a:cs typeface="Shruti" panose="020B0502040204020203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1567" y="547401"/>
            <a:ext cx="1766755" cy="1662399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>
            <a:off x="2286000" y="4953000"/>
            <a:ext cx="7620000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5881" y="5245065"/>
            <a:ext cx="1420237" cy="1420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578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4400" dirty="0" smtClean="0"/>
              <a:t>Essentials Farmers Market</a:t>
            </a:r>
          </a:p>
          <a:p>
            <a:pPr>
              <a:lnSpc>
                <a:spcPct val="150000"/>
              </a:lnSpc>
            </a:pPr>
            <a:r>
              <a:rPr lang="en-US" sz="4400" dirty="0" smtClean="0"/>
              <a:t>Parking Voucher</a:t>
            </a:r>
            <a:endParaRPr lang="en-US" sz="4400" dirty="0" smtClean="0"/>
          </a:p>
          <a:p>
            <a:pPr>
              <a:lnSpc>
                <a:spcPct val="150000"/>
              </a:lnSpc>
            </a:pPr>
            <a:r>
              <a:rPr lang="en-US" sz="4400" dirty="0" smtClean="0"/>
              <a:t>Police Department</a:t>
            </a:r>
          </a:p>
        </p:txBody>
      </p:sp>
    </p:spTree>
    <p:extLst>
      <p:ext uri="{BB962C8B-B14F-4D97-AF65-F5344CB8AC3E}">
        <p14:creationId xmlns:p14="http://schemas.microsoft.com/office/powerpoint/2010/main" val="3751615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the To-Do List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5012880"/>
              </p:ext>
            </p:extLst>
          </p:nvPr>
        </p:nvGraphicFramePr>
        <p:xfrm>
          <a:off x="609600" y="1219200"/>
          <a:ext cx="10972800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5" name="Straight Connector 4"/>
          <p:cNvCxnSpPr/>
          <p:nvPr/>
        </p:nvCxnSpPr>
        <p:spPr>
          <a:xfrm flipH="1">
            <a:off x="762000" y="3124200"/>
            <a:ext cx="1143000" cy="1600200"/>
          </a:xfrm>
          <a:prstGeom prst="line">
            <a:avLst/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" name="Left Brace 5"/>
          <p:cNvSpPr/>
          <p:nvPr/>
        </p:nvSpPr>
        <p:spPr>
          <a:xfrm>
            <a:off x="2743200" y="3200400"/>
            <a:ext cx="457200" cy="1371600"/>
          </a:xfrm>
          <a:prstGeom prst="leftBrac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eft Brace 6"/>
          <p:cNvSpPr/>
          <p:nvPr/>
        </p:nvSpPr>
        <p:spPr>
          <a:xfrm rot="10800000">
            <a:off x="8991600" y="3200400"/>
            <a:ext cx="457200" cy="1371600"/>
          </a:xfrm>
          <a:prstGeom prst="leftBrac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38150" y="4876800"/>
            <a:ext cx="1790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solidFill>
                  <a:schemeClr val="accent6"/>
                </a:solidFill>
              </a:rPr>
              <a:t>We’ve done this!</a:t>
            </a:r>
            <a:endParaRPr lang="en-US" i="1" dirty="0">
              <a:solidFill>
                <a:schemeClr val="accent6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71900" y="4876800"/>
            <a:ext cx="495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solidFill>
                  <a:schemeClr val="accent6"/>
                </a:solidFill>
              </a:rPr>
              <a:t>This is what we’re working on now. </a:t>
            </a:r>
            <a:endParaRPr lang="en-US" i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3405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To Do List*</a:t>
            </a:r>
            <a:endParaRPr lang="en-US" dirty="0"/>
          </a:p>
        </p:txBody>
      </p:sp>
      <p:sp>
        <p:nvSpPr>
          <p:cNvPr id="8" name="Text Placeholder 2"/>
          <p:cNvSpPr txBox="1">
            <a:spLocks/>
          </p:cNvSpPr>
          <p:nvPr/>
        </p:nvSpPr>
        <p:spPr bwMode="auto">
          <a:xfrm>
            <a:off x="609600" y="1306514"/>
            <a:ext cx="5386917" cy="63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sz="2800" b="1" kern="0" dirty="0" smtClean="0">
                <a:solidFill>
                  <a:srgbClr val="008080"/>
                </a:solidFill>
              </a:rPr>
              <a:t>Safety &amp; Appearance</a:t>
            </a:r>
            <a:endParaRPr lang="en-US" sz="2800" b="1" kern="0" dirty="0">
              <a:solidFill>
                <a:srgbClr val="008080"/>
              </a:solidFill>
            </a:endParaRPr>
          </a:p>
        </p:txBody>
      </p:sp>
      <p:sp>
        <p:nvSpPr>
          <p:cNvPr id="9" name="Content Placeholder 3"/>
          <p:cNvSpPr>
            <a:spLocks noGrp="1"/>
          </p:cNvSpPr>
          <p:nvPr>
            <p:ph sz="half" idx="4294967295"/>
          </p:nvPr>
        </p:nvSpPr>
        <p:spPr>
          <a:xfrm>
            <a:off x="609600" y="1946275"/>
            <a:ext cx="5386917" cy="4454525"/>
          </a:xfrm>
          <a:prstGeom prst="rect">
            <a:avLst/>
          </a:prstGeom>
        </p:spPr>
        <p:txBody>
          <a:bodyPr>
            <a:no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strike="sngStrike" dirty="0">
                <a:solidFill>
                  <a:srgbClr val="008080"/>
                </a:solidFill>
              </a:rPr>
              <a:t>Trash Collection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strike="sngStrike" dirty="0">
                <a:solidFill>
                  <a:srgbClr val="008080"/>
                </a:solidFill>
              </a:rPr>
              <a:t>Public Infrastructure Maintenance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rgbClr val="008080"/>
                </a:solidFill>
              </a:rPr>
              <a:t>Sidewalk Obstruction and Pedestrian Crowding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rgbClr val="008080"/>
                </a:solidFill>
              </a:rPr>
              <a:t>COVID-19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strike="sngStrike" dirty="0">
                <a:solidFill>
                  <a:srgbClr val="008080"/>
                </a:solidFill>
              </a:rPr>
              <a:t>Physical Cleanliness &amp; Appearance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strike="sngStrike" dirty="0">
                <a:solidFill>
                  <a:srgbClr val="008080"/>
                </a:solidFill>
              </a:rPr>
              <a:t>Panhandling &amp; Aggressive Sales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strike="sngStrike" dirty="0">
                <a:solidFill>
                  <a:srgbClr val="008080"/>
                </a:solidFill>
              </a:rPr>
              <a:t>Public Safety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smtClean="0">
                <a:solidFill>
                  <a:srgbClr val="008080"/>
                </a:solidFill>
              </a:rPr>
              <a:t>Wayfinding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strike="sngStrike" dirty="0" smtClean="0">
                <a:solidFill>
                  <a:srgbClr val="008080"/>
                </a:solidFill>
              </a:rPr>
              <a:t>Unlicensed </a:t>
            </a:r>
            <a:r>
              <a:rPr lang="en-US" sz="1800" strike="sngStrike" dirty="0">
                <a:solidFill>
                  <a:srgbClr val="008080"/>
                </a:solidFill>
              </a:rPr>
              <a:t>Palmetto Rose </a:t>
            </a:r>
            <a:r>
              <a:rPr lang="en-US" sz="1800" strike="sngStrike" dirty="0" smtClean="0">
                <a:solidFill>
                  <a:srgbClr val="008080"/>
                </a:solidFill>
              </a:rPr>
              <a:t>Peddlers</a:t>
            </a:r>
            <a:endParaRPr lang="en-US" sz="1800" strike="sngStrike" dirty="0">
              <a:solidFill>
                <a:srgbClr val="008080"/>
              </a:solidFill>
            </a:endParaRPr>
          </a:p>
        </p:txBody>
      </p:sp>
      <p:sp>
        <p:nvSpPr>
          <p:cNvPr id="10" name="Text Placeholder 4"/>
          <p:cNvSpPr txBox="1">
            <a:spLocks/>
          </p:cNvSpPr>
          <p:nvPr/>
        </p:nvSpPr>
        <p:spPr>
          <a:xfrm>
            <a:off x="6193368" y="1306514"/>
            <a:ext cx="5389033" cy="6397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b="1" kern="0" dirty="0" smtClean="0">
                <a:solidFill>
                  <a:schemeClr val="accent6"/>
                </a:solidFill>
              </a:rPr>
              <a:t>Strategic Vision</a:t>
            </a:r>
            <a:endParaRPr lang="en-US" sz="2400" b="1" kern="0" dirty="0">
              <a:solidFill>
                <a:schemeClr val="accent6"/>
              </a:solidFill>
            </a:endParaRPr>
          </a:p>
        </p:txBody>
      </p:sp>
      <p:sp>
        <p:nvSpPr>
          <p:cNvPr id="11" name="Content Placeholder 5"/>
          <p:cNvSpPr>
            <a:spLocks noGrp="1"/>
          </p:cNvSpPr>
          <p:nvPr>
            <p:ph sz="quarter" idx="4294967295"/>
          </p:nvPr>
        </p:nvSpPr>
        <p:spPr>
          <a:xfrm>
            <a:off x="6193368" y="1946276"/>
            <a:ext cx="5389033" cy="445452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chemeClr val="accent6"/>
                </a:solidFill>
              </a:rPr>
              <a:t>Parking &amp; Garage Management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chemeClr val="accent6"/>
                </a:solidFill>
              </a:rPr>
              <a:t>Lack of Seating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chemeClr val="accent6"/>
                </a:solidFill>
              </a:rPr>
              <a:t>Lack of Local/Affordable/M&amp;WBE Shops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chemeClr val="accent6"/>
                </a:solidFill>
              </a:rPr>
              <a:t>Vacancies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chemeClr val="accent6"/>
                </a:solidFill>
              </a:rPr>
              <a:t>Holiday Decorations </a:t>
            </a:r>
            <a:endParaRPr lang="en-US" sz="1800" dirty="0" smtClean="0">
              <a:solidFill>
                <a:schemeClr val="accent6"/>
              </a:solidFill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smtClean="0">
                <a:solidFill>
                  <a:schemeClr val="accent6"/>
                </a:solidFill>
              </a:rPr>
              <a:t>Decreased </a:t>
            </a:r>
            <a:r>
              <a:rPr lang="en-US" sz="1800" dirty="0">
                <a:solidFill>
                  <a:schemeClr val="accent6"/>
                </a:solidFill>
              </a:rPr>
              <a:t>Foot </a:t>
            </a:r>
            <a:r>
              <a:rPr lang="en-US" sz="1800" dirty="0" smtClean="0">
                <a:solidFill>
                  <a:schemeClr val="accent6"/>
                </a:solidFill>
              </a:rPr>
              <a:t>Traffic &amp; Events</a:t>
            </a:r>
            <a:endParaRPr lang="en-US" sz="1800" dirty="0">
              <a:solidFill>
                <a:schemeClr val="accent6"/>
              </a:solidFill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chemeClr val="accent6"/>
                </a:solidFill>
              </a:rPr>
              <a:t>Lease Prices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chemeClr val="accent6"/>
                </a:solidFill>
              </a:rPr>
              <a:t>Gaps In Use Mix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smtClean="0">
                <a:solidFill>
                  <a:schemeClr val="accent6"/>
                </a:solidFill>
              </a:rPr>
              <a:t>Beautification</a:t>
            </a:r>
            <a:endParaRPr lang="en-US" sz="1800" dirty="0">
              <a:solidFill>
                <a:schemeClr val="accent6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19500" y="6444734"/>
            <a:ext cx="495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/>
              <a:t>*These are ranked by difficulty score.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818033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Discussion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5791200" y="1417638"/>
            <a:ext cx="5791200" cy="544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800" b="1" kern="0" dirty="0" smtClean="0"/>
              <a:t>Key Staff</a:t>
            </a:r>
          </a:p>
          <a:p>
            <a:pPr>
              <a:lnSpc>
                <a:spcPct val="150000"/>
              </a:lnSpc>
            </a:pPr>
            <a:r>
              <a:rPr lang="en-US" sz="1900" kern="0" dirty="0" smtClean="0"/>
              <a:t>Dan Riccio, Director of Livability &amp; Tourism Department</a:t>
            </a:r>
          </a:p>
          <a:p>
            <a:pPr>
              <a:lnSpc>
                <a:spcPct val="150000"/>
              </a:lnSpc>
            </a:pPr>
            <a:r>
              <a:rPr lang="en-US" kern="0" dirty="0" smtClean="0"/>
              <a:t>Keith Benjamin, Director of Traffic &amp; Transportation Department</a:t>
            </a:r>
          </a:p>
          <a:p>
            <a:pPr>
              <a:lnSpc>
                <a:spcPct val="150000"/>
              </a:lnSpc>
            </a:pPr>
            <a:r>
              <a:rPr lang="en-US" kern="0" dirty="0" smtClean="0"/>
              <a:t>Jason Kronsberg, Director of Parks Department</a:t>
            </a:r>
          </a:p>
          <a:p>
            <a:pPr>
              <a:lnSpc>
                <a:spcPct val="150000"/>
              </a:lnSpc>
            </a:pPr>
            <a:r>
              <a:rPr lang="en-US" kern="0" dirty="0" smtClean="0"/>
              <a:t>Jacob Lindsey, Director of Planning, Preservation, &amp; Sustainability</a:t>
            </a:r>
            <a:endParaRPr lang="en-US" kern="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2800" b="1" dirty="0" smtClean="0"/>
              <a:t>Dominion Energy</a:t>
            </a:r>
            <a:endParaRPr lang="en-US" sz="2800" b="1" kern="0" dirty="0" smtClean="0"/>
          </a:p>
          <a:p>
            <a:pPr>
              <a:lnSpc>
                <a:spcPct val="150000"/>
              </a:lnSpc>
            </a:pPr>
            <a:r>
              <a:rPr lang="en-US" kern="0" dirty="0" smtClean="0"/>
              <a:t>Danny Kassis, </a:t>
            </a:r>
            <a:r>
              <a:rPr lang="en-US" dirty="0" smtClean="0"/>
              <a:t>VP Customer Relations &amp; Renewables</a:t>
            </a:r>
            <a:endParaRPr lang="en-US" kern="0" dirty="0" smtClean="0"/>
          </a:p>
          <a:p>
            <a:endParaRPr lang="en-US" kern="0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09600" y="1417638"/>
            <a:ext cx="5105400" cy="5211761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2800" b="1" dirty="0" smtClean="0">
                <a:solidFill>
                  <a:srgbClr val="008080"/>
                </a:solidFill>
              </a:rPr>
              <a:t>Public Space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rgbClr val="008080"/>
                </a:solidFill>
              </a:rPr>
              <a:t>Sidewalk Obstruction &amp; Pedestrian Crowding</a:t>
            </a:r>
            <a:endParaRPr lang="en-US" sz="2800" dirty="0">
              <a:solidFill>
                <a:srgbClr val="00808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rgbClr val="008080"/>
                </a:solidFill>
              </a:rPr>
              <a:t>COVID-19</a:t>
            </a:r>
            <a:endParaRPr lang="en-US" sz="2800" dirty="0">
              <a:solidFill>
                <a:srgbClr val="00808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rgbClr val="008080"/>
                </a:solidFill>
              </a:rPr>
              <a:t>Wayfinding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rgbClr val="008080"/>
                </a:solidFill>
              </a:rPr>
              <a:t>Lighting</a:t>
            </a:r>
            <a:endParaRPr lang="en-US" dirty="0">
              <a:solidFill>
                <a:srgbClr val="00808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160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09600" y="1600201"/>
            <a:ext cx="5334000" cy="4525963"/>
          </a:xfrm>
        </p:spPr>
        <p:txBody>
          <a:bodyPr/>
          <a:lstStyle/>
          <a:p>
            <a:r>
              <a:rPr lang="en-US" sz="4000" b="1" dirty="0" smtClean="0">
                <a:solidFill>
                  <a:srgbClr val="008080"/>
                </a:solidFill>
              </a:rPr>
              <a:t>Safety &amp; Appearance </a:t>
            </a:r>
            <a:r>
              <a:rPr lang="en-US" sz="4000" dirty="0" smtClean="0">
                <a:solidFill>
                  <a:srgbClr val="008080"/>
                </a:solidFill>
              </a:rPr>
              <a:t>Recommendations to City Council </a:t>
            </a:r>
            <a:endParaRPr lang="en-US" sz="4000" dirty="0">
              <a:solidFill>
                <a:srgbClr val="008080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6539429" y="1417639"/>
            <a:ext cx="5042971" cy="47085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4000" b="1" kern="0" dirty="0" smtClean="0">
                <a:solidFill>
                  <a:schemeClr val="accent2"/>
                </a:solidFill>
              </a:rPr>
              <a:t>Strategic Vision</a:t>
            </a:r>
          </a:p>
          <a:p>
            <a:pPr>
              <a:lnSpc>
                <a:spcPct val="150000"/>
              </a:lnSpc>
            </a:pPr>
            <a:endParaRPr lang="en-US" sz="2800" i="1" kern="0" dirty="0" smtClean="0">
              <a:solidFill>
                <a:srgbClr val="008080"/>
              </a:solidFill>
            </a:endParaRPr>
          </a:p>
          <a:p>
            <a:pPr>
              <a:lnSpc>
                <a:spcPct val="150000"/>
              </a:lnSpc>
            </a:pPr>
            <a:endParaRPr lang="en-US" sz="2800" i="1" kern="0" dirty="0" smtClean="0">
              <a:solidFill>
                <a:srgbClr val="008080"/>
              </a:solidFill>
            </a:endParaRPr>
          </a:p>
          <a:p>
            <a:pPr>
              <a:lnSpc>
                <a:spcPct val="150000"/>
              </a:lnSpc>
            </a:pPr>
            <a:endParaRPr lang="en-US" sz="2800" i="1" kern="0" dirty="0" smtClean="0">
              <a:solidFill>
                <a:srgbClr val="0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18408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2">
      <a:majorFont>
        <a:latin typeface="Bodoni MT"/>
        <a:ea typeface=""/>
        <a:cs typeface=""/>
      </a:majorFont>
      <a:minorFont>
        <a:latin typeface="Tw Cen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8131</TotalTime>
  <Words>197</Words>
  <Application>Microsoft Office PowerPoint</Application>
  <PresentationFormat>Widescreen</PresentationFormat>
  <Paragraphs>62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MS Gothic</vt:lpstr>
      <vt:lpstr>Antique Olive</vt:lpstr>
      <vt:lpstr>Arial</vt:lpstr>
      <vt:lpstr>Bodoni MT</vt:lpstr>
      <vt:lpstr>Calibri</vt:lpstr>
      <vt:lpstr>Edwardian Script ITC</vt:lpstr>
      <vt:lpstr>Shruti</vt:lpstr>
      <vt:lpstr>Tw Cen MT</vt:lpstr>
      <vt:lpstr>Two</vt:lpstr>
      <vt:lpstr>Default Design</vt:lpstr>
      <vt:lpstr>PowerPoint Presentation</vt:lpstr>
      <vt:lpstr>Updates</vt:lpstr>
      <vt:lpstr>Understanding the To-Do List</vt:lpstr>
      <vt:lpstr>The To Do List*</vt:lpstr>
      <vt:lpstr>Today’s Discussion</vt:lpstr>
      <vt:lpstr>Next Steps</vt:lpstr>
    </vt:vector>
  </TitlesOfParts>
  <Company>City of Charleston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Mitchell, Anne</dc:creator>
  <cp:lastModifiedBy>Thompson, Meg</cp:lastModifiedBy>
  <cp:revision>283</cp:revision>
  <dcterms:created xsi:type="dcterms:W3CDTF">2017-03-13T19:38:00Z</dcterms:created>
  <dcterms:modified xsi:type="dcterms:W3CDTF">2020-09-17T22:23:43Z</dcterms:modified>
</cp:coreProperties>
</file>