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1126" r:id="rId2"/>
    <p:sldId id="1164" r:id="rId3"/>
    <p:sldId id="1168" r:id="rId4"/>
    <p:sldId id="1169" r:id="rId5"/>
    <p:sldId id="1157" r:id="rId6"/>
    <p:sldId id="1170" r:id="rId7"/>
    <p:sldId id="1165" r:id="rId8"/>
    <p:sldId id="1166" r:id="rId9"/>
    <p:sldId id="1162" r:id="rId10"/>
    <p:sldId id="11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80"/>
    <a:srgbClr val="05FFF9"/>
    <a:srgbClr val="00ACA8"/>
    <a:srgbClr val="00D5D0"/>
    <a:srgbClr val="9E0000"/>
    <a:srgbClr val="2A544B"/>
    <a:srgbClr val="376F63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686" autoAdjust="0"/>
  </p:normalViewPr>
  <p:slideViewPr>
    <p:cSldViewPr>
      <p:cViewPr varScale="1">
        <p:scale>
          <a:sx n="58" d="100"/>
          <a:sy n="58" d="100"/>
        </p:scale>
        <p:origin x="964" y="4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2ABFF3-2A09-450D-9D0B-B06FCE8A389B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6CBDFD4-3E05-4BC1-93F8-6F061344B446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2000" b="0" dirty="0" smtClean="0"/>
            <a:t>Responsible Parties</a:t>
          </a:r>
          <a:endParaRPr lang="en-US" sz="2000" b="0" dirty="0"/>
        </a:p>
      </dgm:t>
    </dgm:pt>
    <dgm:pt modelId="{382C3210-B168-4F19-BF39-E80C07BE83F9}" type="parTrans" cxnId="{ED3F548D-2E46-4B52-A1EA-01C8B3290CF7}">
      <dgm:prSet/>
      <dgm:spPr/>
      <dgm:t>
        <a:bodyPr/>
        <a:lstStyle/>
        <a:p>
          <a:endParaRPr lang="en-US"/>
        </a:p>
      </dgm:t>
    </dgm:pt>
    <dgm:pt modelId="{F0F6845D-A97B-4782-8106-90CA51E4B6EA}" type="sibTrans" cxnId="{ED3F548D-2E46-4B52-A1EA-01C8B3290CF7}">
      <dgm:prSet/>
      <dgm:spPr>
        <a:solidFill>
          <a:schemeClr val="bg1">
            <a:lumMod val="85000"/>
          </a:schemeClr>
        </a:solidFill>
      </dgm:spPr>
      <dgm:t>
        <a:bodyPr/>
        <a:lstStyle/>
        <a:p>
          <a:endParaRPr lang="en-US"/>
        </a:p>
      </dgm:t>
    </dgm:pt>
    <dgm:pt modelId="{33079D19-C406-4FBC-B89A-E51548B22B17}">
      <dgm:prSet phldrT="[Text]" custT="1"/>
      <dgm:spPr>
        <a:solidFill>
          <a:srgbClr val="00D5D0"/>
        </a:solidFill>
      </dgm:spPr>
      <dgm:t>
        <a:bodyPr/>
        <a:lstStyle/>
        <a:p>
          <a:r>
            <a:rPr lang="en-US" sz="3200" dirty="0" smtClean="0"/>
            <a:t>CBDI Commission</a:t>
          </a:r>
          <a:endParaRPr lang="en-US" sz="3200" dirty="0"/>
        </a:p>
      </dgm:t>
    </dgm:pt>
    <dgm:pt modelId="{9DA0AFE0-B965-4D7F-823B-2343A12224DA}" type="parTrans" cxnId="{AE74B701-EA36-4362-A389-9FC5B712C750}">
      <dgm:prSet/>
      <dgm:spPr/>
      <dgm:t>
        <a:bodyPr/>
        <a:lstStyle/>
        <a:p>
          <a:endParaRPr lang="en-US"/>
        </a:p>
      </dgm:t>
    </dgm:pt>
    <dgm:pt modelId="{5C3E3A04-A04A-4BD7-A568-E3AF53E20D6C}" type="sibTrans" cxnId="{AE74B701-EA36-4362-A389-9FC5B712C750}">
      <dgm:prSet/>
      <dgm:spPr/>
      <dgm:t>
        <a:bodyPr/>
        <a:lstStyle/>
        <a:p>
          <a:endParaRPr lang="en-US"/>
        </a:p>
      </dgm:t>
    </dgm:pt>
    <dgm:pt modelId="{56740B02-0B75-4D44-B892-F49CA123FFB1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1600" dirty="0" smtClean="0"/>
            <a:t>Council</a:t>
          </a:r>
          <a:endParaRPr lang="en-US" sz="1600" dirty="0"/>
        </a:p>
      </dgm:t>
    </dgm:pt>
    <dgm:pt modelId="{02E5BC09-8440-437B-AAA9-B1115F912E72}" type="parTrans" cxnId="{3B88AB11-BC3D-47D9-857D-1674ED48DAF0}">
      <dgm:prSet/>
      <dgm:spPr/>
      <dgm:t>
        <a:bodyPr/>
        <a:lstStyle/>
        <a:p>
          <a:endParaRPr lang="en-US"/>
        </a:p>
      </dgm:t>
    </dgm:pt>
    <dgm:pt modelId="{15D605F5-09F1-4BA3-99E2-8379F9179500}" type="sibTrans" cxnId="{3B88AB11-BC3D-47D9-857D-1674ED48DAF0}">
      <dgm:prSet/>
      <dgm:spPr/>
      <dgm:t>
        <a:bodyPr/>
        <a:lstStyle/>
        <a:p>
          <a:endParaRPr lang="en-US"/>
        </a:p>
      </dgm:t>
    </dgm:pt>
    <dgm:pt modelId="{63EE437E-E166-40D6-BEDE-6962980AACC5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1600" dirty="0" smtClean="0"/>
            <a:t>Staff</a:t>
          </a:r>
          <a:endParaRPr lang="en-US" sz="1600" dirty="0"/>
        </a:p>
      </dgm:t>
    </dgm:pt>
    <dgm:pt modelId="{FB9F0FEE-21DF-481D-8E97-775E1C73461E}" type="parTrans" cxnId="{988A77CE-4857-40F1-84AE-32259CD92AA6}">
      <dgm:prSet/>
      <dgm:spPr/>
      <dgm:t>
        <a:bodyPr/>
        <a:lstStyle/>
        <a:p>
          <a:endParaRPr lang="en-US"/>
        </a:p>
      </dgm:t>
    </dgm:pt>
    <dgm:pt modelId="{0D51FE43-83DD-4535-922D-0EEEC23C0ED8}" type="sibTrans" cxnId="{988A77CE-4857-40F1-84AE-32259CD92AA6}">
      <dgm:prSet/>
      <dgm:spPr/>
      <dgm:t>
        <a:bodyPr/>
        <a:lstStyle/>
        <a:p>
          <a:endParaRPr lang="en-US"/>
        </a:p>
      </dgm:t>
    </dgm:pt>
    <dgm:pt modelId="{30AA2B06-602C-4048-957B-5013552EC580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1600" dirty="0" smtClean="0"/>
            <a:t>Property Owners</a:t>
          </a:r>
          <a:endParaRPr lang="en-US" sz="1600" dirty="0"/>
        </a:p>
      </dgm:t>
    </dgm:pt>
    <dgm:pt modelId="{CB7188DF-DDAE-4020-A77A-06F1281ADA41}" type="parTrans" cxnId="{F5DD8F4A-8107-41F2-827F-AEE20A2A4913}">
      <dgm:prSet/>
      <dgm:spPr/>
      <dgm:t>
        <a:bodyPr/>
        <a:lstStyle/>
        <a:p>
          <a:endParaRPr lang="en-US"/>
        </a:p>
      </dgm:t>
    </dgm:pt>
    <dgm:pt modelId="{FD623909-7511-46C4-9AFC-6C811B9FE99F}" type="sibTrans" cxnId="{F5DD8F4A-8107-41F2-827F-AEE20A2A4913}">
      <dgm:prSet/>
      <dgm:spPr/>
      <dgm:t>
        <a:bodyPr/>
        <a:lstStyle/>
        <a:p>
          <a:endParaRPr lang="en-US"/>
        </a:p>
      </dgm:t>
    </dgm:pt>
    <dgm:pt modelId="{3CBDC00F-CD0B-450F-874C-0ACC86E5B4CE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1600" dirty="0" smtClean="0"/>
            <a:t>Vendors</a:t>
          </a:r>
          <a:endParaRPr lang="en-US" sz="1600" dirty="0"/>
        </a:p>
      </dgm:t>
    </dgm:pt>
    <dgm:pt modelId="{9C7DBE4F-F149-4644-A6FD-488156E7AD76}" type="parTrans" cxnId="{26CC19F1-A3E6-4EF5-9825-3E0772727466}">
      <dgm:prSet/>
      <dgm:spPr/>
      <dgm:t>
        <a:bodyPr/>
        <a:lstStyle/>
        <a:p>
          <a:endParaRPr lang="en-US"/>
        </a:p>
      </dgm:t>
    </dgm:pt>
    <dgm:pt modelId="{4E4DADAE-DF39-4E80-9D07-72322E092DA6}" type="sibTrans" cxnId="{26CC19F1-A3E6-4EF5-9825-3E0772727466}">
      <dgm:prSet/>
      <dgm:spPr/>
      <dgm:t>
        <a:bodyPr/>
        <a:lstStyle/>
        <a:p>
          <a:endParaRPr lang="en-US"/>
        </a:p>
      </dgm:t>
    </dgm:pt>
    <dgm:pt modelId="{CA11C3B7-D6B9-49BD-8E13-177E8D00D870}">
      <dgm:prSet phldrT="[Text]" custT="1"/>
      <dgm:spPr>
        <a:solidFill>
          <a:srgbClr val="00ACA8"/>
        </a:solidFill>
      </dgm:spPr>
      <dgm:t>
        <a:bodyPr/>
        <a:lstStyle/>
        <a:p>
          <a:r>
            <a:rPr lang="en-US" sz="1600" dirty="0" smtClean="0"/>
            <a:t>Nonprofits &amp; Institutions</a:t>
          </a:r>
          <a:endParaRPr lang="en-US" sz="1600" dirty="0"/>
        </a:p>
      </dgm:t>
    </dgm:pt>
    <dgm:pt modelId="{3824FE1C-654C-4BC7-A56E-CAE83035829E}" type="parTrans" cxnId="{56333569-01E5-4D12-AA9D-65C0DBA7903A}">
      <dgm:prSet/>
      <dgm:spPr/>
      <dgm:t>
        <a:bodyPr/>
        <a:lstStyle/>
        <a:p>
          <a:endParaRPr lang="en-US"/>
        </a:p>
      </dgm:t>
    </dgm:pt>
    <dgm:pt modelId="{ED7AC672-EB8A-4564-B78E-C4194F5D0067}" type="sibTrans" cxnId="{56333569-01E5-4D12-AA9D-65C0DBA7903A}">
      <dgm:prSet/>
      <dgm:spPr/>
      <dgm:t>
        <a:bodyPr/>
        <a:lstStyle/>
        <a:p>
          <a:endParaRPr lang="en-US"/>
        </a:p>
      </dgm:t>
    </dgm:pt>
    <dgm:pt modelId="{91529512-9722-4239-A069-601DB545C530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2400" dirty="0" smtClean="0"/>
            <a:t>Public Value</a:t>
          </a:r>
          <a:endParaRPr lang="en-US" sz="2400" dirty="0"/>
        </a:p>
      </dgm:t>
    </dgm:pt>
    <dgm:pt modelId="{92DC4883-E8DC-4D15-B048-D030D1B01A4D}" type="parTrans" cxnId="{26F2FC8A-FCEE-4203-99D7-83447F7CC201}">
      <dgm:prSet/>
      <dgm:spPr/>
      <dgm:t>
        <a:bodyPr/>
        <a:lstStyle/>
        <a:p>
          <a:endParaRPr lang="en-US"/>
        </a:p>
      </dgm:t>
    </dgm:pt>
    <dgm:pt modelId="{76AB3A76-6F80-4000-8699-33C0B8E9B829}" type="sibTrans" cxnId="{26F2FC8A-FCEE-4203-99D7-83447F7CC201}">
      <dgm:prSet/>
      <dgm:spPr/>
      <dgm:t>
        <a:bodyPr/>
        <a:lstStyle/>
        <a:p>
          <a:endParaRPr lang="en-US"/>
        </a:p>
      </dgm:t>
    </dgm:pt>
    <dgm:pt modelId="{9A66B9D0-0279-4772-80D2-5A74A393438D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400" i="1" dirty="0" smtClean="0"/>
            <a:t>Welcoming to All</a:t>
          </a:r>
          <a:endParaRPr lang="en-US" sz="1400" i="1" dirty="0"/>
        </a:p>
      </dgm:t>
    </dgm:pt>
    <dgm:pt modelId="{34909563-7319-4D88-909F-70818B00CD93}" type="parTrans" cxnId="{CE5FC5C2-2047-4D13-833F-439534EB09D2}">
      <dgm:prSet/>
      <dgm:spPr/>
      <dgm:t>
        <a:bodyPr/>
        <a:lstStyle/>
        <a:p>
          <a:endParaRPr lang="en-US"/>
        </a:p>
      </dgm:t>
    </dgm:pt>
    <dgm:pt modelId="{F91546A2-42CE-4B51-8A53-8B482D39D25B}" type="sibTrans" cxnId="{CE5FC5C2-2047-4D13-833F-439534EB09D2}">
      <dgm:prSet/>
      <dgm:spPr/>
      <dgm:t>
        <a:bodyPr/>
        <a:lstStyle/>
        <a:p>
          <a:endParaRPr lang="en-US"/>
        </a:p>
      </dgm:t>
    </dgm:pt>
    <dgm:pt modelId="{7F51D404-C473-4775-AD8D-7E3BD250348F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400" i="1" dirty="0" smtClean="0"/>
            <a:t>Beautiful &amp; Clean</a:t>
          </a:r>
          <a:endParaRPr lang="en-US" sz="1400" i="1" dirty="0"/>
        </a:p>
      </dgm:t>
    </dgm:pt>
    <dgm:pt modelId="{22B8EAF3-8616-4A7C-BE74-CF86924F4EF1}" type="parTrans" cxnId="{8BD7ADE7-B16B-47CA-970D-E99B362D5422}">
      <dgm:prSet/>
      <dgm:spPr/>
      <dgm:t>
        <a:bodyPr/>
        <a:lstStyle/>
        <a:p>
          <a:endParaRPr lang="en-US"/>
        </a:p>
      </dgm:t>
    </dgm:pt>
    <dgm:pt modelId="{0C2D8567-C895-4A5D-BCDF-CF57C41071D1}" type="sibTrans" cxnId="{8BD7ADE7-B16B-47CA-970D-E99B362D5422}">
      <dgm:prSet/>
      <dgm:spPr/>
      <dgm:t>
        <a:bodyPr/>
        <a:lstStyle/>
        <a:p>
          <a:endParaRPr lang="en-US"/>
        </a:p>
      </dgm:t>
    </dgm:pt>
    <dgm:pt modelId="{9EAC302D-42C2-4047-BF58-DF3F9D0E9859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400" i="1" dirty="0" smtClean="0"/>
            <a:t>Positive Experience</a:t>
          </a:r>
          <a:endParaRPr lang="en-US" sz="1400" i="1" dirty="0"/>
        </a:p>
      </dgm:t>
    </dgm:pt>
    <dgm:pt modelId="{B4D14A59-5FED-435A-B780-F971E0268684}" type="parTrans" cxnId="{00D8D270-8177-45D3-9CB1-151F46599977}">
      <dgm:prSet/>
      <dgm:spPr/>
      <dgm:t>
        <a:bodyPr/>
        <a:lstStyle/>
        <a:p>
          <a:endParaRPr lang="en-US"/>
        </a:p>
      </dgm:t>
    </dgm:pt>
    <dgm:pt modelId="{915BF62F-BABB-4D89-9056-86EE44824BBC}" type="sibTrans" cxnId="{00D8D270-8177-45D3-9CB1-151F46599977}">
      <dgm:prSet/>
      <dgm:spPr/>
      <dgm:t>
        <a:bodyPr/>
        <a:lstStyle/>
        <a:p>
          <a:endParaRPr lang="en-US"/>
        </a:p>
      </dgm:t>
    </dgm:pt>
    <dgm:pt modelId="{EF9E53E2-9012-474B-ABAC-E9EE5790E745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400" i="1" dirty="0" smtClean="0"/>
            <a:t>Sense of Place</a:t>
          </a:r>
          <a:endParaRPr lang="en-US" sz="1400" i="1" dirty="0"/>
        </a:p>
      </dgm:t>
    </dgm:pt>
    <dgm:pt modelId="{5C7B1818-EF70-4560-BFB3-0BBF88B1B32A}" type="parTrans" cxnId="{C675BB54-6FCA-41FF-9778-6C868164EFE2}">
      <dgm:prSet/>
      <dgm:spPr/>
      <dgm:t>
        <a:bodyPr/>
        <a:lstStyle/>
        <a:p>
          <a:endParaRPr lang="en-US"/>
        </a:p>
      </dgm:t>
    </dgm:pt>
    <dgm:pt modelId="{A91DF04E-C8DE-4D5E-A494-B4AC50D2E50C}" type="sibTrans" cxnId="{C675BB54-6FCA-41FF-9778-6C868164EFE2}">
      <dgm:prSet/>
      <dgm:spPr/>
      <dgm:t>
        <a:bodyPr/>
        <a:lstStyle/>
        <a:p>
          <a:endParaRPr lang="en-US"/>
        </a:p>
      </dgm:t>
    </dgm:pt>
    <dgm:pt modelId="{333413EB-2066-41C4-9E49-654A4F040C0B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400" dirty="0" smtClean="0"/>
            <a:t>Successful Business District</a:t>
          </a:r>
          <a:endParaRPr lang="en-US" sz="1400" dirty="0"/>
        </a:p>
      </dgm:t>
    </dgm:pt>
    <dgm:pt modelId="{5EC478C7-B974-4D78-83C8-B00318EF2805}" type="parTrans" cxnId="{836C02E6-DDD3-48EB-B022-C5B0D361077A}">
      <dgm:prSet/>
      <dgm:spPr/>
      <dgm:t>
        <a:bodyPr/>
        <a:lstStyle/>
        <a:p>
          <a:endParaRPr lang="en-US"/>
        </a:p>
      </dgm:t>
    </dgm:pt>
    <dgm:pt modelId="{E38184E9-E340-4EB5-B1CD-455F47656D3D}" type="sibTrans" cxnId="{836C02E6-DDD3-48EB-B022-C5B0D361077A}">
      <dgm:prSet/>
      <dgm:spPr/>
      <dgm:t>
        <a:bodyPr/>
        <a:lstStyle/>
        <a:p>
          <a:endParaRPr lang="en-US"/>
        </a:p>
      </dgm:t>
    </dgm:pt>
    <dgm:pt modelId="{17542354-9769-48FB-A636-6B76DD109C79}">
      <dgm:prSet phldrT="[Text]" custT="1"/>
      <dgm:spPr>
        <a:solidFill>
          <a:srgbClr val="008080"/>
        </a:solidFill>
      </dgm:spPr>
      <dgm:t>
        <a:bodyPr/>
        <a:lstStyle/>
        <a:p>
          <a:pPr algn="ctr"/>
          <a:r>
            <a:rPr lang="en-US" sz="1400" i="1" dirty="0" smtClean="0"/>
            <a:t>Safe</a:t>
          </a:r>
          <a:endParaRPr lang="en-US" sz="1400" i="1" dirty="0"/>
        </a:p>
      </dgm:t>
    </dgm:pt>
    <dgm:pt modelId="{02D01104-718D-4B48-B6CF-62C910C7347F}" type="parTrans" cxnId="{FD78F725-02BB-40CB-AE4A-BDF52AC2857B}">
      <dgm:prSet/>
      <dgm:spPr/>
      <dgm:t>
        <a:bodyPr/>
        <a:lstStyle/>
        <a:p>
          <a:endParaRPr lang="en-US"/>
        </a:p>
      </dgm:t>
    </dgm:pt>
    <dgm:pt modelId="{39CC30BF-B6B5-4313-9618-F8F610BD431A}" type="sibTrans" cxnId="{FD78F725-02BB-40CB-AE4A-BDF52AC2857B}">
      <dgm:prSet/>
      <dgm:spPr/>
      <dgm:t>
        <a:bodyPr/>
        <a:lstStyle/>
        <a:p>
          <a:endParaRPr lang="en-US"/>
        </a:p>
      </dgm:t>
    </dgm:pt>
    <dgm:pt modelId="{D374A1DF-14CD-4DEE-9BED-287C3F2F331C}" type="pres">
      <dgm:prSet presAssocID="{602ABFF3-2A09-450D-9D0B-B06FCE8A389B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BEB9F25-EDD0-44C8-BFB3-8330DB06D6C1}" type="pres">
      <dgm:prSet presAssocID="{602ABFF3-2A09-450D-9D0B-B06FCE8A389B}" presName="wedge1" presStyleLbl="node1" presStyleIdx="0" presStyleCnt="3"/>
      <dgm:spPr/>
      <dgm:t>
        <a:bodyPr/>
        <a:lstStyle/>
        <a:p>
          <a:endParaRPr lang="en-US"/>
        </a:p>
      </dgm:t>
    </dgm:pt>
    <dgm:pt modelId="{65DD536C-7D3B-41AD-B13B-6F1DB2263E7E}" type="pres">
      <dgm:prSet presAssocID="{602ABFF3-2A09-450D-9D0B-B06FCE8A389B}" presName="dummy1a" presStyleCnt="0"/>
      <dgm:spPr/>
    </dgm:pt>
    <dgm:pt modelId="{1047DF7B-78DC-473E-ADAC-CAA5F49BADE6}" type="pres">
      <dgm:prSet presAssocID="{602ABFF3-2A09-450D-9D0B-B06FCE8A389B}" presName="dummy1b" presStyleCnt="0"/>
      <dgm:spPr/>
    </dgm:pt>
    <dgm:pt modelId="{5075106E-AE8E-45DD-8391-AF5A486CFB4F}" type="pres">
      <dgm:prSet presAssocID="{602ABFF3-2A09-450D-9D0B-B06FCE8A389B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FCF716-BC90-40C4-A129-49F9C4A82B9C}" type="pres">
      <dgm:prSet presAssocID="{602ABFF3-2A09-450D-9D0B-B06FCE8A389B}" presName="wedge2" presStyleLbl="node1" presStyleIdx="1" presStyleCnt="3"/>
      <dgm:spPr/>
      <dgm:t>
        <a:bodyPr/>
        <a:lstStyle/>
        <a:p>
          <a:endParaRPr lang="en-US"/>
        </a:p>
      </dgm:t>
    </dgm:pt>
    <dgm:pt modelId="{AC213AEB-8BAA-4859-B4E5-F0AE821C7DC9}" type="pres">
      <dgm:prSet presAssocID="{602ABFF3-2A09-450D-9D0B-B06FCE8A389B}" presName="dummy2a" presStyleCnt="0"/>
      <dgm:spPr/>
    </dgm:pt>
    <dgm:pt modelId="{2186E740-4C9D-4A66-BAFF-36635E587B29}" type="pres">
      <dgm:prSet presAssocID="{602ABFF3-2A09-450D-9D0B-B06FCE8A389B}" presName="dummy2b" presStyleCnt="0"/>
      <dgm:spPr/>
    </dgm:pt>
    <dgm:pt modelId="{DAA2B331-FC06-4A62-9BE1-780BF34E60CA}" type="pres">
      <dgm:prSet presAssocID="{602ABFF3-2A09-450D-9D0B-B06FCE8A389B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3EA3C6-D3E2-4E01-9D60-48350FC4C321}" type="pres">
      <dgm:prSet presAssocID="{602ABFF3-2A09-450D-9D0B-B06FCE8A389B}" presName="wedge3" presStyleLbl="node1" presStyleIdx="2" presStyleCnt="3"/>
      <dgm:spPr/>
      <dgm:t>
        <a:bodyPr/>
        <a:lstStyle/>
        <a:p>
          <a:endParaRPr lang="en-US"/>
        </a:p>
      </dgm:t>
    </dgm:pt>
    <dgm:pt modelId="{7D94BE11-B385-4169-86D5-82B31F249E4D}" type="pres">
      <dgm:prSet presAssocID="{602ABFF3-2A09-450D-9D0B-B06FCE8A389B}" presName="dummy3a" presStyleCnt="0"/>
      <dgm:spPr/>
    </dgm:pt>
    <dgm:pt modelId="{820BE2DD-1299-4134-838A-A4D6B0959555}" type="pres">
      <dgm:prSet presAssocID="{602ABFF3-2A09-450D-9D0B-B06FCE8A389B}" presName="dummy3b" presStyleCnt="0"/>
      <dgm:spPr/>
    </dgm:pt>
    <dgm:pt modelId="{CA01387E-97A3-459F-8FFE-8606E4A10E23}" type="pres">
      <dgm:prSet presAssocID="{602ABFF3-2A09-450D-9D0B-B06FCE8A389B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69FBB6-0536-4D8F-A8F3-3BC324A4F631}" type="pres">
      <dgm:prSet presAssocID="{F0F6845D-A97B-4782-8106-90CA51E4B6EA}" presName="arrowWedge1" presStyleLbl="fgSibTrans2D1" presStyleIdx="0" presStyleCnt="3"/>
      <dgm:spPr>
        <a:solidFill>
          <a:schemeClr val="bg1">
            <a:lumMod val="85000"/>
          </a:schemeClr>
        </a:solidFill>
      </dgm:spPr>
    </dgm:pt>
    <dgm:pt modelId="{75D404C9-68D3-49C7-B0EE-8687AF905DF3}" type="pres">
      <dgm:prSet presAssocID="{76AB3A76-6F80-4000-8699-33C0B8E9B829}" presName="arrowWedge2" presStyleLbl="fgSibTrans2D1" presStyleIdx="1" presStyleCnt="3"/>
      <dgm:spPr>
        <a:solidFill>
          <a:schemeClr val="bg1">
            <a:lumMod val="85000"/>
          </a:schemeClr>
        </a:solidFill>
      </dgm:spPr>
      <dgm:t>
        <a:bodyPr/>
        <a:lstStyle/>
        <a:p>
          <a:endParaRPr lang="en-US"/>
        </a:p>
      </dgm:t>
    </dgm:pt>
    <dgm:pt modelId="{3922E574-E38C-4B71-B5F0-FEF7C22409BC}" type="pres">
      <dgm:prSet presAssocID="{5C3E3A04-A04A-4BD7-A568-E3AF53E20D6C}" presName="arrowWedge3" presStyleLbl="fgSibTrans2D1" presStyleIdx="2" presStyleCnt="3"/>
      <dgm:spPr>
        <a:solidFill>
          <a:schemeClr val="bg1">
            <a:lumMod val="85000"/>
          </a:schemeClr>
        </a:solidFill>
      </dgm:spPr>
    </dgm:pt>
  </dgm:ptLst>
  <dgm:cxnLst>
    <dgm:cxn modelId="{FD40CDAF-0739-48E7-8D63-3BD21D500AC0}" type="presOf" srcId="{76CBDFD4-3E05-4BC1-93F8-6F061344B446}" destId="{5075106E-AE8E-45DD-8391-AF5A486CFB4F}" srcOrd="1" destOrd="0" presId="urn:microsoft.com/office/officeart/2005/8/layout/cycle8"/>
    <dgm:cxn modelId="{E35C4BA0-5708-438A-975D-911AF6651058}" type="presOf" srcId="{76CBDFD4-3E05-4BC1-93F8-6F061344B446}" destId="{FBEB9F25-EDD0-44C8-BFB3-8330DB06D6C1}" srcOrd="0" destOrd="0" presId="urn:microsoft.com/office/officeart/2005/8/layout/cycle8"/>
    <dgm:cxn modelId="{939E59EE-F546-408F-A3A9-150CC6CA04D7}" type="presOf" srcId="{63EE437E-E166-40D6-BEDE-6962980AACC5}" destId="{5075106E-AE8E-45DD-8391-AF5A486CFB4F}" srcOrd="1" destOrd="2" presId="urn:microsoft.com/office/officeart/2005/8/layout/cycle8"/>
    <dgm:cxn modelId="{836C02E6-DDD3-48EB-B022-C5B0D361077A}" srcId="{91529512-9722-4239-A069-601DB545C530}" destId="{333413EB-2066-41C4-9E49-654A4F040C0B}" srcOrd="0" destOrd="0" parTransId="{5EC478C7-B974-4D78-83C8-B00318EF2805}" sibTransId="{E38184E9-E340-4EB5-B1CD-455F47656D3D}"/>
    <dgm:cxn modelId="{CB773C84-C02F-4BDB-AC97-05B7400C4421}" type="presOf" srcId="{91529512-9722-4239-A069-601DB545C530}" destId="{DAA2B331-FC06-4A62-9BE1-780BF34E60CA}" srcOrd="1" destOrd="0" presId="urn:microsoft.com/office/officeart/2005/8/layout/cycle8"/>
    <dgm:cxn modelId="{4AD6087B-29A9-423B-B562-1420FD80ED6D}" type="presOf" srcId="{63EE437E-E166-40D6-BEDE-6962980AACC5}" destId="{FBEB9F25-EDD0-44C8-BFB3-8330DB06D6C1}" srcOrd="0" destOrd="2" presId="urn:microsoft.com/office/officeart/2005/8/layout/cycle8"/>
    <dgm:cxn modelId="{F5DD8F4A-8107-41F2-827F-AEE20A2A4913}" srcId="{76CBDFD4-3E05-4BC1-93F8-6F061344B446}" destId="{30AA2B06-602C-4048-957B-5013552EC580}" srcOrd="2" destOrd="0" parTransId="{CB7188DF-DDAE-4020-A77A-06F1281ADA41}" sibTransId="{FD623909-7511-46C4-9AFC-6C811B9FE99F}"/>
    <dgm:cxn modelId="{C675BB54-6FCA-41FF-9778-6C868164EFE2}" srcId="{91529512-9722-4239-A069-601DB545C530}" destId="{EF9E53E2-9012-474B-ABAC-E9EE5790E745}" srcOrd="5" destOrd="0" parTransId="{5C7B1818-EF70-4560-BFB3-0BBF88B1B32A}" sibTransId="{A91DF04E-C8DE-4D5E-A494-B4AC50D2E50C}"/>
    <dgm:cxn modelId="{ED3F548D-2E46-4B52-A1EA-01C8B3290CF7}" srcId="{602ABFF3-2A09-450D-9D0B-B06FCE8A389B}" destId="{76CBDFD4-3E05-4BC1-93F8-6F061344B446}" srcOrd="0" destOrd="0" parTransId="{382C3210-B168-4F19-BF39-E80C07BE83F9}" sibTransId="{F0F6845D-A97B-4782-8106-90CA51E4B6EA}"/>
    <dgm:cxn modelId="{26CC19F1-A3E6-4EF5-9825-3E0772727466}" srcId="{76CBDFD4-3E05-4BC1-93F8-6F061344B446}" destId="{3CBDC00F-CD0B-450F-874C-0ACC86E5B4CE}" srcOrd="3" destOrd="0" parTransId="{9C7DBE4F-F149-4644-A6FD-488156E7AD76}" sibTransId="{4E4DADAE-DF39-4E80-9D07-72322E092DA6}"/>
    <dgm:cxn modelId="{1172830D-371A-4BC7-A0F9-8870730BECA7}" type="presOf" srcId="{9A66B9D0-0279-4772-80D2-5A74A393438D}" destId="{F4FCF716-BC90-40C4-A129-49F9C4A82B9C}" srcOrd="0" destOrd="3" presId="urn:microsoft.com/office/officeart/2005/8/layout/cycle8"/>
    <dgm:cxn modelId="{014C786C-235C-47E5-88EE-FD81A39550BF}" type="presOf" srcId="{17542354-9769-48FB-A636-6B76DD109C79}" destId="{F4FCF716-BC90-40C4-A129-49F9C4A82B9C}" srcOrd="0" destOrd="2" presId="urn:microsoft.com/office/officeart/2005/8/layout/cycle8"/>
    <dgm:cxn modelId="{CE5FC5C2-2047-4D13-833F-439534EB09D2}" srcId="{91529512-9722-4239-A069-601DB545C530}" destId="{9A66B9D0-0279-4772-80D2-5A74A393438D}" srcOrd="2" destOrd="0" parTransId="{34909563-7319-4D88-909F-70818B00CD93}" sibTransId="{F91546A2-42CE-4B51-8A53-8B482D39D25B}"/>
    <dgm:cxn modelId="{ED37BD45-BC7C-43C4-995D-2A446BB06653}" type="presOf" srcId="{3CBDC00F-CD0B-450F-874C-0ACC86E5B4CE}" destId="{FBEB9F25-EDD0-44C8-BFB3-8330DB06D6C1}" srcOrd="0" destOrd="4" presId="urn:microsoft.com/office/officeart/2005/8/layout/cycle8"/>
    <dgm:cxn modelId="{B90D8C41-BEAD-4380-B00A-1E4E06819722}" type="presOf" srcId="{56740B02-0B75-4D44-B892-F49CA123FFB1}" destId="{FBEB9F25-EDD0-44C8-BFB3-8330DB06D6C1}" srcOrd="0" destOrd="1" presId="urn:microsoft.com/office/officeart/2005/8/layout/cycle8"/>
    <dgm:cxn modelId="{6E51FCB3-B7B9-4D8D-8D10-057341D69328}" type="presOf" srcId="{9EAC302D-42C2-4047-BF58-DF3F9D0E9859}" destId="{DAA2B331-FC06-4A62-9BE1-780BF34E60CA}" srcOrd="1" destOrd="5" presId="urn:microsoft.com/office/officeart/2005/8/layout/cycle8"/>
    <dgm:cxn modelId="{0048EA30-FDB0-4578-A793-F2F3A6AD64BD}" type="presOf" srcId="{9A66B9D0-0279-4772-80D2-5A74A393438D}" destId="{DAA2B331-FC06-4A62-9BE1-780BF34E60CA}" srcOrd="1" destOrd="3" presId="urn:microsoft.com/office/officeart/2005/8/layout/cycle8"/>
    <dgm:cxn modelId="{06703840-7143-4DF0-BAC6-48D9D78E3D43}" type="presOf" srcId="{CA11C3B7-D6B9-49BD-8E13-177E8D00D870}" destId="{5075106E-AE8E-45DD-8391-AF5A486CFB4F}" srcOrd="1" destOrd="5" presId="urn:microsoft.com/office/officeart/2005/8/layout/cycle8"/>
    <dgm:cxn modelId="{8E08FF81-94EB-4882-A76C-382A59C5C41F}" type="presOf" srcId="{EF9E53E2-9012-474B-ABAC-E9EE5790E745}" destId="{DAA2B331-FC06-4A62-9BE1-780BF34E60CA}" srcOrd="1" destOrd="6" presId="urn:microsoft.com/office/officeart/2005/8/layout/cycle8"/>
    <dgm:cxn modelId="{A37D8882-25E6-423F-B49F-7264CA0F8052}" type="presOf" srcId="{30AA2B06-602C-4048-957B-5013552EC580}" destId="{FBEB9F25-EDD0-44C8-BFB3-8330DB06D6C1}" srcOrd="0" destOrd="3" presId="urn:microsoft.com/office/officeart/2005/8/layout/cycle8"/>
    <dgm:cxn modelId="{20F9D001-6920-4E7D-96A8-BABA08E712C6}" type="presOf" srcId="{9EAC302D-42C2-4047-BF58-DF3F9D0E9859}" destId="{F4FCF716-BC90-40C4-A129-49F9C4A82B9C}" srcOrd="0" destOrd="5" presId="urn:microsoft.com/office/officeart/2005/8/layout/cycle8"/>
    <dgm:cxn modelId="{8BD7ADE7-B16B-47CA-970D-E99B362D5422}" srcId="{91529512-9722-4239-A069-601DB545C530}" destId="{7F51D404-C473-4775-AD8D-7E3BD250348F}" srcOrd="3" destOrd="0" parTransId="{22B8EAF3-8616-4A7C-BE74-CF86924F4EF1}" sibTransId="{0C2D8567-C895-4A5D-BCDF-CF57C41071D1}"/>
    <dgm:cxn modelId="{ECD7492A-CD5A-49F9-A9AF-30577C80EACC}" type="presOf" srcId="{7F51D404-C473-4775-AD8D-7E3BD250348F}" destId="{DAA2B331-FC06-4A62-9BE1-780BF34E60CA}" srcOrd="1" destOrd="4" presId="urn:microsoft.com/office/officeart/2005/8/layout/cycle8"/>
    <dgm:cxn modelId="{B2DCAB64-310A-41CB-B0A1-B4FF73B5CE10}" type="presOf" srcId="{602ABFF3-2A09-450D-9D0B-B06FCE8A389B}" destId="{D374A1DF-14CD-4DEE-9BED-287C3F2F331C}" srcOrd="0" destOrd="0" presId="urn:microsoft.com/office/officeart/2005/8/layout/cycle8"/>
    <dgm:cxn modelId="{9ACA6FDE-3AEA-4E96-B67F-62F8AABCA71E}" type="presOf" srcId="{33079D19-C406-4FBC-B89A-E51548B22B17}" destId="{733EA3C6-D3E2-4E01-9D60-48350FC4C321}" srcOrd="0" destOrd="0" presId="urn:microsoft.com/office/officeart/2005/8/layout/cycle8"/>
    <dgm:cxn modelId="{5D52DF57-E6DC-42D1-8DA6-327CE71ACCFF}" type="presOf" srcId="{EF9E53E2-9012-474B-ABAC-E9EE5790E745}" destId="{F4FCF716-BC90-40C4-A129-49F9C4A82B9C}" srcOrd="0" destOrd="6" presId="urn:microsoft.com/office/officeart/2005/8/layout/cycle8"/>
    <dgm:cxn modelId="{D2871C26-37F2-4819-9476-3C04A22A4284}" type="presOf" srcId="{333413EB-2066-41C4-9E49-654A4F040C0B}" destId="{DAA2B331-FC06-4A62-9BE1-780BF34E60CA}" srcOrd="1" destOrd="1" presId="urn:microsoft.com/office/officeart/2005/8/layout/cycle8"/>
    <dgm:cxn modelId="{97B94CB5-9B37-410B-972A-216D389C672C}" type="presOf" srcId="{3CBDC00F-CD0B-450F-874C-0ACC86E5B4CE}" destId="{5075106E-AE8E-45DD-8391-AF5A486CFB4F}" srcOrd="1" destOrd="4" presId="urn:microsoft.com/office/officeart/2005/8/layout/cycle8"/>
    <dgm:cxn modelId="{3B88AB11-BC3D-47D9-857D-1674ED48DAF0}" srcId="{76CBDFD4-3E05-4BC1-93F8-6F061344B446}" destId="{56740B02-0B75-4D44-B892-F49CA123FFB1}" srcOrd="0" destOrd="0" parTransId="{02E5BC09-8440-437B-AAA9-B1115F912E72}" sibTransId="{15D605F5-09F1-4BA3-99E2-8379F9179500}"/>
    <dgm:cxn modelId="{B4947267-CACD-4437-B668-40599E8B3EC0}" type="presOf" srcId="{33079D19-C406-4FBC-B89A-E51548B22B17}" destId="{CA01387E-97A3-459F-8FFE-8606E4A10E23}" srcOrd="1" destOrd="0" presId="urn:microsoft.com/office/officeart/2005/8/layout/cycle8"/>
    <dgm:cxn modelId="{D0DA6A22-E1F9-4910-9308-380BEE5B6868}" type="presOf" srcId="{30AA2B06-602C-4048-957B-5013552EC580}" destId="{5075106E-AE8E-45DD-8391-AF5A486CFB4F}" srcOrd="1" destOrd="3" presId="urn:microsoft.com/office/officeart/2005/8/layout/cycle8"/>
    <dgm:cxn modelId="{F3E3CC0C-8330-4E2C-827E-479CF91975D6}" type="presOf" srcId="{91529512-9722-4239-A069-601DB545C530}" destId="{F4FCF716-BC90-40C4-A129-49F9C4A82B9C}" srcOrd="0" destOrd="0" presId="urn:microsoft.com/office/officeart/2005/8/layout/cycle8"/>
    <dgm:cxn modelId="{207D997C-5E19-4D5F-B6B6-6BEBD41A0B1F}" type="presOf" srcId="{56740B02-0B75-4D44-B892-F49CA123FFB1}" destId="{5075106E-AE8E-45DD-8391-AF5A486CFB4F}" srcOrd="1" destOrd="1" presId="urn:microsoft.com/office/officeart/2005/8/layout/cycle8"/>
    <dgm:cxn modelId="{26F2FC8A-FCEE-4203-99D7-83447F7CC201}" srcId="{602ABFF3-2A09-450D-9D0B-B06FCE8A389B}" destId="{91529512-9722-4239-A069-601DB545C530}" srcOrd="1" destOrd="0" parTransId="{92DC4883-E8DC-4D15-B048-D030D1B01A4D}" sibTransId="{76AB3A76-6F80-4000-8699-33C0B8E9B829}"/>
    <dgm:cxn modelId="{2EC12EE7-5C7E-4583-B9F2-B7D08BD4453D}" type="presOf" srcId="{17542354-9769-48FB-A636-6B76DD109C79}" destId="{DAA2B331-FC06-4A62-9BE1-780BF34E60CA}" srcOrd="1" destOrd="2" presId="urn:microsoft.com/office/officeart/2005/8/layout/cycle8"/>
    <dgm:cxn modelId="{FD78F725-02BB-40CB-AE4A-BDF52AC2857B}" srcId="{91529512-9722-4239-A069-601DB545C530}" destId="{17542354-9769-48FB-A636-6B76DD109C79}" srcOrd="1" destOrd="0" parTransId="{02D01104-718D-4B48-B6CF-62C910C7347F}" sibTransId="{39CC30BF-B6B5-4313-9618-F8F610BD431A}"/>
    <dgm:cxn modelId="{D5D42907-8EAA-45FE-9535-98C02518EBBE}" type="presOf" srcId="{333413EB-2066-41C4-9E49-654A4F040C0B}" destId="{F4FCF716-BC90-40C4-A129-49F9C4A82B9C}" srcOrd="0" destOrd="1" presId="urn:microsoft.com/office/officeart/2005/8/layout/cycle8"/>
    <dgm:cxn modelId="{00D8D270-8177-45D3-9CB1-151F46599977}" srcId="{91529512-9722-4239-A069-601DB545C530}" destId="{9EAC302D-42C2-4047-BF58-DF3F9D0E9859}" srcOrd="4" destOrd="0" parTransId="{B4D14A59-5FED-435A-B780-F971E0268684}" sibTransId="{915BF62F-BABB-4D89-9056-86EE44824BBC}"/>
    <dgm:cxn modelId="{AE74B701-EA36-4362-A389-9FC5B712C750}" srcId="{602ABFF3-2A09-450D-9D0B-B06FCE8A389B}" destId="{33079D19-C406-4FBC-B89A-E51548B22B17}" srcOrd="2" destOrd="0" parTransId="{9DA0AFE0-B965-4D7F-823B-2343A12224DA}" sibTransId="{5C3E3A04-A04A-4BD7-A568-E3AF53E20D6C}"/>
    <dgm:cxn modelId="{F4DAF2C9-B62A-4485-AE07-98F57D41F5E9}" type="presOf" srcId="{CA11C3B7-D6B9-49BD-8E13-177E8D00D870}" destId="{FBEB9F25-EDD0-44C8-BFB3-8330DB06D6C1}" srcOrd="0" destOrd="5" presId="urn:microsoft.com/office/officeart/2005/8/layout/cycle8"/>
    <dgm:cxn modelId="{1ACCF64F-0023-4DA0-B10A-E558598BE137}" type="presOf" srcId="{7F51D404-C473-4775-AD8D-7E3BD250348F}" destId="{F4FCF716-BC90-40C4-A129-49F9C4A82B9C}" srcOrd="0" destOrd="4" presId="urn:microsoft.com/office/officeart/2005/8/layout/cycle8"/>
    <dgm:cxn modelId="{988A77CE-4857-40F1-84AE-32259CD92AA6}" srcId="{76CBDFD4-3E05-4BC1-93F8-6F061344B446}" destId="{63EE437E-E166-40D6-BEDE-6962980AACC5}" srcOrd="1" destOrd="0" parTransId="{FB9F0FEE-21DF-481D-8E97-775E1C73461E}" sibTransId="{0D51FE43-83DD-4535-922D-0EEEC23C0ED8}"/>
    <dgm:cxn modelId="{56333569-01E5-4D12-AA9D-65C0DBA7903A}" srcId="{76CBDFD4-3E05-4BC1-93F8-6F061344B446}" destId="{CA11C3B7-D6B9-49BD-8E13-177E8D00D870}" srcOrd="4" destOrd="0" parTransId="{3824FE1C-654C-4BC7-A56E-CAE83035829E}" sibTransId="{ED7AC672-EB8A-4564-B78E-C4194F5D0067}"/>
    <dgm:cxn modelId="{321C3D96-C0AA-47BE-82FD-3EACF5429B59}" type="presParOf" srcId="{D374A1DF-14CD-4DEE-9BED-287C3F2F331C}" destId="{FBEB9F25-EDD0-44C8-BFB3-8330DB06D6C1}" srcOrd="0" destOrd="0" presId="urn:microsoft.com/office/officeart/2005/8/layout/cycle8"/>
    <dgm:cxn modelId="{B4348BA5-8EDD-4C84-AA81-55A8270DE7E8}" type="presParOf" srcId="{D374A1DF-14CD-4DEE-9BED-287C3F2F331C}" destId="{65DD536C-7D3B-41AD-B13B-6F1DB2263E7E}" srcOrd="1" destOrd="0" presId="urn:microsoft.com/office/officeart/2005/8/layout/cycle8"/>
    <dgm:cxn modelId="{F794C48D-CDCF-46C6-86D6-51D5126C1F38}" type="presParOf" srcId="{D374A1DF-14CD-4DEE-9BED-287C3F2F331C}" destId="{1047DF7B-78DC-473E-ADAC-CAA5F49BADE6}" srcOrd="2" destOrd="0" presId="urn:microsoft.com/office/officeart/2005/8/layout/cycle8"/>
    <dgm:cxn modelId="{193C99EA-B31B-4C78-BE4F-0714D5556B68}" type="presParOf" srcId="{D374A1DF-14CD-4DEE-9BED-287C3F2F331C}" destId="{5075106E-AE8E-45DD-8391-AF5A486CFB4F}" srcOrd="3" destOrd="0" presId="urn:microsoft.com/office/officeart/2005/8/layout/cycle8"/>
    <dgm:cxn modelId="{E5F53FA8-CCF8-4800-8E24-3EE95B05734B}" type="presParOf" srcId="{D374A1DF-14CD-4DEE-9BED-287C3F2F331C}" destId="{F4FCF716-BC90-40C4-A129-49F9C4A82B9C}" srcOrd="4" destOrd="0" presId="urn:microsoft.com/office/officeart/2005/8/layout/cycle8"/>
    <dgm:cxn modelId="{D511DEE7-BF3F-4F32-87AB-93B15650C2B2}" type="presParOf" srcId="{D374A1DF-14CD-4DEE-9BED-287C3F2F331C}" destId="{AC213AEB-8BAA-4859-B4E5-F0AE821C7DC9}" srcOrd="5" destOrd="0" presId="urn:microsoft.com/office/officeart/2005/8/layout/cycle8"/>
    <dgm:cxn modelId="{3744094A-A2C9-473A-AAF9-69E488AB01AE}" type="presParOf" srcId="{D374A1DF-14CD-4DEE-9BED-287C3F2F331C}" destId="{2186E740-4C9D-4A66-BAFF-36635E587B29}" srcOrd="6" destOrd="0" presId="urn:microsoft.com/office/officeart/2005/8/layout/cycle8"/>
    <dgm:cxn modelId="{3050F403-78EE-4442-BE7C-7F23FEB66D29}" type="presParOf" srcId="{D374A1DF-14CD-4DEE-9BED-287C3F2F331C}" destId="{DAA2B331-FC06-4A62-9BE1-780BF34E60CA}" srcOrd="7" destOrd="0" presId="urn:microsoft.com/office/officeart/2005/8/layout/cycle8"/>
    <dgm:cxn modelId="{AE2D52E1-2547-4F1B-968A-955B601EF990}" type="presParOf" srcId="{D374A1DF-14CD-4DEE-9BED-287C3F2F331C}" destId="{733EA3C6-D3E2-4E01-9D60-48350FC4C321}" srcOrd="8" destOrd="0" presId="urn:microsoft.com/office/officeart/2005/8/layout/cycle8"/>
    <dgm:cxn modelId="{EFC75C85-124D-48AC-A9B1-B368202AA572}" type="presParOf" srcId="{D374A1DF-14CD-4DEE-9BED-287C3F2F331C}" destId="{7D94BE11-B385-4169-86D5-82B31F249E4D}" srcOrd="9" destOrd="0" presId="urn:microsoft.com/office/officeart/2005/8/layout/cycle8"/>
    <dgm:cxn modelId="{9C34EDD9-F5D4-4647-A65E-795DAF53A0F8}" type="presParOf" srcId="{D374A1DF-14CD-4DEE-9BED-287C3F2F331C}" destId="{820BE2DD-1299-4134-838A-A4D6B0959555}" srcOrd="10" destOrd="0" presId="urn:microsoft.com/office/officeart/2005/8/layout/cycle8"/>
    <dgm:cxn modelId="{FCEC49FD-CB7D-4E42-B16C-E82E16FFC389}" type="presParOf" srcId="{D374A1DF-14CD-4DEE-9BED-287C3F2F331C}" destId="{CA01387E-97A3-459F-8FFE-8606E4A10E23}" srcOrd="11" destOrd="0" presId="urn:microsoft.com/office/officeart/2005/8/layout/cycle8"/>
    <dgm:cxn modelId="{80DD188A-2260-4646-AF5C-18762965AA78}" type="presParOf" srcId="{D374A1DF-14CD-4DEE-9BED-287C3F2F331C}" destId="{5B69FBB6-0536-4D8F-A8F3-3BC324A4F631}" srcOrd="12" destOrd="0" presId="urn:microsoft.com/office/officeart/2005/8/layout/cycle8"/>
    <dgm:cxn modelId="{0347FAC0-DE0D-42F4-8007-F7436BEC330B}" type="presParOf" srcId="{D374A1DF-14CD-4DEE-9BED-287C3F2F331C}" destId="{75D404C9-68D3-49C7-B0EE-8687AF905DF3}" srcOrd="13" destOrd="0" presId="urn:microsoft.com/office/officeart/2005/8/layout/cycle8"/>
    <dgm:cxn modelId="{77D4A3B9-4FD0-4A86-ADBB-07A662D7B99B}" type="presParOf" srcId="{D374A1DF-14CD-4DEE-9BED-287C3F2F331C}" destId="{3922E574-E38C-4B71-B5F0-FEF7C22409BC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EB9F25-EDD0-44C8-BFB3-8330DB06D6C1}">
      <dsp:nvSpPr>
        <dsp:cNvPr id="0" name=""/>
        <dsp:cNvSpPr/>
      </dsp:nvSpPr>
      <dsp:spPr>
        <a:xfrm>
          <a:off x="3334283" y="445769"/>
          <a:ext cx="5760720" cy="5760720"/>
        </a:xfrm>
        <a:prstGeom prst="pie">
          <a:avLst>
            <a:gd name="adj1" fmla="val 16200000"/>
            <a:gd name="adj2" fmla="val 1800000"/>
          </a:avLst>
        </a:prstGeom>
        <a:solidFill>
          <a:srgbClr val="00ACA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0" kern="1200" dirty="0" smtClean="0"/>
            <a:t>Responsible Parties</a:t>
          </a:r>
          <a:endParaRPr lang="en-US" sz="2000" b="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Council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Staff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Property Owners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Vendors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600" kern="1200" dirty="0" smtClean="0"/>
            <a:t>Nonprofits &amp; Institutions</a:t>
          </a:r>
          <a:endParaRPr lang="en-US" sz="1600" kern="1200" dirty="0"/>
        </a:p>
      </dsp:txBody>
      <dsp:txXfrm>
        <a:off x="6370320" y="1666494"/>
        <a:ext cx="2057400" cy="1714500"/>
      </dsp:txXfrm>
    </dsp:sp>
    <dsp:sp modelId="{F4FCF716-BC90-40C4-A129-49F9C4A82B9C}">
      <dsp:nvSpPr>
        <dsp:cNvPr id="0" name=""/>
        <dsp:cNvSpPr/>
      </dsp:nvSpPr>
      <dsp:spPr>
        <a:xfrm>
          <a:off x="3215640" y="651509"/>
          <a:ext cx="5760720" cy="5760720"/>
        </a:xfrm>
        <a:prstGeom prst="pie">
          <a:avLst>
            <a:gd name="adj1" fmla="val 1800000"/>
            <a:gd name="adj2" fmla="val 9000000"/>
          </a:avLst>
        </a:prstGeom>
        <a:solidFill>
          <a:srgbClr val="00808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t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Public Value</a:t>
          </a:r>
          <a:endParaRPr lang="en-US" sz="2400" kern="1200" dirty="0"/>
        </a:p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Successful Business District</a:t>
          </a:r>
          <a:endParaRPr lang="en-US" sz="1400" kern="1200" dirty="0"/>
        </a:p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i="1" kern="1200" dirty="0" smtClean="0"/>
            <a:t>Safe</a:t>
          </a:r>
          <a:endParaRPr lang="en-US" sz="1400" i="1" kern="1200" dirty="0"/>
        </a:p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i="1" kern="1200" dirty="0" smtClean="0"/>
            <a:t>Welcoming to All</a:t>
          </a:r>
          <a:endParaRPr lang="en-US" sz="1400" i="1" kern="1200" dirty="0"/>
        </a:p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i="1" kern="1200" dirty="0" smtClean="0"/>
            <a:t>Beautiful &amp; Clean</a:t>
          </a:r>
          <a:endParaRPr lang="en-US" sz="1400" i="1" kern="1200" dirty="0"/>
        </a:p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i="1" kern="1200" dirty="0" smtClean="0"/>
            <a:t>Positive Experience</a:t>
          </a:r>
          <a:endParaRPr lang="en-US" sz="1400" i="1" kern="1200" dirty="0"/>
        </a:p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i="1" kern="1200" dirty="0" smtClean="0"/>
            <a:t>Sense of Place</a:t>
          </a:r>
          <a:endParaRPr lang="en-US" sz="1400" i="1" kern="1200" dirty="0"/>
        </a:p>
      </dsp:txBody>
      <dsp:txXfrm>
        <a:off x="4587240" y="4389120"/>
        <a:ext cx="3086100" cy="1508760"/>
      </dsp:txXfrm>
    </dsp:sp>
    <dsp:sp modelId="{733EA3C6-D3E2-4E01-9D60-48350FC4C321}">
      <dsp:nvSpPr>
        <dsp:cNvPr id="0" name=""/>
        <dsp:cNvSpPr/>
      </dsp:nvSpPr>
      <dsp:spPr>
        <a:xfrm>
          <a:off x="3096996" y="445769"/>
          <a:ext cx="5760720" cy="5760720"/>
        </a:xfrm>
        <a:prstGeom prst="pie">
          <a:avLst>
            <a:gd name="adj1" fmla="val 9000000"/>
            <a:gd name="adj2" fmla="val 16200000"/>
          </a:avLst>
        </a:prstGeom>
        <a:solidFill>
          <a:srgbClr val="00D5D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CBDI Commission</a:t>
          </a:r>
          <a:endParaRPr lang="en-US" sz="3200" kern="1200" dirty="0"/>
        </a:p>
      </dsp:txBody>
      <dsp:txXfrm>
        <a:off x="3764280" y="1666494"/>
        <a:ext cx="2057400" cy="1714500"/>
      </dsp:txXfrm>
    </dsp:sp>
    <dsp:sp modelId="{5B69FBB6-0536-4D8F-A8F3-3BC324A4F631}">
      <dsp:nvSpPr>
        <dsp:cNvPr id="0" name=""/>
        <dsp:cNvSpPr/>
      </dsp:nvSpPr>
      <dsp:spPr>
        <a:xfrm>
          <a:off x="2978142" y="89153"/>
          <a:ext cx="6473952" cy="6473952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bg1">
            <a:lumMod val="8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D404C9-68D3-49C7-B0EE-8687AF905DF3}">
      <dsp:nvSpPr>
        <dsp:cNvPr id="0" name=""/>
        <dsp:cNvSpPr/>
      </dsp:nvSpPr>
      <dsp:spPr>
        <a:xfrm>
          <a:off x="2859024" y="294529"/>
          <a:ext cx="6473952" cy="6473952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bg1">
            <a:lumMod val="8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22E574-E38C-4B71-B5F0-FEF7C22409BC}">
      <dsp:nvSpPr>
        <dsp:cNvPr id="0" name=""/>
        <dsp:cNvSpPr/>
      </dsp:nvSpPr>
      <dsp:spPr>
        <a:xfrm>
          <a:off x="2739905" y="89153"/>
          <a:ext cx="6473952" cy="6473952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bg1">
            <a:lumMod val="8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95A6C4-BEDD-46AF-873C-006E7770744D}" type="datetimeFigureOut">
              <a:rPr lang="en-US" smtClean="0"/>
              <a:t>9/24/2020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DD634B-4CDD-47CE-925C-95B8B8DD7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459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1pPr>
            <a:lvl2pPr marL="702756" indent="-270291"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2pPr>
            <a:lvl3pPr marL="1081164" indent="-216233"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3pPr>
            <a:lvl4pPr marL="1513629" indent="-216233"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4pPr>
            <a:lvl5pPr marL="1946095" indent="-216233" defTabSz="914485" eaLnBrk="0" hangingPunct="0">
              <a:spcBef>
                <a:spcPct val="30000"/>
              </a:spcBef>
              <a:defRPr sz="1100">
                <a:solidFill>
                  <a:schemeClr val="tx1"/>
                </a:solidFill>
                <a:latin typeface="Arial" charset="0"/>
              </a:defRPr>
            </a:lvl5pPr>
            <a:lvl6pPr marL="2378560" indent="-216233" defTabSz="91448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6pPr>
            <a:lvl7pPr marL="2811026" indent="-216233" defTabSz="91448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7pPr>
            <a:lvl8pPr marL="3243491" indent="-216233" defTabSz="91448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8pPr>
            <a:lvl9pPr marL="3675957" indent="-216233" defTabSz="914485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8B457CB-37F1-48FC-9CB6-28A56539E5FE}" type="slidenum">
              <a:rPr lang="en-US" altLang="en-US" sz="120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 sz="1200">
              <a:solidFill>
                <a:prstClr val="black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485392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DD634B-4CDD-47CE-925C-95B8B8DD7AE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3805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JACOB: CVB, Riley Center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DD634B-4CDD-47CE-925C-95B8B8DD7AE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0907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DD634B-4CDD-47CE-925C-95B8B8DD7AE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81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1803EB-E5FF-4A64-B945-B8E80D0607A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5679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D4CB35-4629-4FD8-B1EB-DB12520BD79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3993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07E49-CF50-422A-80D2-C034B6FCF00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2717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886CDF-3796-4C5C-B763-EF2A260601A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474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85E99E-8E0E-48E6-B7D0-52CC7DF5A5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665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b="1" cap="none" spc="100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B6C0A7-AE65-47CE-BA53-9286D9482A0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9600" y="1143000"/>
            <a:ext cx="109728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0158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E08231-BF6E-43AC-91CF-0171049B9C1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1411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CFA2E4-6E6D-4B91-B151-C62C186D2BE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6615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06B857-FAF4-4692-8D48-3F495AECCF1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255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386833-92A5-4C9A-81D6-D6A17C85E0B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567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4EFAF1-F801-4246-88A5-853287DE4F0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350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E813BE-DC3B-4E50-850F-27E4FC126AE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706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6248400"/>
            <a:ext cx="7315200" cy="566738"/>
          </a:xfrm>
        </p:spPr>
        <p:txBody>
          <a:bodyPr anchor="b"/>
          <a:lstStyle>
            <a:lvl1pPr algn="ctr">
              <a:defRPr sz="1800" b="0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80017" y="457200"/>
            <a:ext cx="10134600" cy="55260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3288134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A53E38A-C584-43AE-9A61-2744E756F2BA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106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3" r:id="rId10"/>
    <p:sldLayoutId id="2147483670" r:id="rId11"/>
    <p:sldLayoutId id="2147483671" r:id="rId12"/>
    <p:sldLayoutId id="2147483672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cap="all" baseline="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1"/>
          <p:cNvSpPr txBox="1">
            <a:spLocks noChangeArrowheads="1"/>
          </p:cNvSpPr>
          <p:nvPr/>
        </p:nvSpPr>
        <p:spPr bwMode="auto">
          <a:xfrm>
            <a:off x="2433638" y="44053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2209800"/>
            <a:ext cx="121920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spc="100" dirty="0" smtClean="0">
                <a:latin typeface="Edwardian Script ITC" panose="030303020407070D0804" pitchFamily="66" charset="0"/>
                <a:ea typeface="MS Gothic" panose="020B0609070205080204" pitchFamily="49" charset="-128"/>
                <a:cs typeface="Shruti" panose="020B0502040204020203" pitchFamily="34" charset="0"/>
              </a:rPr>
              <a:t>City </a:t>
            </a:r>
            <a:r>
              <a:rPr lang="en-US" sz="3200" spc="100" dirty="0">
                <a:latin typeface="Edwardian Script ITC" panose="030303020407070D0804" pitchFamily="66" charset="0"/>
                <a:ea typeface="MS Gothic" panose="020B0609070205080204" pitchFamily="49" charset="-128"/>
                <a:cs typeface="Shruti" panose="020B0502040204020203" pitchFamily="34" charset="0"/>
              </a:rPr>
              <a:t>of </a:t>
            </a:r>
            <a:r>
              <a:rPr lang="en-US" sz="3200" spc="100" dirty="0" smtClean="0">
                <a:latin typeface="Edwardian Script ITC" panose="030303020407070D0804" pitchFamily="66" charset="0"/>
                <a:ea typeface="MS Gothic" panose="020B0609070205080204" pitchFamily="49" charset="-128"/>
                <a:cs typeface="Shruti" panose="020B0502040204020203" pitchFamily="34" charset="0"/>
              </a:rPr>
              <a:t>Charleston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3600" spc="100" dirty="0" smtClean="0">
              <a:latin typeface="Edwardian Script ITC" panose="030303020407070D0804" pitchFamily="66" charset="0"/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cap="all" spc="100" dirty="0" smtClean="0">
                <a:latin typeface="+mj-lt"/>
                <a:ea typeface="MS Gothic" panose="020B0609070205080204" pitchFamily="49" charset="-128"/>
                <a:cs typeface="Shruti" panose="020B0502040204020203" pitchFamily="34" charset="0"/>
              </a:rPr>
              <a:t>Central business district improvement commission</a:t>
            </a:r>
            <a:endParaRPr lang="en-US" sz="3200" b="1" spc="100" dirty="0">
              <a:latin typeface="+mj-lt"/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800" b="1" spc="200" dirty="0">
              <a:latin typeface="Two"/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pc="100" dirty="0" smtClean="0">
                <a:ea typeface="MS Gothic" panose="020B0609070205080204" pitchFamily="49" charset="-128"/>
                <a:cs typeface="Shruti" panose="020B0502040204020203" pitchFamily="34" charset="0"/>
              </a:rPr>
              <a:t>FRIDAY, SEPTEMBER 25, 2020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pc="200" dirty="0"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b="1" spc="300" dirty="0">
              <a:latin typeface="Antique Olive" pitchFamily="34" charset="0"/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spc="200" dirty="0" smtClean="0">
                <a:ea typeface="MS Gothic" panose="020B0609070205080204" pitchFamily="49" charset="-128"/>
                <a:cs typeface="Shruti" panose="020B0502040204020203" pitchFamily="34" charset="0"/>
              </a:rPr>
              <a:t>   </a:t>
            </a:r>
            <a:endParaRPr lang="en-US" sz="1600" spc="200" dirty="0">
              <a:ea typeface="MS Gothic" panose="020B0609070205080204" pitchFamily="49" charset="-128"/>
              <a:cs typeface="Shruti" panose="020B0502040204020203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cap="all" spc="200" dirty="0">
              <a:ea typeface="MS Gothic" panose="020B0609070205080204" pitchFamily="49" charset="-128"/>
              <a:cs typeface="Shruti" panose="020B0502040204020203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1567" y="547401"/>
            <a:ext cx="1766755" cy="1662399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2286000" y="4953000"/>
            <a:ext cx="76200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5881" y="5245065"/>
            <a:ext cx="1420237" cy="1420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57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09600" y="1600201"/>
            <a:ext cx="53340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4000" b="1" dirty="0" smtClean="0">
                <a:solidFill>
                  <a:srgbClr val="008080"/>
                </a:solidFill>
              </a:rPr>
              <a:t>Safety &amp; Appearance </a:t>
            </a:r>
            <a:r>
              <a:rPr lang="en-US" sz="3200" dirty="0" smtClean="0">
                <a:solidFill>
                  <a:srgbClr val="008080"/>
                </a:solidFill>
              </a:rPr>
              <a:t>Report</a:t>
            </a:r>
            <a:endParaRPr lang="en-US" sz="3200" dirty="0">
              <a:solidFill>
                <a:srgbClr val="008080"/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6539429" y="1417639"/>
            <a:ext cx="5042971" cy="47085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4000" b="1" kern="0" dirty="0" smtClean="0">
                <a:solidFill>
                  <a:schemeClr val="accent2"/>
                </a:solidFill>
              </a:rPr>
              <a:t>User Concerns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solidFill>
                  <a:schemeClr val="accent6"/>
                </a:solidFill>
              </a:rPr>
              <a:t>Parking &amp; Garage Management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solidFill>
                  <a:schemeClr val="accent6"/>
                </a:solidFill>
              </a:rPr>
              <a:t>Decreased Foot Traffic &amp; Events</a:t>
            </a:r>
          </a:p>
          <a:p>
            <a:pPr>
              <a:lnSpc>
                <a:spcPct val="150000"/>
              </a:lnSpc>
            </a:pPr>
            <a:endParaRPr lang="en-US" sz="4000" b="1" kern="0" dirty="0" smtClean="0">
              <a:solidFill>
                <a:schemeClr val="accent2"/>
              </a:solidFill>
            </a:endParaRPr>
          </a:p>
          <a:p>
            <a:pPr>
              <a:lnSpc>
                <a:spcPct val="150000"/>
              </a:lnSpc>
            </a:pPr>
            <a:endParaRPr lang="en-US" sz="2800" i="1" kern="0" dirty="0" smtClean="0">
              <a:solidFill>
                <a:srgbClr val="008080"/>
              </a:solidFill>
            </a:endParaRPr>
          </a:p>
          <a:p>
            <a:pPr>
              <a:lnSpc>
                <a:spcPct val="150000"/>
              </a:lnSpc>
            </a:pPr>
            <a:endParaRPr lang="en-US" sz="2800" i="1" kern="0" dirty="0" smtClean="0">
              <a:solidFill>
                <a:srgbClr val="008080"/>
              </a:solidFill>
            </a:endParaRPr>
          </a:p>
          <a:p>
            <a:pPr>
              <a:lnSpc>
                <a:spcPct val="150000"/>
              </a:lnSpc>
            </a:pPr>
            <a:endParaRPr lang="en-US" sz="2800" i="1" kern="0" dirty="0" smtClean="0">
              <a:solidFill>
                <a:srgbClr val="0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184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4400" dirty="0" smtClean="0"/>
              <a:t>Police Department</a:t>
            </a:r>
          </a:p>
        </p:txBody>
      </p:sp>
    </p:spTree>
    <p:extLst>
      <p:ext uri="{BB962C8B-B14F-4D97-AF65-F5344CB8AC3E}">
        <p14:creationId xmlns:p14="http://schemas.microsoft.com/office/powerpoint/2010/main" val="375161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To Do List*</a:t>
            </a:r>
            <a:endParaRPr lang="en-US" dirty="0"/>
          </a:p>
        </p:txBody>
      </p:sp>
      <p:sp>
        <p:nvSpPr>
          <p:cNvPr id="8" name="Text Placeholder 2"/>
          <p:cNvSpPr txBox="1">
            <a:spLocks/>
          </p:cNvSpPr>
          <p:nvPr/>
        </p:nvSpPr>
        <p:spPr bwMode="auto">
          <a:xfrm>
            <a:off x="609600" y="1306514"/>
            <a:ext cx="5386917" cy="6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sz="2800" b="1" kern="0" dirty="0" smtClean="0">
                <a:solidFill>
                  <a:srgbClr val="008080"/>
                </a:solidFill>
              </a:rPr>
              <a:t>Safety &amp; Appearance</a:t>
            </a:r>
            <a:endParaRPr lang="en-US" sz="2800" b="1" kern="0" dirty="0">
              <a:solidFill>
                <a:srgbClr val="008080"/>
              </a:solidFill>
            </a:endParaRPr>
          </a:p>
        </p:txBody>
      </p:sp>
      <p:sp>
        <p:nvSpPr>
          <p:cNvPr id="9" name="Content Placeholder 3"/>
          <p:cNvSpPr>
            <a:spLocks noGrp="1"/>
          </p:cNvSpPr>
          <p:nvPr>
            <p:ph sz="half" idx="4294967295"/>
          </p:nvPr>
        </p:nvSpPr>
        <p:spPr>
          <a:xfrm>
            <a:off x="609600" y="1946275"/>
            <a:ext cx="5386917" cy="4454525"/>
          </a:xfrm>
          <a:prstGeom prst="rect">
            <a:avLst/>
          </a:prstGeom>
        </p:spPr>
        <p:txBody>
          <a:bodyPr>
            <a:no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strike="sngStrike" dirty="0">
                <a:solidFill>
                  <a:srgbClr val="008080"/>
                </a:solidFill>
              </a:rPr>
              <a:t>Trash Collection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strike="sngStrike" dirty="0">
                <a:solidFill>
                  <a:srgbClr val="008080"/>
                </a:solidFill>
              </a:rPr>
              <a:t>Public Infrastructure </a:t>
            </a:r>
            <a:r>
              <a:rPr lang="en-US" sz="1800" strike="sngStrike" dirty="0" smtClean="0">
                <a:solidFill>
                  <a:srgbClr val="008080"/>
                </a:solidFill>
              </a:rPr>
              <a:t>Maintenance</a:t>
            </a:r>
            <a:endParaRPr lang="en-US" sz="1800" strike="sngStrike" dirty="0">
              <a:solidFill>
                <a:srgbClr val="008080"/>
              </a:solidFill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strike="sngStrike" dirty="0" smtClean="0">
                <a:solidFill>
                  <a:srgbClr val="008080"/>
                </a:solidFill>
              </a:rPr>
              <a:t>Sidewalk </a:t>
            </a:r>
            <a:r>
              <a:rPr lang="en-US" sz="1800" strike="sngStrike" dirty="0">
                <a:solidFill>
                  <a:srgbClr val="008080"/>
                </a:solidFill>
              </a:rPr>
              <a:t>Obstruction and Pedestrian Crowding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strike="sngStrike" dirty="0">
                <a:solidFill>
                  <a:srgbClr val="008080"/>
                </a:solidFill>
              </a:rPr>
              <a:t>COVID-19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strike="sngStrike" dirty="0">
                <a:solidFill>
                  <a:srgbClr val="008080"/>
                </a:solidFill>
              </a:rPr>
              <a:t>Physical Cleanliness &amp; Appearance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strike="sngStrike" dirty="0">
                <a:solidFill>
                  <a:srgbClr val="008080"/>
                </a:solidFill>
              </a:rPr>
              <a:t>Panhandling &amp; Aggressive Sales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strike="sngStrike" dirty="0">
                <a:solidFill>
                  <a:srgbClr val="008080"/>
                </a:solidFill>
              </a:rPr>
              <a:t>Public Safety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strike="sngStrike" dirty="0" smtClean="0">
                <a:solidFill>
                  <a:srgbClr val="008080"/>
                </a:solidFill>
              </a:rPr>
              <a:t>Wayfinding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strike="sngStrike" dirty="0" smtClean="0">
                <a:solidFill>
                  <a:srgbClr val="008080"/>
                </a:solidFill>
              </a:rPr>
              <a:t>Unlicensed </a:t>
            </a:r>
            <a:r>
              <a:rPr lang="en-US" sz="1800" strike="sngStrike" dirty="0">
                <a:solidFill>
                  <a:srgbClr val="008080"/>
                </a:solidFill>
              </a:rPr>
              <a:t>Palmetto Rose </a:t>
            </a:r>
            <a:r>
              <a:rPr lang="en-US" sz="1800" strike="sngStrike" dirty="0" smtClean="0">
                <a:solidFill>
                  <a:srgbClr val="008080"/>
                </a:solidFill>
              </a:rPr>
              <a:t>Peddlers</a:t>
            </a:r>
            <a:endParaRPr lang="en-US" sz="1800" strike="sngStrike" dirty="0">
              <a:solidFill>
                <a:srgbClr val="008080"/>
              </a:solidFill>
            </a:endParaRPr>
          </a:p>
        </p:txBody>
      </p:sp>
      <p:sp>
        <p:nvSpPr>
          <p:cNvPr id="10" name="Text Placeholder 4"/>
          <p:cNvSpPr txBox="1">
            <a:spLocks/>
          </p:cNvSpPr>
          <p:nvPr/>
        </p:nvSpPr>
        <p:spPr>
          <a:xfrm>
            <a:off x="6193368" y="1306514"/>
            <a:ext cx="5389033" cy="6397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b="1" kern="0" dirty="0" smtClean="0">
                <a:solidFill>
                  <a:schemeClr val="accent6"/>
                </a:solidFill>
              </a:rPr>
              <a:t>Strategic Vision</a:t>
            </a:r>
            <a:endParaRPr lang="en-US" sz="2400" b="1" kern="0" dirty="0">
              <a:solidFill>
                <a:schemeClr val="accent6"/>
              </a:solidFill>
            </a:endParaRPr>
          </a:p>
        </p:txBody>
      </p:sp>
      <p:sp>
        <p:nvSpPr>
          <p:cNvPr id="11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6193368" y="1946276"/>
            <a:ext cx="5389033" cy="445452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chemeClr val="accent6"/>
                </a:solidFill>
              </a:rPr>
              <a:t>Parking &amp; Garage Management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chemeClr val="accent6"/>
                </a:solidFill>
              </a:rPr>
              <a:t>Lack of Seating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chemeClr val="accent6"/>
                </a:solidFill>
              </a:rPr>
              <a:t>Lack of Local/Affordable/M&amp;WBE Shops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chemeClr val="accent6"/>
                </a:solidFill>
              </a:rPr>
              <a:t>Vacancies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chemeClr val="accent6"/>
                </a:solidFill>
              </a:rPr>
              <a:t>Holiday Decorations </a:t>
            </a:r>
            <a:endParaRPr lang="en-US" sz="1800" dirty="0" smtClean="0">
              <a:solidFill>
                <a:schemeClr val="accent6"/>
              </a:solidFill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smtClean="0">
                <a:solidFill>
                  <a:schemeClr val="accent6"/>
                </a:solidFill>
              </a:rPr>
              <a:t>Decreased </a:t>
            </a:r>
            <a:r>
              <a:rPr lang="en-US" sz="1800" dirty="0">
                <a:solidFill>
                  <a:schemeClr val="accent6"/>
                </a:solidFill>
              </a:rPr>
              <a:t>Foot </a:t>
            </a:r>
            <a:r>
              <a:rPr lang="en-US" sz="1800" dirty="0" smtClean="0">
                <a:solidFill>
                  <a:schemeClr val="accent6"/>
                </a:solidFill>
              </a:rPr>
              <a:t>Traffic &amp; Events</a:t>
            </a:r>
            <a:endParaRPr lang="en-US" sz="1800" dirty="0">
              <a:solidFill>
                <a:schemeClr val="accent6"/>
              </a:solidFill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chemeClr val="accent6"/>
                </a:solidFill>
              </a:rPr>
              <a:t>Lease Prices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>
                <a:solidFill>
                  <a:schemeClr val="accent6"/>
                </a:solidFill>
              </a:rPr>
              <a:t>Gaps In Use Mix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dirty="0" smtClean="0">
                <a:solidFill>
                  <a:schemeClr val="accent6"/>
                </a:solidFill>
              </a:rPr>
              <a:t>Beautification</a:t>
            </a:r>
            <a:endParaRPr lang="en-US" sz="1800" dirty="0">
              <a:solidFill>
                <a:schemeClr val="accent6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19500" y="6444734"/>
            <a:ext cx="495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*These are ranked by difficulty score.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364626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4294967295"/>
            <p:extLst/>
          </p:nvPr>
        </p:nvGraphicFramePr>
        <p:xfrm>
          <a:off x="0" y="0"/>
          <a:ext cx="12192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38325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To Do </a:t>
            </a:r>
            <a:r>
              <a:rPr lang="en-US" dirty="0" smtClean="0"/>
              <a:t>List Updates</a:t>
            </a:r>
            <a:endParaRPr lang="en-US"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4294967295"/>
          </p:nvPr>
        </p:nvSpPr>
        <p:spPr>
          <a:xfrm>
            <a:off x="609600" y="1295400"/>
            <a:ext cx="10972800" cy="5257800"/>
          </a:xfrm>
          <a:prstGeom prst="rect">
            <a:avLst/>
          </a:prstGeom>
        </p:spPr>
        <p:txBody>
          <a:bodyPr numCol="2"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b="1" dirty="0" smtClean="0">
                <a:solidFill>
                  <a:srgbClr val="008080"/>
                </a:solidFill>
              </a:rPr>
              <a:t>Public </a:t>
            </a:r>
            <a:r>
              <a:rPr lang="en-US" sz="2400" b="1" dirty="0">
                <a:solidFill>
                  <a:srgbClr val="008080"/>
                </a:solidFill>
              </a:rPr>
              <a:t>Infrastructure </a:t>
            </a:r>
            <a:r>
              <a:rPr lang="en-US" sz="2400" b="1" dirty="0" smtClean="0">
                <a:solidFill>
                  <a:srgbClr val="008080"/>
                </a:solidFill>
              </a:rPr>
              <a:t>Maintenance</a:t>
            </a:r>
          </a:p>
          <a:p>
            <a:pPr marL="400050" lvl="1" indent="0">
              <a:lnSpc>
                <a:spcPct val="150000"/>
              </a:lnSpc>
              <a:buNone/>
            </a:pPr>
            <a:r>
              <a:rPr lang="en-US" sz="2000" dirty="0" smtClean="0"/>
              <a:t>Bluestone Repairs &amp; Maintenance Walk</a:t>
            </a:r>
            <a:endParaRPr lang="en-US" sz="2000" dirty="0">
              <a:solidFill>
                <a:srgbClr val="00808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 smtClean="0">
                <a:solidFill>
                  <a:srgbClr val="008080"/>
                </a:solidFill>
              </a:rPr>
              <a:t>COVID-19</a:t>
            </a:r>
            <a:endParaRPr lang="en-US" sz="2400" b="1" dirty="0" smtClean="0">
              <a:solidFill>
                <a:srgbClr val="008080"/>
              </a:solidFill>
            </a:endParaRPr>
          </a:p>
          <a:p>
            <a:pPr marL="400050" lvl="1" indent="0">
              <a:lnSpc>
                <a:spcPct val="150000"/>
              </a:lnSpc>
              <a:buNone/>
            </a:pPr>
            <a:r>
              <a:rPr lang="en-US" sz="2000" dirty="0"/>
              <a:t>COVID-19 </a:t>
            </a:r>
            <a:r>
              <a:rPr lang="en-US" sz="2000" dirty="0" smtClean="0"/>
              <a:t>Signage</a:t>
            </a:r>
            <a:endParaRPr lang="en-US" sz="2000" dirty="0">
              <a:solidFill>
                <a:srgbClr val="00808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>
                <a:solidFill>
                  <a:srgbClr val="008080"/>
                </a:solidFill>
              </a:rPr>
              <a:t>Physical Cleanliness &amp; </a:t>
            </a:r>
            <a:r>
              <a:rPr lang="en-US" sz="2400" b="1" dirty="0" smtClean="0">
                <a:solidFill>
                  <a:srgbClr val="008080"/>
                </a:solidFill>
              </a:rPr>
              <a:t>Appearance</a:t>
            </a:r>
          </a:p>
          <a:p>
            <a:pPr marL="400050" lvl="1" indent="0">
              <a:lnSpc>
                <a:spcPct val="150000"/>
              </a:lnSpc>
              <a:buNone/>
            </a:pPr>
            <a:r>
              <a:rPr lang="en-US" sz="2000" dirty="0"/>
              <a:t>Power </a:t>
            </a:r>
            <a:r>
              <a:rPr lang="en-US" sz="2000" dirty="0" smtClean="0"/>
              <a:t>washing schedule</a:t>
            </a:r>
            <a:endParaRPr lang="en-US" sz="2000" dirty="0">
              <a:solidFill>
                <a:srgbClr val="00808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>
                <a:solidFill>
                  <a:srgbClr val="008080"/>
                </a:solidFill>
              </a:rPr>
              <a:t>Panhandling &amp; Aggressive </a:t>
            </a:r>
            <a:r>
              <a:rPr lang="en-US" sz="2400" b="1" dirty="0" smtClean="0">
                <a:solidFill>
                  <a:srgbClr val="008080"/>
                </a:solidFill>
              </a:rPr>
              <a:t>Sales</a:t>
            </a:r>
          </a:p>
          <a:p>
            <a:pPr marL="400050" lvl="1" indent="0">
              <a:lnSpc>
                <a:spcPct val="150000"/>
              </a:lnSpc>
              <a:buNone/>
            </a:pPr>
            <a:r>
              <a:rPr lang="en-US" sz="2000" dirty="0"/>
              <a:t>Updating Trespassing Ordinance &amp; Forms</a:t>
            </a:r>
          </a:p>
          <a:p>
            <a:pPr marL="400050" lvl="1" indent="0">
              <a:lnSpc>
                <a:spcPct val="150000"/>
              </a:lnSpc>
              <a:buNone/>
            </a:pPr>
            <a:r>
              <a:rPr lang="en-US" sz="2000" dirty="0" smtClean="0"/>
              <a:t>Taliah Rice </a:t>
            </a:r>
            <a:r>
              <a:rPr lang="en-US" sz="2000" dirty="0" smtClean="0"/>
              <a:t>Door to Door Campaign</a:t>
            </a:r>
            <a:endParaRPr lang="en-US" sz="2000" dirty="0">
              <a:solidFill>
                <a:srgbClr val="00808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>
                <a:solidFill>
                  <a:srgbClr val="008080"/>
                </a:solidFill>
              </a:rPr>
              <a:t>Public </a:t>
            </a:r>
            <a:r>
              <a:rPr lang="en-US" sz="2400" b="1" dirty="0" smtClean="0">
                <a:solidFill>
                  <a:srgbClr val="008080"/>
                </a:solidFill>
              </a:rPr>
              <a:t>Safety</a:t>
            </a:r>
          </a:p>
          <a:p>
            <a:pPr marL="400050" lvl="1" indent="0">
              <a:lnSpc>
                <a:spcPct val="150000"/>
              </a:lnSpc>
              <a:buNone/>
            </a:pPr>
            <a:r>
              <a:rPr lang="en-US" sz="2000" dirty="0"/>
              <a:t>Increased staffing; requesting </a:t>
            </a:r>
            <a:r>
              <a:rPr lang="en-US" sz="2000" dirty="0" smtClean="0"/>
              <a:t>overtime</a:t>
            </a:r>
            <a:endParaRPr lang="en-US" sz="2000" dirty="0">
              <a:solidFill>
                <a:srgbClr val="00808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 smtClean="0">
                <a:solidFill>
                  <a:srgbClr val="008080"/>
                </a:solidFill>
              </a:rPr>
              <a:t>Wayfinding</a:t>
            </a:r>
          </a:p>
          <a:p>
            <a:pPr marL="400050" lvl="1" indent="0">
              <a:lnSpc>
                <a:spcPct val="150000"/>
              </a:lnSpc>
              <a:buNone/>
            </a:pPr>
            <a:r>
              <a:rPr lang="en-US" sz="2000" dirty="0" smtClean="0"/>
              <a:t>Grant submitted!</a:t>
            </a:r>
            <a:endParaRPr lang="en-US" sz="2000" dirty="0" smtClean="0">
              <a:solidFill>
                <a:srgbClr val="00808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2400" b="1" dirty="0" smtClean="0">
                <a:solidFill>
                  <a:schemeClr val="accent2"/>
                </a:solidFill>
              </a:rPr>
              <a:t>Strategic </a:t>
            </a:r>
            <a:r>
              <a:rPr lang="en-US" sz="2400" b="1" dirty="0" smtClean="0">
                <a:solidFill>
                  <a:schemeClr val="accent2"/>
                </a:solidFill>
              </a:rPr>
              <a:t>Vision</a:t>
            </a:r>
            <a:endParaRPr lang="en-US" sz="2400" b="1" dirty="0">
              <a:solidFill>
                <a:schemeClr val="accent2"/>
              </a:solidFill>
            </a:endParaRPr>
          </a:p>
          <a:p>
            <a:pPr marL="400050" lvl="1" indent="0">
              <a:lnSpc>
                <a:spcPct val="150000"/>
              </a:lnSpc>
              <a:buNone/>
            </a:pPr>
            <a:r>
              <a:rPr lang="en-US" sz="2000" dirty="0" smtClean="0"/>
              <a:t>Apple</a:t>
            </a:r>
          </a:p>
          <a:p>
            <a:pPr marL="400050" lvl="1" indent="0">
              <a:lnSpc>
                <a:spcPct val="150000"/>
              </a:lnSpc>
              <a:buNone/>
            </a:pPr>
            <a:r>
              <a:rPr lang="en-US" sz="2000" dirty="0" smtClean="0"/>
              <a:t>Holiday </a:t>
            </a:r>
            <a:r>
              <a:rPr lang="en-US" sz="2000" dirty="0"/>
              <a:t>decorations &amp; </a:t>
            </a:r>
            <a:r>
              <a:rPr lang="en-US" sz="2000" dirty="0" smtClean="0"/>
              <a:t>beautification</a:t>
            </a:r>
            <a:endParaRPr lang="en-US" sz="2000" dirty="0">
              <a:solidFill>
                <a:srgbClr val="008080"/>
              </a:solidFill>
            </a:endParaRPr>
          </a:p>
          <a:p>
            <a:pPr marL="400050" lvl="1" indent="0">
              <a:lnSpc>
                <a:spcPct val="150000"/>
              </a:lnSpc>
              <a:buNone/>
            </a:pPr>
            <a:r>
              <a:rPr lang="en-US" sz="2000" dirty="0" smtClean="0"/>
              <a:t>Food trucks</a:t>
            </a:r>
          </a:p>
          <a:p>
            <a:pPr marL="400050" lvl="1" indent="0">
              <a:lnSpc>
                <a:spcPct val="150000"/>
              </a:lnSpc>
              <a:buNone/>
            </a:pPr>
            <a:r>
              <a:rPr lang="en-US" sz="2000" dirty="0" smtClean="0"/>
              <a:t>Riley Center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1803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97" y="240888"/>
            <a:ext cx="12069807" cy="6376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5272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Food Truck Sites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7602500"/>
              </p:ext>
            </p:extLst>
          </p:nvPr>
        </p:nvGraphicFramePr>
        <p:xfrm>
          <a:off x="609600" y="1417640"/>
          <a:ext cx="5651248" cy="5180420"/>
        </p:xfrm>
        <a:graphic>
          <a:graphicData uri="http://schemas.openxmlformats.org/drawingml/2006/table">
            <a:tbl>
              <a:tblPr firstRow="1" firstCol="1" bandRow="1">
                <a:tableStyleId>{85BE263C-DBD7-4A20-BB59-AAB30ACAA65A}</a:tableStyleId>
              </a:tblPr>
              <a:tblGrid>
                <a:gridCol w="645859">
                  <a:extLst>
                    <a:ext uri="{9D8B030D-6E8A-4147-A177-3AD203B41FA5}">
                      <a16:colId xmlns:a16="http://schemas.microsoft.com/office/drawing/2014/main" val="4141114053"/>
                    </a:ext>
                  </a:extLst>
                </a:gridCol>
                <a:gridCol w="1767174">
                  <a:extLst>
                    <a:ext uri="{9D8B030D-6E8A-4147-A177-3AD203B41FA5}">
                      <a16:colId xmlns:a16="http://schemas.microsoft.com/office/drawing/2014/main" val="3836998002"/>
                    </a:ext>
                  </a:extLst>
                </a:gridCol>
                <a:gridCol w="823626">
                  <a:extLst>
                    <a:ext uri="{9D8B030D-6E8A-4147-A177-3AD203B41FA5}">
                      <a16:colId xmlns:a16="http://schemas.microsoft.com/office/drawing/2014/main" val="1915478440"/>
                    </a:ext>
                  </a:extLst>
                </a:gridCol>
                <a:gridCol w="878141">
                  <a:extLst>
                    <a:ext uri="{9D8B030D-6E8A-4147-A177-3AD203B41FA5}">
                      <a16:colId xmlns:a16="http://schemas.microsoft.com/office/drawing/2014/main" val="3501343116"/>
                    </a:ext>
                  </a:extLst>
                </a:gridCol>
                <a:gridCol w="722059">
                  <a:extLst>
                    <a:ext uri="{9D8B030D-6E8A-4147-A177-3AD203B41FA5}">
                      <a16:colId xmlns:a16="http://schemas.microsoft.com/office/drawing/2014/main" val="2411966293"/>
                    </a:ext>
                  </a:extLst>
                </a:gridCol>
                <a:gridCol w="814389">
                  <a:extLst>
                    <a:ext uri="{9D8B030D-6E8A-4147-A177-3AD203B41FA5}">
                      <a16:colId xmlns:a16="http://schemas.microsoft.com/office/drawing/2014/main" val="3206970344"/>
                    </a:ext>
                  </a:extLst>
                </a:gridCol>
              </a:tblGrid>
              <a:tr h="77706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Site #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Location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Public or Private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Owner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Impact Score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Full or Partial Closure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14989675"/>
                  </a:ext>
                </a:extLst>
              </a:tr>
              <a:tr h="51804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1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VRTC Lot (367 Meeting St)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Private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City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N/A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11876525"/>
                  </a:ext>
                </a:extLst>
              </a:tr>
              <a:tr h="51804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2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Dominion Lot (174 King Street)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Private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Dominion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N/A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97932584"/>
                  </a:ext>
                </a:extLst>
              </a:tr>
              <a:tr h="77706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3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King Street Square (Wentworth to Hasell)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Public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SCDOT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4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Partial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22861246"/>
                  </a:ext>
                </a:extLst>
              </a:tr>
              <a:tr h="51804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4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Liberty Street (King to St. Philip)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Public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City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Either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44627782"/>
                  </a:ext>
                </a:extLst>
              </a:tr>
              <a:tr h="51804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5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Beaufain Street (King to Archdale)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Public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City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Full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23625706"/>
                  </a:ext>
                </a:extLst>
              </a:tr>
              <a:tr h="51804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6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Market Street (King to Meeting)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Public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City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Partial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49536001"/>
                  </a:ext>
                </a:extLst>
              </a:tr>
              <a:tr h="51804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7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Hasell Street (King to Meeting)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Public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SCDOT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Full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21380166"/>
                  </a:ext>
                </a:extLst>
              </a:tr>
              <a:tr h="51804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8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Clifford Street (King to Archdale)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Public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City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Full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73360848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86525" y="1409375"/>
            <a:ext cx="5095875" cy="5180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756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Discussion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5791200" y="1417638"/>
            <a:ext cx="5791200" cy="544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800" b="1" kern="0" dirty="0" smtClean="0"/>
              <a:t>Explore Charleston</a:t>
            </a:r>
          </a:p>
          <a:p>
            <a:pPr>
              <a:lnSpc>
                <a:spcPct val="150000"/>
              </a:lnSpc>
            </a:pPr>
            <a:r>
              <a:rPr lang="en-US" sz="2800" kern="0" dirty="0" smtClean="0"/>
              <a:t>Doug </a:t>
            </a:r>
            <a:r>
              <a:rPr lang="en-US" sz="2800" kern="0" dirty="0" smtClean="0"/>
              <a:t>Warner</a:t>
            </a:r>
            <a:endParaRPr lang="en-US" sz="2800" kern="0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09600" y="1417638"/>
            <a:ext cx="5105400" cy="5211761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2800" b="1" dirty="0" smtClean="0">
                <a:solidFill>
                  <a:schemeClr val="accent2"/>
                </a:solidFill>
              </a:rPr>
              <a:t>Beauty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chemeClr val="accent2"/>
                </a:solidFill>
              </a:rPr>
              <a:t>Holiday Decorations</a:t>
            </a:r>
            <a:endParaRPr lang="en-US" sz="2800" dirty="0">
              <a:solidFill>
                <a:schemeClr val="accent2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chemeClr val="accent2"/>
                </a:solidFill>
              </a:rPr>
              <a:t>Beautification</a:t>
            </a:r>
            <a:endParaRPr lang="en-US" dirty="0">
              <a:solidFill>
                <a:schemeClr val="accent2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800" dirty="0" smtClean="0">
                <a:solidFill>
                  <a:schemeClr val="accent2"/>
                </a:solidFill>
              </a:rPr>
              <a:t>Lack of Seating</a:t>
            </a:r>
            <a:endParaRPr lang="en-US" sz="28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59906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Discussion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5791200" y="1417638"/>
            <a:ext cx="5791200" cy="5440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4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3200" b="1" kern="0" dirty="0" smtClean="0"/>
              <a:t>College of Charleston Riley </a:t>
            </a:r>
            <a:r>
              <a:rPr lang="en-US" sz="3200" b="1" kern="0" dirty="0" smtClean="0"/>
              <a:t>Center for Livable Communities</a:t>
            </a:r>
          </a:p>
          <a:p>
            <a:pPr>
              <a:lnSpc>
                <a:spcPct val="150000"/>
              </a:lnSpc>
            </a:pPr>
            <a:r>
              <a:rPr lang="en-US" sz="3200" kern="0" dirty="0" smtClean="0"/>
              <a:t>Dr. Kendra Stewart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09600" y="1417638"/>
            <a:ext cx="4648200" cy="5211761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4000" b="1" dirty="0" smtClean="0">
                <a:solidFill>
                  <a:schemeClr val="accent2"/>
                </a:solidFill>
              </a:rPr>
              <a:t>Strategic Vision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800" b="1" dirty="0" smtClean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160844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2">
      <a:majorFont>
        <a:latin typeface="Bodoni MT"/>
        <a:ea typeface=""/>
        <a:cs typeface=""/>
      </a:majorFont>
      <a:minorFont>
        <a:latin typeface="Tw Cen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8875</TotalTime>
  <Words>349</Words>
  <Application>Microsoft Office PowerPoint</Application>
  <PresentationFormat>Widescreen</PresentationFormat>
  <Paragraphs>143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MS Gothic</vt:lpstr>
      <vt:lpstr>Antique Olive</vt:lpstr>
      <vt:lpstr>Arial</vt:lpstr>
      <vt:lpstr>Bodoni MT</vt:lpstr>
      <vt:lpstr>Calibri</vt:lpstr>
      <vt:lpstr>Edwardian Script ITC</vt:lpstr>
      <vt:lpstr>Shruti</vt:lpstr>
      <vt:lpstr>Tw Cen MT</vt:lpstr>
      <vt:lpstr>Two</vt:lpstr>
      <vt:lpstr>Default Design</vt:lpstr>
      <vt:lpstr>PowerPoint Presentation</vt:lpstr>
      <vt:lpstr>Updates</vt:lpstr>
      <vt:lpstr>The To Do List*</vt:lpstr>
      <vt:lpstr>PowerPoint Presentation</vt:lpstr>
      <vt:lpstr>The To Do List Updates</vt:lpstr>
      <vt:lpstr>PowerPoint Presentation</vt:lpstr>
      <vt:lpstr>Potential Food Truck Sites</vt:lpstr>
      <vt:lpstr>Today’s Discussion</vt:lpstr>
      <vt:lpstr>Today’s Discussion</vt:lpstr>
      <vt:lpstr>Next Steps</vt:lpstr>
    </vt:vector>
  </TitlesOfParts>
  <Company>City of Charleston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Mitchell, Anne</dc:creator>
  <cp:lastModifiedBy>Thompson, Meg</cp:lastModifiedBy>
  <cp:revision>301</cp:revision>
  <dcterms:created xsi:type="dcterms:W3CDTF">2017-03-13T19:38:00Z</dcterms:created>
  <dcterms:modified xsi:type="dcterms:W3CDTF">2020-09-24T23:35:11Z</dcterms:modified>
</cp:coreProperties>
</file>