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1126" r:id="rId2"/>
    <p:sldId id="1171" r:id="rId3"/>
    <p:sldId id="1164" r:id="rId4"/>
    <p:sldId id="1174" r:id="rId5"/>
    <p:sldId id="1173" r:id="rId6"/>
    <p:sldId id="1176" r:id="rId7"/>
    <p:sldId id="1172" r:id="rId8"/>
    <p:sldId id="1177" r:id="rId9"/>
    <p:sldId id="1170" r:id="rId10"/>
    <p:sldId id="1180" r:id="rId11"/>
    <p:sldId id="1179" r:id="rId12"/>
    <p:sldId id="11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5FFF9"/>
    <a:srgbClr val="00ACA8"/>
    <a:srgbClr val="00D5D0"/>
    <a:srgbClr val="9E0000"/>
    <a:srgbClr val="2A544B"/>
    <a:srgbClr val="376F6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86" autoAdjust="0"/>
  </p:normalViewPr>
  <p:slideViewPr>
    <p:cSldViewPr>
      <p:cViewPr varScale="1">
        <p:scale>
          <a:sx n="58" d="100"/>
          <a:sy n="58" d="100"/>
        </p:scale>
        <p:origin x="964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800" dirty="0"/>
              <a:t>Identified </a:t>
            </a:r>
            <a:r>
              <a:rPr lang="en-US" sz="1800" dirty="0" smtClean="0"/>
              <a:t>Issues on King Street (Spring </a:t>
            </a:r>
            <a:r>
              <a:rPr lang="en-US" sz="1800" dirty="0"/>
              <a:t>to </a:t>
            </a:r>
            <a:r>
              <a:rPr lang="en-US" sz="1800" dirty="0" smtClean="0"/>
              <a:t>Wentworth)</a:t>
            </a:r>
            <a:endParaRPr lang="en-US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Bluestone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A0-4346-8077-C4ED46B349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Utility Covers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A0-4346-8077-C4ED46B349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Potholes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A0-4346-8077-C4ED46B349E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Big Bellies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A0-4346-8077-C4ED46B349E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Crosswalk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A0-4346-8077-C4ED46B349E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Building Inspections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EA0-4346-8077-C4ED46B349E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Stormwater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A0-4346-8077-C4ED46B349E3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Paint Refresh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Sheet1!$I$2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39-46F3-BFA4-43840258151F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Signage Violations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Sheet1!$J$2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39-46F3-BFA4-43840258151F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Parking Meters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Sheet1!$K$2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08-412E-AF8F-20FE4270E2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4618752"/>
        <c:axId val="1694624576"/>
      </c:barChart>
      <c:catAx>
        <c:axId val="169461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4624576"/>
        <c:crosses val="autoZero"/>
        <c:auto val="1"/>
        <c:lblAlgn val="ctr"/>
        <c:lblOffset val="100"/>
        <c:noMultiLvlLbl val="0"/>
      </c:catAx>
      <c:valAx>
        <c:axId val="169462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461875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5A6C4-BEDD-46AF-873C-006E7770744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D634B-4CDD-47CE-925C-95B8B8DD7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B457CB-37F1-48FC-9CB6-28A56539E5FE}" type="slidenum">
              <a:rPr lang="en-US" altLang="en-US" sz="12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539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803EB-E5FF-4A64-B945-B8E80D0607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7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4CB35-4629-4FD8-B1EB-DB12520BD7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9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07E49-CF50-422A-80D2-C034B6FCF0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71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86CDF-3796-4C5C-B763-EF2A260601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7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5E99E-8E0E-48E6-B7D0-52CC7DF5A5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6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 cap="none" spc="1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6C0A7-AE65-47CE-BA53-9286D9482A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1430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15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08231-BF6E-43AC-91CF-0171049B9C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1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FA2E4-6E6D-4B91-B151-C62C186D2B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61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6B857-FAF4-4692-8D48-3F495AECCF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25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86833-92A5-4C9A-81D6-D6A17C85E0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6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EFAF1-F801-4246-88A5-853287DE4F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50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813BE-DC3B-4E50-850F-27E4FC126A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0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6248400"/>
            <a:ext cx="7315200" cy="566738"/>
          </a:xfrm>
        </p:spPr>
        <p:txBody>
          <a:bodyPr anchor="b"/>
          <a:lstStyle>
            <a:lvl1pPr algn="ctr">
              <a:defRPr sz="1800" b="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80017" y="457200"/>
            <a:ext cx="10134600" cy="55260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288134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53E38A-C584-43AE-9A61-2744E756F2B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0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3" r:id="rId10"/>
    <p:sldLayoutId id="2147483670" r:id="rId11"/>
    <p:sldLayoutId id="2147483671" r:id="rId12"/>
    <p:sldLayoutId id="214748367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cap="all" baseline="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harlestonsc.iqm2.com/Citizens/Board/Vacant" TargetMode="External"/><Relationship Id="rId2" Type="http://schemas.openxmlformats.org/officeDocument/2006/relationships/hyperlink" Target="mailto:pinckneyb@charleston-sc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1"/>
          <p:cNvSpPr txBox="1">
            <a:spLocks noChangeArrowheads="1"/>
          </p:cNvSpPr>
          <p:nvPr/>
        </p:nvSpPr>
        <p:spPr bwMode="auto">
          <a:xfrm>
            <a:off x="2433638" y="440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209800"/>
            <a:ext cx="1219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spc="100" dirty="0" smtClean="0">
                <a:latin typeface="Edwardian Script ITC" panose="030303020407070D0804" pitchFamily="66" charset="0"/>
                <a:ea typeface="MS Gothic" panose="020B0609070205080204" pitchFamily="49" charset="-128"/>
                <a:cs typeface="Shruti" panose="020B0502040204020203" pitchFamily="34" charset="0"/>
              </a:rPr>
              <a:t>City </a:t>
            </a:r>
            <a:r>
              <a:rPr lang="en-US" sz="3200" spc="100" dirty="0">
                <a:latin typeface="Edwardian Script ITC" panose="030303020407070D0804" pitchFamily="66" charset="0"/>
                <a:ea typeface="MS Gothic" panose="020B0609070205080204" pitchFamily="49" charset="-128"/>
                <a:cs typeface="Shruti" panose="020B0502040204020203" pitchFamily="34" charset="0"/>
              </a:rPr>
              <a:t>of </a:t>
            </a:r>
            <a:r>
              <a:rPr lang="en-US" sz="3200" spc="100" dirty="0" smtClean="0">
                <a:latin typeface="Edwardian Script ITC" panose="030303020407070D0804" pitchFamily="66" charset="0"/>
                <a:ea typeface="MS Gothic" panose="020B0609070205080204" pitchFamily="49" charset="-128"/>
                <a:cs typeface="Shruti" panose="020B0502040204020203" pitchFamily="34" charset="0"/>
              </a:rPr>
              <a:t>Charleston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spc="100" dirty="0" smtClean="0">
              <a:latin typeface="Edwardian Script ITC" panose="030303020407070D0804" pitchFamily="66" charset="0"/>
              <a:ea typeface="MS Gothic" panose="020B0609070205080204" pitchFamily="49" charset="-128"/>
              <a:cs typeface="Shruti" panose="020B05020402040202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cap="all" spc="100" dirty="0" smtClean="0">
                <a:latin typeface="+mj-lt"/>
                <a:ea typeface="MS Gothic" panose="020B0609070205080204" pitchFamily="49" charset="-128"/>
                <a:cs typeface="Shruti" panose="020B0502040204020203" pitchFamily="34" charset="0"/>
              </a:rPr>
              <a:t>Central business district improvement commission</a:t>
            </a:r>
            <a:endParaRPr lang="en-US" sz="3200" b="1" spc="100" dirty="0">
              <a:latin typeface="+mj-lt"/>
              <a:ea typeface="MS Gothic" panose="020B0609070205080204" pitchFamily="49" charset="-128"/>
              <a:cs typeface="Shruti" panose="020B05020402040202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b="1" spc="200" dirty="0">
              <a:latin typeface="Two"/>
              <a:ea typeface="MS Gothic" panose="020B0609070205080204" pitchFamily="49" charset="-128"/>
              <a:cs typeface="Shruti" panose="020B05020402040202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pc="100" dirty="0" smtClean="0">
                <a:ea typeface="MS Gothic" panose="020B0609070205080204" pitchFamily="49" charset="-128"/>
                <a:cs typeface="Shruti" panose="020B0502040204020203" pitchFamily="34" charset="0"/>
              </a:rPr>
              <a:t>FRIDAY, OCTOBER 9, 2020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pc="200" dirty="0">
              <a:ea typeface="MS Gothic" panose="020B0609070205080204" pitchFamily="49" charset="-128"/>
              <a:cs typeface="Shruti" panose="020B05020402040202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spc="300" dirty="0">
              <a:latin typeface="Antique Olive" pitchFamily="34" charset="0"/>
              <a:ea typeface="MS Gothic" panose="020B0609070205080204" pitchFamily="49" charset="-128"/>
              <a:cs typeface="Shruti" panose="020B05020402040202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pc="200" dirty="0" smtClean="0">
                <a:ea typeface="MS Gothic" panose="020B0609070205080204" pitchFamily="49" charset="-128"/>
                <a:cs typeface="Shruti" panose="020B0502040204020203" pitchFamily="34" charset="0"/>
              </a:rPr>
              <a:t>   </a:t>
            </a:r>
            <a:endParaRPr lang="en-US" sz="1600" spc="200" dirty="0">
              <a:ea typeface="MS Gothic" panose="020B0609070205080204" pitchFamily="49" charset="-128"/>
              <a:cs typeface="Shruti" panose="020B05020402040202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cap="all" spc="200" dirty="0">
              <a:ea typeface="MS Gothic" panose="020B0609070205080204" pitchFamily="49" charset="-128"/>
              <a:cs typeface="Shrut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567" y="547401"/>
            <a:ext cx="1766755" cy="16623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286000" y="4953000"/>
            <a:ext cx="7620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881" y="5245065"/>
            <a:ext cx="1420237" cy="14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7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Sites</a:t>
            </a:r>
            <a:endParaRPr lang="en-US" dirty="0"/>
          </a:p>
        </p:txBody>
      </p:sp>
      <p:sp>
        <p:nvSpPr>
          <p:cNvPr id="4" name="Text Placeholder 9"/>
          <p:cNvSpPr txBox="1">
            <a:spLocks/>
          </p:cNvSpPr>
          <p:nvPr/>
        </p:nvSpPr>
        <p:spPr bwMode="auto">
          <a:xfrm>
            <a:off x="609600" y="1306514"/>
            <a:ext cx="538691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 kern="0" dirty="0" smtClean="0"/>
              <a:t>VRTC Lot</a:t>
            </a:r>
            <a:endParaRPr lang="en-US" sz="2800" b="1" kern="0" dirty="0"/>
          </a:p>
        </p:txBody>
      </p:sp>
      <p:sp>
        <p:nvSpPr>
          <p:cNvPr id="5" name="Content Placeholder 10"/>
          <p:cNvSpPr>
            <a:spLocks noGrp="1"/>
          </p:cNvSpPr>
          <p:nvPr>
            <p:ph sz="half" idx="4294967295"/>
          </p:nvPr>
        </p:nvSpPr>
        <p:spPr>
          <a:xfrm>
            <a:off x="609600" y="1946275"/>
            <a:ext cx="5386917" cy="460692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Privately-owned parking lot </a:t>
            </a:r>
            <a:r>
              <a:rPr lang="en-US" dirty="0"/>
              <a:t>at 367 Meeting </a:t>
            </a:r>
            <a:r>
              <a:rPr lang="en-US" dirty="0" smtClean="0"/>
              <a:t>St</a:t>
            </a:r>
            <a:r>
              <a:rPr lang="en-US" dirty="0"/>
              <a:t>. Set-up food trucks &amp; dining </a:t>
            </a:r>
            <a:r>
              <a:rPr lang="en-US" dirty="0" smtClean="0"/>
              <a:t>when least </a:t>
            </a:r>
            <a:r>
              <a:rPr lang="en-US" dirty="0"/>
              <a:t>utilized. Opportunity for partnership with CVB.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Highest Foot Traffic: </a:t>
            </a:r>
            <a:r>
              <a:rPr lang="en-US" dirty="0"/>
              <a:t>Saturdays, 6 – 10PM &amp; Thursday thru Sunday, 6 PM – 10PM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Opportunities</a:t>
            </a:r>
            <a:r>
              <a:rPr lang="en-US" dirty="0"/>
              <a:t>: Charleston Visitors Bureau, </a:t>
            </a:r>
            <a:r>
              <a:rPr lang="en-US" dirty="0" err="1"/>
              <a:t>Wragg</a:t>
            </a:r>
            <a:r>
              <a:rPr lang="en-US" dirty="0"/>
              <a:t> Park, Charleston School of Law, Music Farm, Music Hall, The Charleston Digital Corridor, Deco Nightclub, Dudley’s, Hampton Inn, Parking Garages &amp; Bus Stops.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Competing B&amp;M: </a:t>
            </a:r>
            <a:r>
              <a:rPr lang="en-US" dirty="0"/>
              <a:t>The Brick, Genuine Saigon coffee, </a:t>
            </a:r>
            <a:r>
              <a:rPr lang="en-US" dirty="0" err="1"/>
              <a:t>JohnKing</a:t>
            </a:r>
            <a:r>
              <a:rPr lang="en-US" dirty="0"/>
              <a:t>, Rue De Jean, COAST Bar &amp; Grill, </a:t>
            </a:r>
            <a:r>
              <a:rPr lang="en-US" dirty="0" smtClean="0"/>
              <a:t>Basil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6" name="Text Placeholder 11"/>
          <p:cNvSpPr txBox="1">
            <a:spLocks/>
          </p:cNvSpPr>
          <p:nvPr/>
        </p:nvSpPr>
        <p:spPr>
          <a:xfrm>
            <a:off x="6193368" y="1306514"/>
            <a:ext cx="5389033" cy="6397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1" kern="0" dirty="0" smtClean="0"/>
              <a:t>Liberty Street</a:t>
            </a:r>
            <a:endParaRPr lang="en-US" b="1" kern="0" dirty="0"/>
          </a:p>
        </p:txBody>
      </p:sp>
      <p:sp>
        <p:nvSpPr>
          <p:cNvPr id="7" name="Content Placeholder 12"/>
          <p:cNvSpPr>
            <a:spLocks noGrp="1"/>
          </p:cNvSpPr>
          <p:nvPr>
            <p:ph sz="quarter" idx="4294967295"/>
          </p:nvPr>
        </p:nvSpPr>
        <p:spPr>
          <a:xfrm>
            <a:off x="6193368" y="1946276"/>
            <a:ext cx="5389033" cy="460692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City-owned street. Closed </a:t>
            </a:r>
            <a:r>
              <a:rPr lang="en-US" dirty="0"/>
              <a:t>to through traffic, bag </a:t>
            </a:r>
            <a:r>
              <a:rPr lang="en-US" dirty="0" smtClean="0"/>
              <a:t>meters</a:t>
            </a:r>
            <a:r>
              <a:rPr lang="en-US" dirty="0"/>
              <a:t>, and install pedestrian barriers. Opportunity to incorporate B&amp;M alongside food trucks.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Highest Foot Traffic: </a:t>
            </a:r>
            <a:r>
              <a:rPr lang="en-US" dirty="0"/>
              <a:t>Friday thru Sunday, 11 AM – 5 PM.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Opportunities: </a:t>
            </a:r>
            <a:r>
              <a:rPr lang="en-US" dirty="0" err="1"/>
              <a:t>CofC</a:t>
            </a:r>
            <a:r>
              <a:rPr lang="en-US" dirty="0"/>
              <a:t> (Residence Hall, School of Business &amp; Wells Fargo Auditorium), Parking Garage, Willow Salon, Quicksilver, Apple Store, </a:t>
            </a:r>
            <a:r>
              <a:rPr lang="en-US" dirty="0" err="1"/>
              <a:t>Gangi</a:t>
            </a:r>
            <a:r>
              <a:rPr lang="en-US" dirty="0"/>
              <a:t> Courtyard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Competing B&amp;M: </a:t>
            </a:r>
            <a:r>
              <a:rPr lang="en-US" dirty="0" err="1"/>
              <a:t>CofC</a:t>
            </a:r>
            <a:r>
              <a:rPr lang="en-US" dirty="0"/>
              <a:t> Liberty Fresh Food, Fire Grill Asian Fusion, </a:t>
            </a:r>
            <a:r>
              <a:rPr lang="en-US" dirty="0" smtClean="0"/>
              <a:t>Leyla's </a:t>
            </a:r>
            <a:r>
              <a:rPr lang="en-US" dirty="0"/>
              <a:t>Lebanese Cuisine </a:t>
            </a:r>
          </a:p>
        </p:txBody>
      </p:sp>
    </p:spTree>
    <p:extLst>
      <p:ext uri="{BB962C8B-B14F-4D97-AF65-F5344CB8AC3E}">
        <p14:creationId xmlns:p14="http://schemas.microsoft.com/office/powerpoint/2010/main" val="132635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Determine</a:t>
            </a:r>
            <a:r>
              <a:rPr lang="en-US" sz="3200" dirty="0" smtClean="0"/>
              <a:t> </a:t>
            </a:r>
            <a:r>
              <a:rPr lang="en-US" sz="3200" b="1" dirty="0" smtClean="0"/>
              <a:t>whether to move forward </a:t>
            </a:r>
            <a:r>
              <a:rPr lang="en-US" sz="3200" dirty="0" smtClean="0"/>
              <a:t>with either or both. </a:t>
            </a:r>
          </a:p>
          <a:p>
            <a:r>
              <a:rPr lang="en-US" sz="3200" dirty="0" smtClean="0"/>
              <a:t>If so:</a:t>
            </a:r>
          </a:p>
          <a:p>
            <a:pPr lvl="1"/>
            <a:r>
              <a:rPr lang="en-US" sz="3000" dirty="0"/>
              <a:t>Survey the surrounding area to determine buy-in from community and businesses.  </a:t>
            </a:r>
            <a:endParaRPr lang="en-US" sz="3000" dirty="0" smtClean="0"/>
          </a:p>
          <a:p>
            <a:pPr lvl="1"/>
            <a:r>
              <a:rPr lang="en-US" sz="3000" dirty="0" smtClean="0"/>
              <a:t>Determine funding. </a:t>
            </a:r>
          </a:p>
          <a:p>
            <a:pPr lvl="1"/>
            <a:r>
              <a:rPr lang="en-US" sz="3000" dirty="0" smtClean="0"/>
              <a:t>Designate </a:t>
            </a:r>
            <a:r>
              <a:rPr lang="en-US" sz="3000" dirty="0"/>
              <a:t>management to specific </a:t>
            </a:r>
            <a:r>
              <a:rPr lang="en-US" sz="3000" dirty="0" smtClean="0"/>
              <a:t>department </a:t>
            </a:r>
            <a:r>
              <a:rPr lang="en-US" sz="3000" i="1" dirty="0" smtClean="0"/>
              <a:t>(Liberty St) </a:t>
            </a:r>
            <a:r>
              <a:rPr lang="en-US" sz="3000" dirty="0"/>
              <a:t>and/or </a:t>
            </a:r>
            <a:r>
              <a:rPr lang="en-US" sz="3000" dirty="0" smtClean="0"/>
              <a:t>partnership </a:t>
            </a:r>
            <a:r>
              <a:rPr lang="en-US" sz="3000" dirty="0"/>
              <a:t>agreement with the CVB </a:t>
            </a:r>
            <a:r>
              <a:rPr lang="en-US" sz="3000" i="1" dirty="0"/>
              <a:t>(VRTC Lot</a:t>
            </a:r>
            <a:r>
              <a:rPr lang="en-US" sz="3000" i="1" dirty="0" smtClean="0"/>
              <a:t>)</a:t>
            </a:r>
            <a:r>
              <a:rPr lang="en-US" sz="3000" dirty="0" smtClean="0"/>
              <a:t>.</a:t>
            </a:r>
            <a:endParaRPr lang="en-US" sz="3000" dirty="0"/>
          </a:p>
          <a:p>
            <a:pPr lvl="1"/>
            <a:r>
              <a:rPr lang="en-US" sz="3000" dirty="0" smtClean="0"/>
              <a:t>Develop </a:t>
            </a:r>
            <a:r>
              <a:rPr lang="en-US" sz="3000" dirty="0"/>
              <a:t>program procedures, signage and other materials that can be </a:t>
            </a:r>
            <a:r>
              <a:rPr lang="en-US" sz="3000" dirty="0" smtClean="0"/>
              <a:t>replicated.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9303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Parklets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1661039"/>
            <a:ext cx="457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Pilot: </a:t>
            </a:r>
            <a:r>
              <a:rPr lang="en-US" sz="2800" dirty="0" smtClean="0"/>
              <a:t>Babas on Cannon, </a:t>
            </a:r>
            <a:r>
              <a:rPr lang="en-US" sz="2800" i="1" dirty="0" smtClean="0"/>
              <a:t>11 Cannon St. </a:t>
            </a:r>
            <a:r>
              <a:rPr lang="en-US" sz="2800" dirty="0" smtClean="0"/>
              <a:t>(pictured)</a:t>
            </a:r>
          </a:p>
          <a:p>
            <a:pPr lvl="1"/>
            <a:endParaRPr lang="en-US" sz="2800" b="1" dirty="0" smtClean="0"/>
          </a:p>
          <a:p>
            <a:r>
              <a:rPr lang="en-US" sz="2800" b="1" dirty="0" smtClean="0"/>
              <a:t>Requests in Progress: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Republic, El Jefe, &amp; Rarebit </a:t>
            </a:r>
            <a:r>
              <a:rPr lang="en-US" sz="2800" i="1" dirty="0" smtClean="0"/>
              <a:t>(east side of King St., between Mary &amp; Ann </a:t>
            </a:r>
            <a:r>
              <a:rPr lang="en-US" sz="2800" i="1" dirty="0" err="1" smtClean="0"/>
              <a:t>Sts</a:t>
            </a:r>
            <a:r>
              <a:rPr lang="en-US" sz="2800" i="1" dirty="0" smtClean="0"/>
              <a:t>.)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Cutty’s</a:t>
            </a:r>
            <a:r>
              <a:rPr lang="en-US" sz="2800" dirty="0" smtClean="0"/>
              <a:t> </a:t>
            </a:r>
            <a:r>
              <a:rPr lang="en-US" sz="2800" i="1" dirty="0" smtClean="0"/>
              <a:t>(corner of Bogard &amp; St. Philip </a:t>
            </a:r>
            <a:r>
              <a:rPr lang="en-US" sz="2800" i="1" dirty="0" err="1" smtClean="0"/>
              <a:t>Sts</a:t>
            </a:r>
            <a:r>
              <a:rPr lang="en-US" sz="2800" i="1" dirty="0" smtClean="0"/>
              <a:t>.)</a:t>
            </a:r>
            <a:endParaRPr lang="en-US" sz="28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89" y="1524000"/>
            <a:ext cx="6233711" cy="4675284"/>
          </a:xfrm>
        </p:spPr>
      </p:pic>
    </p:spTree>
    <p:extLst>
      <p:ext uri="{BB962C8B-B14F-4D97-AF65-F5344CB8AC3E}">
        <p14:creationId xmlns:p14="http://schemas.microsoft.com/office/powerpoint/2010/main" val="15317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Boards+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Brittany Pinckney, Mayor’s Office </a:t>
            </a:r>
          </a:p>
          <a:p>
            <a:pPr lvl="1"/>
            <a:r>
              <a:rPr lang="en-US" sz="2400" u="sng" dirty="0">
                <a:hlinkClick r:id="rId2"/>
              </a:rPr>
              <a:t>pinckneyb@charleston-sc.gov</a:t>
            </a:r>
            <a:r>
              <a:rPr lang="en-US" sz="2400" dirty="0"/>
              <a:t> | (843) 724-3737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r>
              <a:rPr lang="en-US" sz="2800" u="sng" dirty="0">
                <a:hlinkClick r:id="rId3"/>
              </a:rPr>
              <a:t>http://charlestonsc.iqm2.com/Citizens/Board/Vacant</a:t>
            </a:r>
            <a:endParaRPr lang="en-US" sz="2800" dirty="0"/>
          </a:p>
          <a:p>
            <a:pPr lvl="1"/>
            <a:r>
              <a:rPr lang="en-US" sz="2400" dirty="0"/>
              <a:t>Central Business District Improvement Commission</a:t>
            </a:r>
          </a:p>
          <a:p>
            <a:pPr lvl="1"/>
            <a:r>
              <a:rPr lang="en-US" sz="2400" dirty="0"/>
              <a:t>Apply</a:t>
            </a:r>
          </a:p>
          <a:p>
            <a:pPr lvl="1"/>
            <a:r>
              <a:rPr lang="en-US" sz="2400" dirty="0"/>
              <a:t>Apply Now (top right)</a:t>
            </a:r>
          </a:p>
          <a:p>
            <a:pPr lvl="1"/>
            <a:r>
              <a:rPr lang="en-US" sz="2400" dirty="0"/>
              <a:t>Sign-up for an Account</a:t>
            </a:r>
          </a:p>
          <a:p>
            <a:pPr lvl="1"/>
            <a:r>
              <a:rPr lang="en-US" sz="2400" dirty="0"/>
              <a:t>Application Form (name, address, contact info, bio)</a:t>
            </a:r>
          </a:p>
          <a:p>
            <a:pPr lvl="1"/>
            <a:r>
              <a:rPr lang="en-US" sz="2400" dirty="0"/>
              <a:t>Submit Application </a:t>
            </a:r>
          </a:p>
        </p:txBody>
      </p:sp>
    </p:spTree>
    <p:extLst>
      <p:ext uri="{BB962C8B-B14F-4D97-AF65-F5344CB8AC3E}">
        <p14:creationId xmlns:p14="http://schemas.microsoft.com/office/powerpoint/2010/main" val="268537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486400" cy="4525963"/>
          </a:xfrm>
        </p:spPr>
        <p:txBody>
          <a:bodyPr numCol="1"/>
          <a:lstStyle/>
          <a:p>
            <a:pPr>
              <a:lnSpc>
                <a:spcPct val="150000"/>
              </a:lnSpc>
            </a:pPr>
            <a:r>
              <a:rPr lang="en-US" sz="4000" dirty="0" smtClean="0"/>
              <a:t>Police Department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King </a:t>
            </a:r>
            <a:r>
              <a:rPr lang="en-US" sz="4000" dirty="0"/>
              <a:t>Street Speed Limit </a:t>
            </a:r>
            <a:r>
              <a:rPr lang="en-US" sz="4000" dirty="0" smtClean="0"/>
              <a:t>Change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Holiday Task Force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1600201"/>
            <a:ext cx="54864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Ordinances: 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No Samplings Proposal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No Trespass Change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61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Walk</a:t>
            </a:r>
            <a:endParaRPr lang="en-US" dirty="0"/>
          </a:p>
        </p:txBody>
      </p:sp>
      <p:pic>
        <p:nvPicPr>
          <p:cNvPr id="1027" name="9A35EE87-F6C7-4DE5-9340-39983A4844C2" descr="9A35EE87-F6C7-4DE5-9340-39983A4844C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87868"/>
            <a:ext cx="5134576" cy="385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DC738F73-7F25-43DD-BE40-B67514B7DD41" descr="DC738F73-7F25-43DD-BE40-B67514B7DD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332" y="1787868"/>
            <a:ext cx="5154068" cy="385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98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Walk Report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980238"/>
              </p:ext>
            </p:extLst>
          </p:nvPr>
        </p:nvGraphicFramePr>
        <p:xfrm>
          <a:off x="609600" y="1219200"/>
          <a:ext cx="10972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720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Walk Follow 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5334001"/>
          </a:xfrm>
        </p:spPr>
        <p:txBody>
          <a:bodyPr>
            <a:noAutofit/>
          </a:bodyPr>
          <a:lstStyle/>
          <a:p>
            <a:r>
              <a:rPr lang="en-US" sz="2400" dirty="0" smtClean="0"/>
              <a:t>Updated</a:t>
            </a:r>
            <a:r>
              <a:rPr lang="en-US" sz="2400" b="1" dirty="0" smtClean="0"/>
              <a:t> markings </a:t>
            </a:r>
            <a:r>
              <a:rPr lang="en-US" sz="2400" dirty="0"/>
              <a:t>and </a:t>
            </a:r>
            <a:r>
              <a:rPr lang="en-US" sz="2400" dirty="0" smtClean="0"/>
              <a:t>addressed </a:t>
            </a:r>
            <a:r>
              <a:rPr lang="en-US" sz="2400" b="1" dirty="0"/>
              <a:t>signals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Contractor </a:t>
            </a:r>
            <a:r>
              <a:rPr lang="en-US" sz="2400" dirty="0" smtClean="0"/>
              <a:t>will start </a:t>
            </a:r>
            <a:r>
              <a:rPr lang="en-US" sz="2400" dirty="0"/>
              <a:t>at Society St to </a:t>
            </a:r>
            <a:r>
              <a:rPr lang="en-US" sz="2400" dirty="0" smtClean="0"/>
              <a:t>re-paint </a:t>
            </a:r>
            <a:r>
              <a:rPr lang="en-US" sz="2400" dirty="0"/>
              <a:t>the </a:t>
            </a:r>
            <a:r>
              <a:rPr lang="en-US" sz="2400" b="1" dirty="0" smtClean="0"/>
              <a:t>light poles </a:t>
            </a:r>
            <a:r>
              <a:rPr lang="en-US" sz="2400" dirty="0" smtClean="0"/>
              <a:t>to </a:t>
            </a:r>
            <a:r>
              <a:rPr lang="en-US" sz="2400" dirty="0"/>
              <a:t>Spring St. </a:t>
            </a:r>
            <a:r>
              <a:rPr lang="en-US" sz="2400" dirty="0" smtClean="0"/>
              <a:t>New pole </a:t>
            </a:r>
            <a:r>
              <a:rPr lang="en-US" sz="2400" dirty="0"/>
              <a:t># tags will </a:t>
            </a:r>
            <a:r>
              <a:rPr lang="en-US" sz="2400" dirty="0" smtClean="0"/>
              <a:t>be installed. Ordered </a:t>
            </a:r>
            <a:r>
              <a:rPr lang="en-US" sz="2400" dirty="0"/>
              <a:t>new base covers that will hopefully come next week. These need to be </a:t>
            </a:r>
            <a:r>
              <a:rPr lang="en-US" sz="2400" dirty="0" smtClean="0"/>
              <a:t>fabricated, </a:t>
            </a:r>
            <a:r>
              <a:rPr lang="en-US" sz="2400" dirty="0"/>
              <a:t>and </a:t>
            </a:r>
            <a:r>
              <a:rPr lang="en-US" sz="2400" dirty="0" smtClean="0"/>
              <a:t>some </a:t>
            </a:r>
            <a:r>
              <a:rPr lang="en-US" sz="2400" dirty="0"/>
              <a:t>older styles </a:t>
            </a:r>
            <a:r>
              <a:rPr lang="en-US" sz="2400" dirty="0" smtClean="0"/>
              <a:t>will </a:t>
            </a:r>
            <a:r>
              <a:rPr lang="en-US" sz="2400" dirty="0"/>
              <a:t>take a little </a:t>
            </a:r>
            <a:r>
              <a:rPr lang="en-US" sz="2400" dirty="0" smtClean="0"/>
              <a:t>longer. </a:t>
            </a:r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Graffiti, sticker, &amp; litter</a:t>
            </a:r>
            <a:r>
              <a:rPr lang="en-US" sz="2400" dirty="0" smtClean="0"/>
              <a:t> abatement began that evening. Notifying </a:t>
            </a:r>
            <a:r>
              <a:rPr lang="en-US" sz="2400" dirty="0"/>
              <a:t>property owners </a:t>
            </a:r>
            <a:r>
              <a:rPr lang="en-US" sz="2400" dirty="0" smtClean="0"/>
              <a:t>and continuing </a:t>
            </a:r>
            <a:r>
              <a:rPr lang="en-US" sz="2400" dirty="0"/>
              <a:t>to identify </a:t>
            </a:r>
            <a:r>
              <a:rPr lang="en-US" sz="2400" dirty="0" smtClean="0"/>
              <a:t>others. CBD &amp; Maintenance Officers </a:t>
            </a:r>
            <a:r>
              <a:rPr lang="en-US" sz="2400" dirty="0"/>
              <a:t>conducting </a:t>
            </a:r>
            <a:r>
              <a:rPr lang="en-US" sz="2400" dirty="0" smtClean="0"/>
              <a:t>daily </a:t>
            </a:r>
            <a:r>
              <a:rPr lang="en-US" sz="2400" dirty="0"/>
              <a:t>patrols </a:t>
            </a:r>
            <a:r>
              <a:rPr lang="en-US" sz="2400" dirty="0" smtClean="0"/>
              <a:t>to </a:t>
            </a:r>
            <a:r>
              <a:rPr lang="en-US" sz="2400" dirty="0"/>
              <a:t>address trash disposal, litter and overgrowth, graffiti and mask violations</a:t>
            </a:r>
            <a:r>
              <a:rPr lang="en-US" sz="2400" dirty="0" smtClean="0"/>
              <a:t>.</a:t>
            </a:r>
            <a:endParaRPr lang="en-US" sz="2400" b="1" dirty="0" smtClean="0"/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Explore requiring </a:t>
            </a:r>
            <a:r>
              <a:rPr lang="en-US" sz="2400" b="1" dirty="0" smtClean="0"/>
              <a:t>power washing </a:t>
            </a:r>
            <a:r>
              <a:rPr lang="en-US" sz="2400" dirty="0" smtClean="0"/>
              <a:t>post utility work. 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Clean </a:t>
            </a:r>
            <a:r>
              <a:rPr lang="en-US" sz="2400" b="1" dirty="0"/>
              <a:t>bike </a:t>
            </a:r>
            <a:r>
              <a:rPr lang="en-US" sz="2400" b="1" dirty="0" smtClean="0"/>
              <a:t>racks.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6707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&amp; Appearance Report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503235"/>
            <a:ext cx="10972799" cy="47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Themes &amp;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105399"/>
          </a:xfrm>
        </p:spPr>
        <p:txBody>
          <a:bodyPr/>
          <a:lstStyle/>
          <a:p>
            <a:r>
              <a:rPr lang="en-US" sz="3200" b="1" dirty="0" smtClean="0"/>
              <a:t>Themes</a:t>
            </a:r>
          </a:p>
          <a:p>
            <a:pPr lvl="1"/>
            <a:r>
              <a:rPr lang="en-US" sz="2800" dirty="0" smtClean="0"/>
              <a:t>Address the back log.</a:t>
            </a:r>
          </a:p>
          <a:p>
            <a:pPr lvl="1"/>
            <a:r>
              <a:rPr lang="en-US" sz="2800" dirty="0" smtClean="0"/>
              <a:t>Get more eyes on the street.</a:t>
            </a:r>
          </a:p>
          <a:p>
            <a:pPr lvl="1"/>
            <a:r>
              <a:rPr lang="en-US" sz="2800" dirty="0" smtClean="0"/>
              <a:t>Be proactive.</a:t>
            </a:r>
          </a:p>
          <a:p>
            <a:pPr lvl="1"/>
            <a:r>
              <a:rPr lang="en-US" sz="2800" dirty="0" smtClean="0"/>
              <a:t>Get everyone involved.</a:t>
            </a:r>
          </a:p>
          <a:p>
            <a:pPr lvl="2"/>
            <a:r>
              <a:rPr lang="en-US" sz="2400" dirty="0" smtClean="0"/>
              <a:t>Role for the Commission in communication &amp; education efforts </a:t>
            </a:r>
          </a:p>
          <a:p>
            <a:r>
              <a:rPr lang="en-US" sz="3200" b="1" dirty="0" smtClean="0"/>
              <a:t>Next Steps </a:t>
            </a:r>
          </a:p>
          <a:p>
            <a:pPr lvl="1"/>
            <a:r>
              <a:rPr lang="en-US" sz="2800" dirty="0" smtClean="0"/>
              <a:t>Review with relevant department heads &amp; Mayor.</a:t>
            </a:r>
          </a:p>
          <a:p>
            <a:pPr lvl="1"/>
            <a:r>
              <a:rPr lang="en-US" sz="2800" dirty="0" smtClean="0"/>
              <a:t>Report to City Council on October 27 Meeting.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6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Food Vendors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5029200" cy="5135561"/>
          </a:xfrm>
        </p:spPr>
        <p:txBody>
          <a:bodyPr/>
          <a:lstStyle/>
          <a:p>
            <a:r>
              <a:rPr lang="en-US" sz="2400" b="1" dirty="0" smtClean="0"/>
              <a:t>Research</a:t>
            </a:r>
            <a:r>
              <a:rPr lang="en-US" sz="2400" dirty="0" smtClean="0"/>
              <a:t>: </a:t>
            </a:r>
            <a:r>
              <a:rPr lang="en-US" sz="2400" dirty="0"/>
              <a:t>MUSC </a:t>
            </a:r>
            <a:r>
              <a:rPr lang="en-US" sz="2400" dirty="0" smtClean="0"/>
              <a:t>Greenway (pictured), </a:t>
            </a:r>
            <a:r>
              <a:rPr lang="en-US" sz="2400" dirty="0"/>
              <a:t>Farmers Market, &amp; Meeting Street </a:t>
            </a:r>
            <a:r>
              <a:rPr lang="en-US" sz="2400" dirty="0" smtClean="0"/>
              <a:t>Eats</a:t>
            </a:r>
          </a:p>
          <a:p>
            <a:r>
              <a:rPr lang="en-US" sz="2400" b="1" dirty="0" smtClean="0"/>
              <a:t>Considerations</a:t>
            </a:r>
            <a:r>
              <a:rPr lang="en-US" sz="2400" dirty="0" smtClean="0"/>
              <a:t>:</a:t>
            </a:r>
            <a:endParaRPr lang="en-US" sz="2400" dirty="0"/>
          </a:p>
          <a:p>
            <a:pPr lvl="1"/>
            <a:r>
              <a:rPr lang="en-US" sz="2000" dirty="0"/>
              <a:t>Recruitment &amp; Scheduling  </a:t>
            </a:r>
          </a:p>
          <a:p>
            <a:pPr lvl="1"/>
            <a:r>
              <a:rPr lang="en-US" sz="2000" dirty="0"/>
              <a:t>Equipment: power sources vs </a:t>
            </a:r>
            <a:r>
              <a:rPr lang="en-US" sz="2000" dirty="0" smtClean="0"/>
              <a:t>generators, tables</a:t>
            </a:r>
            <a:r>
              <a:rPr lang="en-US" sz="2000" dirty="0"/>
              <a:t>, chairs, tents, trash &amp; storage   </a:t>
            </a:r>
          </a:p>
          <a:p>
            <a:pPr lvl="1"/>
            <a:r>
              <a:rPr lang="en-US" sz="2000" dirty="0"/>
              <a:t>Staff &amp; Programming: </a:t>
            </a:r>
            <a:r>
              <a:rPr lang="en-US" sz="2000" dirty="0" smtClean="0"/>
              <a:t>onboarding, licensing, </a:t>
            </a:r>
            <a:r>
              <a:rPr lang="en-US" sz="2000" dirty="0"/>
              <a:t>cross-departmental, program coordinator   </a:t>
            </a:r>
          </a:p>
          <a:p>
            <a:pPr lvl="1"/>
            <a:r>
              <a:rPr lang="en-US" sz="2000" dirty="0"/>
              <a:t>Marketing: flyers, signage, social media  </a:t>
            </a:r>
          </a:p>
          <a:p>
            <a:pPr lvl="1"/>
            <a:r>
              <a:rPr lang="en-US" sz="2000" dirty="0"/>
              <a:t>COVID-19 </a:t>
            </a:r>
          </a:p>
          <a:p>
            <a:pPr lvl="1"/>
            <a:r>
              <a:rPr lang="en-US" sz="2000" dirty="0"/>
              <a:t>Costs/Fees/Revenue: space, maintenance, marketing, staff &amp; rentals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482" y="1889918"/>
            <a:ext cx="5588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2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Bodoni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9656</TotalTime>
  <Words>643</Words>
  <Application>Microsoft Office PowerPoint</Application>
  <PresentationFormat>Widescreen</PresentationFormat>
  <Paragraphs>90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MS Gothic</vt:lpstr>
      <vt:lpstr>Antique Olive</vt:lpstr>
      <vt:lpstr>Arial</vt:lpstr>
      <vt:lpstr>Bodoni MT</vt:lpstr>
      <vt:lpstr>Calibri</vt:lpstr>
      <vt:lpstr>Edwardian Script ITC</vt:lpstr>
      <vt:lpstr>Shruti</vt:lpstr>
      <vt:lpstr>Tw Cen MT</vt:lpstr>
      <vt:lpstr>Two</vt:lpstr>
      <vt:lpstr>Default Design</vt:lpstr>
      <vt:lpstr>PowerPoint Presentation</vt:lpstr>
      <vt:lpstr>Boards+ Profiles</vt:lpstr>
      <vt:lpstr>Updates</vt:lpstr>
      <vt:lpstr>Maintenance Walk</vt:lpstr>
      <vt:lpstr>Maintenance Walk Report</vt:lpstr>
      <vt:lpstr>Maintenance Walk Follow Ups</vt:lpstr>
      <vt:lpstr>Safety &amp; Appearance Report</vt:lpstr>
      <vt:lpstr>Key Themes &amp; Next Steps</vt:lpstr>
      <vt:lpstr>Mobile Food Vendors</vt:lpstr>
      <vt:lpstr>Potential Sites</vt:lpstr>
      <vt:lpstr>Potential Next Steps</vt:lpstr>
      <vt:lpstr>Parklets</vt:lpstr>
    </vt:vector>
  </TitlesOfParts>
  <Company>City of Charleston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Mitchell, Anne</dc:creator>
  <cp:lastModifiedBy>Thompson, Meg</cp:lastModifiedBy>
  <cp:revision>343</cp:revision>
  <dcterms:created xsi:type="dcterms:W3CDTF">2017-03-13T19:38:00Z</dcterms:created>
  <dcterms:modified xsi:type="dcterms:W3CDTF">2020-10-09T21:09:17Z</dcterms:modified>
</cp:coreProperties>
</file>