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1126" r:id="rId2"/>
    <p:sldId id="1164" r:id="rId3"/>
    <p:sldId id="1174" r:id="rId4"/>
    <p:sldId id="1191" r:id="rId5"/>
    <p:sldId id="1189" r:id="rId6"/>
    <p:sldId id="1188" r:id="rId7"/>
    <p:sldId id="1176" r:id="rId8"/>
    <p:sldId id="1190" r:id="rId9"/>
    <p:sldId id="1172" r:id="rId10"/>
    <p:sldId id="1182" r:id="rId11"/>
    <p:sldId id="1180" r:id="rId12"/>
    <p:sldId id="1192" r:id="rId13"/>
    <p:sldId id="1184" r:id="rId14"/>
    <p:sldId id="1185" r:id="rId15"/>
    <p:sldId id="1186" r:id="rId16"/>
    <p:sldId id="11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9900"/>
    <a:srgbClr val="05FFF9"/>
    <a:srgbClr val="00ACA8"/>
    <a:srgbClr val="00D5D0"/>
    <a:srgbClr val="9E0000"/>
    <a:srgbClr val="2A544B"/>
    <a:srgbClr val="376F6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86" autoAdjust="0"/>
  </p:normalViewPr>
  <p:slideViewPr>
    <p:cSldViewPr>
      <p:cViewPr varScale="1">
        <p:scale>
          <a:sx n="100" d="100"/>
          <a:sy n="100" d="100"/>
        </p:scale>
        <p:origin x="960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800" dirty="0"/>
              <a:t>Identified Issues on King Street </a:t>
            </a:r>
            <a:r>
              <a:rPr lang="en-US" sz="1800" dirty="0">
                <a:solidFill>
                  <a:schemeClr val="accent2"/>
                </a:solidFill>
              </a:rPr>
              <a:t>(Wentworth to Broad)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Bluestone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E-4E00-A6AE-F4BE053BDD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Utility Covers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E-4E00-A6AE-F4BE053BDD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Potholes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E-4E00-A6AE-F4BE053BDD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Stormwater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E-4E00-A6AE-F4BE053BDD2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Paint Refresh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9E-4E00-A6AE-F4BE053BDD2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Light Poles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9E-4E00-A6AE-F4BE053BDD2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Palmettos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9E-4E00-A6AE-F4BE053BD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4840623"/>
        <c:axId val="1504841039"/>
      </c:barChart>
      <c:catAx>
        <c:axId val="1504840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4841039"/>
        <c:crosses val="autoZero"/>
        <c:auto val="1"/>
        <c:lblAlgn val="ctr"/>
        <c:lblOffset val="100"/>
        <c:noMultiLvlLbl val="0"/>
      </c:catAx>
      <c:valAx>
        <c:axId val="1504841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484062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800" dirty="0" smtClean="0"/>
              <a:t>Major Issues on King Street </a:t>
            </a:r>
            <a:r>
              <a:rPr lang="en-US" sz="1800" dirty="0" smtClean="0">
                <a:solidFill>
                  <a:schemeClr val="accent2"/>
                </a:solidFill>
              </a:rPr>
              <a:t>(Spring </a:t>
            </a:r>
            <a:r>
              <a:rPr lang="en-US" sz="1800" dirty="0">
                <a:solidFill>
                  <a:schemeClr val="accent2"/>
                </a:solidFill>
              </a:rPr>
              <a:t>to </a:t>
            </a:r>
            <a:r>
              <a:rPr lang="en-US" sz="1800" dirty="0" smtClean="0">
                <a:solidFill>
                  <a:schemeClr val="accent2"/>
                </a:solidFill>
              </a:rPr>
              <a:t>Broad)</a:t>
            </a:r>
            <a:endParaRPr lang="en-US" sz="1800" dirty="0">
              <a:solidFill>
                <a:schemeClr val="accent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Bluestone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A0-4346-8077-C4ED46B349E3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Utility Covers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A0-4346-8077-C4ED46B349E3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Potholes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Sheet1!$C$2</c:f>
            </c:numRef>
          </c:val>
          <c:extLst>
            <c:ext xmlns:c16="http://schemas.microsoft.com/office/drawing/2014/chart" uri="{C3380CC4-5D6E-409C-BE32-E72D297353CC}">
              <c16:uniqueId val="{00000002-6EA0-4346-8077-C4ED46B349E3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Big Bellies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A0-4346-8077-C4ED46B349E3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Crosswalk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Sheet1!$E$2</c:f>
            </c:numRef>
          </c:val>
          <c:extLst>
            <c:ext xmlns:c16="http://schemas.microsoft.com/office/drawing/2014/chart" uri="{C3380CC4-5D6E-409C-BE32-E72D297353CC}">
              <c16:uniqueId val="{00000004-6EA0-4346-8077-C4ED46B349E3}"/>
            </c:ext>
          </c:extLst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Building Inspections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Sheet1!$F$2</c:f>
            </c:numRef>
          </c:val>
          <c:extLst>
            <c:ext xmlns:c16="http://schemas.microsoft.com/office/drawing/2014/chart" uri="{C3380CC4-5D6E-409C-BE32-E72D297353CC}">
              <c16:uniqueId val="{00000005-6EA0-4346-8077-C4ED46B349E3}"/>
            </c:ext>
          </c:extLst>
        </c:ser>
        <c:ser>
          <c:idx val="6"/>
          <c:order val="6"/>
          <c:tx>
            <c:strRef>
              <c:f>Sheet1!$G$1</c:f>
              <c:strCache>
                <c:ptCount val="1"/>
                <c:pt idx="0">
                  <c:v>Stormwater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Sheet1!$G$2</c:f>
            </c:numRef>
          </c:val>
          <c:extLst>
            <c:ext xmlns:c16="http://schemas.microsoft.com/office/drawing/2014/chart" uri="{C3380CC4-5D6E-409C-BE32-E72D297353CC}">
              <c16:uniqueId val="{00000006-6EA0-4346-8077-C4ED46B349E3}"/>
            </c:ext>
          </c:extLst>
        </c:ser>
        <c:ser>
          <c:idx val="7"/>
          <c:order val="7"/>
          <c:tx>
            <c:strRef>
              <c:f>Sheet1!$H$1</c:f>
              <c:strCache>
                <c:ptCount val="1"/>
                <c:pt idx="0">
                  <c:v>Paint Refresh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val>
            <c:numRef>
              <c:f>Sheet1!$H$2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9-46F3-BFA4-43840258151F}"/>
            </c:ext>
          </c:extLst>
        </c:ser>
        <c:ser>
          <c:idx val="8"/>
          <c:order val="8"/>
          <c:tx>
            <c:strRef>
              <c:f>Sheet1!$I$1</c:f>
              <c:strCache>
                <c:ptCount val="1"/>
                <c:pt idx="0">
                  <c:v>Signage Violations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Sheet1!$I$2</c:f>
            </c:numRef>
          </c:val>
          <c:extLst>
            <c:ext xmlns:c16="http://schemas.microsoft.com/office/drawing/2014/chart" uri="{C3380CC4-5D6E-409C-BE32-E72D297353CC}">
              <c16:uniqueId val="{00000001-C339-46F3-BFA4-43840258151F}"/>
            </c:ext>
          </c:extLst>
        </c:ser>
        <c:ser>
          <c:idx val="9"/>
          <c:order val="9"/>
          <c:tx>
            <c:strRef>
              <c:f>Sheet1!$J$1</c:f>
              <c:strCache>
                <c:ptCount val="1"/>
                <c:pt idx="0">
                  <c:v>Parking Meters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Sheet1!$J$2</c:f>
            </c:numRef>
          </c:val>
          <c:extLst>
            <c:ext xmlns:c16="http://schemas.microsoft.com/office/drawing/2014/chart" uri="{C3380CC4-5D6E-409C-BE32-E72D297353CC}">
              <c16:uniqueId val="{00000000-4508-412E-AF8F-20FE4270E2F0}"/>
            </c:ext>
          </c:extLst>
        </c:ser>
        <c:ser>
          <c:idx val="10"/>
          <c:order val="10"/>
          <c:tx>
            <c:strRef>
              <c:f>Sheet1!$K$1</c:f>
              <c:strCache>
                <c:ptCount val="1"/>
                <c:pt idx="0">
                  <c:v>Light Poles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</c:spPr>
          <c:invertIfNegative val="0"/>
          <c:val>
            <c:numRef>
              <c:f>Sheet1!$K$2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9C-46D7-99FF-0A647A9F0DAB}"/>
            </c:ext>
          </c:extLst>
        </c:ser>
        <c:ser>
          <c:idx val="11"/>
          <c:order val="11"/>
          <c:tx>
            <c:strRef>
              <c:f>Sheet1!$L$1</c:f>
              <c:strCache>
                <c:ptCount val="1"/>
                <c:pt idx="0">
                  <c:v>Palmettos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Sheet1!$L$2</c:f>
            </c:numRef>
          </c:val>
          <c:extLst>
            <c:ext xmlns:c16="http://schemas.microsoft.com/office/drawing/2014/chart" uri="{C3380CC4-5D6E-409C-BE32-E72D297353CC}">
              <c16:uniqueId val="{00000001-419C-46D7-99FF-0A647A9F0DAB}"/>
            </c:ext>
          </c:extLst>
        </c:ser>
        <c:ser>
          <c:idx val="12"/>
          <c:order val="12"/>
          <c:tx>
            <c:strRef>
              <c:f>Sheet1!$M$1</c:f>
              <c:strCache>
                <c:ptCount val="1"/>
                <c:pt idx="0">
                  <c:v>Graffiti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val>
            <c:numRef>
              <c:f>Sheet1!$M$2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9C-46D7-99FF-0A647A9F0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4618752"/>
        <c:axId val="1694624576"/>
      </c:barChart>
      <c:catAx>
        <c:axId val="169461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624576"/>
        <c:crosses val="autoZero"/>
        <c:auto val="1"/>
        <c:lblAlgn val="ctr"/>
        <c:lblOffset val="100"/>
        <c:noMultiLvlLbl val="0"/>
      </c:catAx>
      <c:valAx>
        <c:axId val="169462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6187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Street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mmm\-yy</c:formatCode>
                <c:ptCount val="6"/>
                <c:pt idx="0">
                  <c:v>42370</c:v>
                </c:pt>
                <c:pt idx="1">
                  <c:v>42917</c:v>
                </c:pt>
                <c:pt idx="2">
                  <c:v>43739</c:v>
                </c:pt>
                <c:pt idx="3">
                  <c:v>43831</c:v>
                </c:pt>
                <c:pt idx="4">
                  <c:v>43983</c:v>
                </c:pt>
                <c:pt idx="5">
                  <c:v>44075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91</c:v>
                </c:pt>
                <c:pt idx="1">
                  <c:v>92</c:v>
                </c:pt>
                <c:pt idx="2">
                  <c:v>88</c:v>
                </c:pt>
                <c:pt idx="3">
                  <c:v>89</c:v>
                </c:pt>
                <c:pt idx="4">
                  <c:v>85</c:v>
                </c:pt>
                <c:pt idx="5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8B-4599-B833-C1FA757A09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Upper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mmm\-yy</c:formatCode>
                <c:ptCount val="6"/>
                <c:pt idx="0">
                  <c:v>42370</c:v>
                </c:pt>
                <c:pt idx="1">
                  <c:v>42917</c:v>
                </c:pt>
                <c:pt idx="2">
                  <c:v>43739</c:v>
                </c:pt>
                <c:pt idx="3">
                  <c:v>43831</c:v>
                </c:pt>
                <c:pt idx="4">
                  <c:v>43983</c:v>
                </c:pt>
                <c:pt idx="5">
                  <c:v>44075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85</c:v>
                </c:pt>
                <c:pt idx="1">
                  <c:v>89</c:v>
                </c:pt>
                <c:pt idx="2">
                  <c:v>82</c:v>
                </c:pt>
                <c:pt idx="3">
                  <c:v>80</c:v>
                </c:pt>
                <c:pt idx="4">
                  <c:v>80</c:v>
                </c:pt>
                <c:pt idx="5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8B-4599-B833-C1FA757A09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Middle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mmm\-yy</c:formatCode>
                <c:ptCount val="6"/>
                <c:pt idx="0">
                  <c:v>42370</c:v>
                </c:pt>
                <c:pt idx="1">
                  <c:v>42917</c:v>
                </c:pt>
                <c:pt idx="2">
                  <c:v>43739</c:v>
                </c:pt>
                <c:pt idx="3">
                  <c:v>43831</c:v>
                </c:pt>
                <c:pt idx="4">
                  <c:v>43983</c:v>
                </c:pt>
                <c:pt idx="5">
                  <c:v>44075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94</c:v>
                </c:pt>
                <c:pt idx="1">
                  <c:v>93</c:v>
                </c:pt>
                <c:pt idx="2">
                  <c:v>90</c:v>
                </c:pt>
                <c:pt idx="3">
                  <c:v>90</c:v>
                </c:pt>
                <c:pt idx="4">
                  <c:v>85</c:v>
                </c:pt>
                <c:pt idx="5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8B-4599-B833-C1FA757A09F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</c:v>
                </c:pt>
              </c:strCache>
            </c:strRef>
          </c:tx>
          <c:spPr>
            <a:ln w="28575" cap="rnd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mmm\-yy</c:formatCode>
                <c:ptCount val="6"/>
                <c:pt idx="0">
                  <c:v>42370</c:v>
                </c:pt>
                <c:pt idx="1">
                  <c:v>42917</c:v>
                </c:pt>
                <c:pt idx="2">
                  <c:v>43739</c:v>
                </c:pt>
                <c:pt idx="3">
                  <c:v>43831</c:v>
                </c:pt>
                <c:pt idx="4">
                  <c:v>43983</c:v>
                </c:pt>
                <c:pt idx="5">
                  <c:v>44075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94</c:v>
                </c:pt>
                <c:pt idx="1">
                  <c:v>97</c:v>
                </c:pt>
                <c:pt idx="2">
                  <c:v>96</c:v>
                </c:pt>
                <c:pt idx="3">
                  <c:v>97</c:v>
                </c:pt>
                <c:pt idx="4">
                  <c:v>93</c:v>
                </c:pt>
                <c:pt idx="5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8B-4599-B833-C1FA757A0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504846447"/>
        <c:axId val="1504833551"/>
      </c:lineChart>
      <c:catAx>
        <c:axId val="15048464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Dates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4833551"/>
        <c:crosses val="autoZero"/>
        <c:auto val="0"/>
        <c:lblAlgn val="ctr"/>
        <c:lblOffset val="100"/>
        <c:noMultiLvlLbl val="0"/>
      </c:catAx>
      <c:valAx>
        <c:axId val="150483355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Occupancy Rate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4846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Total: 62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672-4834-9CB6-00810B6A87BB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672-4834-9CB6-00810B6A87BB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672-4834-9CB6-00810B6A87B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0E92AE8-A439-4157-8F3C-9CE9352FEB7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B503E52-03C6-42AF-9D45-893A5F134B87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672-4834-9CB6-00810B6A87B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9088627-F1AA-4713-B369-29DF716A2F4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2BD885A-5A2D-46D7-919C-78C81871AD8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672-4834-9CB6-00810B6A87B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9FEB8A8-1F15-4D33-A8EE-09AFD12451A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2A34010-9543-4881-B75F-78716E846434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672-4834-9CB6-00810B6A87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  <c15:showDataLabelsRange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Upper</c:v>
                </c:pt>
                <c:pt idx="1">
                  <c:v>Middle</c:v>
                </c:pt>
                <c:pt idx="2">
                  <c:v>Lower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Sheet1!$B$2:$B$4</c15:f>
                <c15:dlblRangeCache>
                  <c:ptCount val="3"/>
                  <c:pt idx="0">
                    <c:v>30</c:v>
                  </c:pt>
                  <c:pt idx="1">
                    <c:v>25</c:v>
                  </c:pt>
                  <c:pt idx="2">
                    <c:v>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8672-4834-9CB6-00810B6A87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5A6C4-BEDD-46AF-873C-006E7770744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D634B-4CDD-47CE-925C-95B8B8DD7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B457CB-37F1-48FC-9CB6-28A56539E5FE}" type="slidenum">
              <a:rPr lang="en-US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53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D634B-4CDD-47CE-925C-95B8B8DD7A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1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03EB-E5FF-4A64-B945-B8E80D0607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7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4CB35-4629-4FD8-B1EB-DB12520BD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9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07E49-CF50-422A-80D2-C034B6FCF0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86CDF-3796-4C5C-B763-EF2A260601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7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E99E-8E0E-48E6-B7D0-52CC7DF5A5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6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cap="none" spc="1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6C0A7-AE65-47CE-BA53-9286D9482A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430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15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08231-BF6E-43AC-91CF-0171049B9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1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FA2E4-6E6D-4B91-B151-C62C186D2B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1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6B857-FAF4-4692-8D48-3F495AECCF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5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86833-92A5-4C9A-81D6-D6A17C85E0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6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EFAF1-F801-4246-88A5-853287DE4F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5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813BE-DC3B-4E50-850F-27E4FC126A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0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6248400"/>
            <a:ext cx="7315200" cy="566738"/>
          </a:xfrm>
        </p:spPr>
        <p:txBody>
          <a:bodyPr anchor="b"/>
          <a:lstStyle>
            <a:lvl1pPr algn="ctr">
              <a:defRPr sz="1800" b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0017" y="457200"/>
            <a:ext cx="10134600" cy="5526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8813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53E38A-C584-43AE-9A61-2744E756F2B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0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3" r:id="rId10"/>
    <p:sldLayoutId id="2147483670" r:id="rId11"/>
    <p:sldLayoutId id="2147483671" r:id="rId12"/>
    <p:sldLayoutId id="21474836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views/MetroswithGreatestIndustryExposuretoPandemic/MetroKPIDashboar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1"/>
          <p:cNvSpPr txBox="1">
            <a:spLocks noChangeArrowheads="1"/>
          </p:cNvSpPr>
          <p:nvPr/>
        </p:nvSpPr>
        <p:spPr bwMode="auto">
          <a:xfrm>
            <a:off x="2433638" y="440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209800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spc="100" dirty="0" smtClean="0">
                <a:latin typeface="Edwardian Script ITC" panose="030303020407070D0804" pitchFamily="66" charset="0"/>
                <a:ea typeface="MS Gothic" panose="020B0609070205080204" pitchFamily="49" charset="-128"/>
                <a:cs typeface="Shruti" panose="020B0502040204020203" pitchFamily="34" charset="0"/>
              </a:rPr>
              <a:t>City </a:t>
            </a:r>
            <a:r>
              <a:rPr lang="en-US" sz="3200" spc="100" dirty="0">
                <a:latin typeface="Edwardian Script ITC" panose="030303020407070D0804" pitchFamily="66" charset="0"/>
                <a:ea typeface="MS Gothic" panose="020B0609070205080204" pitchFamily="49" charset="-128"/>
                <a:cs typeface="Shruti" panose="020B0502040204020203" pitchFamily="34" charset="0"/>
              </a:rPr>
              <a:t>of </a:t>
            </a:r>
            <a:r>
              <a:rPr lang="en-US" sz="3200" spc="100" dirty="0" smtClean="0">
                <a:latin typeface="Edwardian Script ITC" panose="030303020407070D0804" pitchFamily="66" charset="0"/>
                <a:ea typeface="MS Gothic" panose="020B0609070205080204" pitchFamily="49" charset="-128"/>
                <a:cs typeface="Shruti" panose="020B0502040204020203" pitchFamily="34" charset="0"/>
              </a:rPr>
              <a:t>Charleston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spc="100" dirty="0" smtClean="0">
              <a:latin typeface="Edwardian Script ITC" panose="030303020407070D0804" pitchFamily="66" charset="0"/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cap="all" spc="100" dirty="0" smtClean="0">
                <a:latin typeface="+mj-lt"/>
                <a:ea typeface="MS Gothic" panose="020B0609070205080204" pitchFamily="49" charset="-128"/>
                <a:cs typeface="Shruti" panose="020B0502040204020203" pitchFamily="34" charset="0"/>
              </a:rPr>
              <a:t>Central business district improvement commission</a:t>
            </a:r>
            <a:endParaRPr lang="en-US" sz="3200" b="1" spc="100" dirty="0">
              <a:latin typeface="+mj-lt"/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spc="200" dirty="0">
              <a:latin typeface="Two"/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100" dirty="0" smtClean="0">
                <a:ea typeface="MS Gothic" panose="020B0609070205080204" pitchFamily="49" charset="-128"/>
                <a:cs typeface="Shruti" panose="020B0502040204020203" pitchFamily="34" charset="0"/>
              </a:rPr>
              <a:t>FRIDAY, OCTOBER 23, 2020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pc="200" dirty="0"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spc="300" dirty="0">
              <a:latin typeface="Antique Olive" pitchFamily="34" charset="0"/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pc="200" dirty="0" smtClean="0">
                <a:ea typeface="MS Gothic" panose="020B0609070205080204" pitchFamily="49" charset="-128"/>
                <a:cs typeface="Shruti" panose="020B0502040204020203" pitchFamily="34" charset="0"/>
              </a:rPr>
              <a:t>   </a:t>
            </a:r>
            <a:endParaRPr lang="en-US" sz="1600" spc="200" dirty="0"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cap="all" spc="200" dirty="0">
              <a:ea typeface="MS Gothic" panose="020B0609070205080204" pitchFamily="49" charset="-128"/>
              <a:cs typeface="Shrut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67" y="547401"/>
            <a:ext cx="1766755" cy="16623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286000" y="4953000"/>
            <a:ext cx="7620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81" y="5245065"/>
            <a:ext cx="1420237" cy="14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Minimums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211761"/>
          </a:xfrm>
        </p:spPr>
        <p:txBody>
          <a:bodyPr/>
          <a:lstStyle/>
          <a:p>
            <a:r>
              <a:rPr lang="en-US" sz="2600" b="1" dirty="0" smtClean="0"/>
              <a:t>Savannah</a:t>
            </a:r>
            <a:r>
              <a:rPr lang="en-US" sz="2600" b="1" dirty="0"/>
              <a:t>, GA </a:t>
            </a:r>
            <a:r>
              <a:rPr lang="en-US" sz="2600" dirty="0"/>
              <a:t>adopted a new zoning </a:t>
            </a:r>
            <a:r>
              <a:rPr lang="en-US" sz="2600" dirty="0" smtClean="0"/>
              <a:t>ordinance last year that </a:t>
            </a:r>
            <a:r>
              <a:rPr lang="en-US" sz="2600" dirty="0"/>
              <a:t>reduced parking requirements in its historic downtown as well as setting up a fee in lieu system to build shared parking and mobility resources. They used their recent parking study as justification</a:t>
            </a:r>
            <a:r>
              <a:rPr lang="en-US" sz="2600" dirty="0" smtClean="0"/>
              <a:t>.</a:t>
            </a:r>
          </a:p>
          <a:p>
            <a:r>
              <a:rPr lang="en-US" sz="2600" b="1" dirty="0"/>
              <a:t>Beaufort, SC </a:t>
            </a:r>
            <a:r>
              <a:rPr lang="en-US" sz="2600" dirty="0"/>
              <a:t>does not have parking requirements in its historic downtown area except for accommodations uses</a:t>
            </a:r>
            <a:r>
              <a:rPr lang="en-US" sz="2600" dirty="0" smtClean="0"/>
              <a:t>.</a:t>
            </a:r>
          </a:p>
          <a:p>
            <a:r>
              <a:rPr lang="en-US" sz="2600" b="1" dirty="0" smtClean="0"/>
              <a:t>Columbia</a:t>
            </a:r>
            <a:r>
              <a:rPr lang="en-US" sz="2600" b="1" dirty="0"/>
              <a:t>, SC </a:t>
            </a:r>
            <a:r>
              <a:rPr lang="en-US" sz="2600" dirty="0"/>
              <a:t>has not had parking requirements in its Main Street District for almost 50 years. In 2016 </a:t>
            </a:r>
            <a:r>
              <a:rPr lang="en-US" sz="2600" dirty="0" smtClean="0"/>
              <a:t>&amp; </a:t>
            </a:r>
            <a:r>
              <a:rPr lang="en-US" sz="2600" dirty="0"/>
              <a:t>2019, </a:t>
            </a:r>
            <a:r>
              <a:rPr lang="en-US" sz="2600" b="1" dirty="0"/>
              <a:t>North Charleston </a:t>
            </a:r>
            <a:r>
              <a:rPr lang="en-US" sz="2600" dirty="0"/>
              <a:t>approved amendments removing parking requirements for areas that were developed at a time when buildings were often constructed observing near zero lot lines and where on-street parking was typical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337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398318"/>
            <a:ext cx="9906000" cy="76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Metro KPI Dashboard">
            <a:extLst>
              <a:ext uri="{FF2B5EF4-FFF2-40B4-BE49-F238E27FC236}">
                <a16:creationId xmlns:a16="http://schemas.microsoft.com/office/drawing/2014/main" id="{75547FC6-D171-4A42-A366-3FA6CAE1D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9000" y="389706"/>
            <a:ext cx="480060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doni MT" panose="02070603080606020203" pitchFamily="18" charset="0"/>
                <a:hlinkClick r:id="rId3"/>
              </a:rPr>
              <a:t>Metros with Greatest Industry Exposure to </a:t>
            </a:r>
            <a:r>
              <a:rPr lang="en-us" sz="2400" dirty="0" smtClean="0">
                <a:latin typeface="Bodoni MT" panose="02070603080606020203" pitchFamily="18" charset="0"/>
                <a:hlinkClick r:id="rId3"/>
              </a:rPr>
              <a:t>Pandemic</a:t>
            </a:r>
            <a:endParaRPr lang="en-us" sz="2400" dirty="0" smtClean="0">
              <a:latin typeface="Bodoni MT" panose="02070603080606020203" pitchFamily="18" charset="0"/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With neither vacancy rates nor rent growth in 2019 reaching pre-recession levels, the retail sector was already on shaky ground before the pandemic hit</a:t>
            </a:r>
            <a:r>
              <a:rPr lang="en-US" sz="1900" b="1" dirty="0" smtClean="0"/>
              <a:t>.</a:t>
            </a:r>
          </a:p>
          <a:p>
            <a:endParaRPr lang="en-US" sz="19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While the sector recovered </a:t>
            </a:r>
            <a:r>
              <a:rPr lang="en-US" sz="1900" dirty="0" smtClean="0"/>
              <a:t>with </a:t>
            </a:r>
            <a:r>
              <a:rPr lang="en-US" sz="1900" dirty="0"/>
              <a:t>the rest of the economy after </a:t>
            </a:r>
            <a:r>
              <a:rPr lang="en-US" sz="1900" dirty="0" smtClean="0"/>
              <a:t>2012</a:t>
            </a:r>
            <a:r>
              <a:rPr lang="en-US" sz="1900" dirty="0"/>
              <a:t>, completions, net absorption, and asking rent growth have consistently slowed since 2017, thanks mostly to </a:t>
            </a:r>
            <a:r>
              <a:rPr lang="en-US" sz="1900" dirty="0" smtClean="0"/>
              <a:t>ecommerce.</a:t>
            </a:r>
          </a:p>
          <a:p>
            <a:endParaRPr lang="en-US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The 10.2% vacancy rate in 2019 changed very little since it topped out at 11% in 2010 and is nowhere near its pre-recession low of 6.4</a:t>
            </a:r>
            <a:r>
              <a:rPr lang="en-US" sz="1900" dirty="0" smtClean="0"/>
              <a:t>%. </a:t>
            </a:r>
            <a:r>
              <a:rPr lang="en-US" sz="1900" dirty="0"/>
              <a:t>I</a:t>
            </a:r>
            <a:r>
              <a:rPr lang="en-US" sz="1900" dirty="0" smtClean="0"/>
              <a:t>n </a:t>
            </a:r>
            <a:r>
              <a:rPr lang="en-US" sz="1900" dirty="0"/>
              <a:t>light of </a:t>
            </a:r>
            <a:r>
              <a:rPr lang="en-US" sz="1900" dirty="0" smtClean="0"/>
              <a:t>COVID-19</a:t>
            </a:r>
            <a:r>
              <a:rPr lang="en-US" sz="1900" dirty="0"/>
              <a:t>, </a:t>
            </a:r>
            <a:r>
              <a:rPr lang="en-US" sz="1900" dirty="0" smtClean="0"/>
              <a:t>2020 forecast is a vacancy </a:t>
            </a:r>
            <a:r>
              <a:rPr lang="en-US" sz="1900" dirty="0"/>
              <a:t>rate of 13.5% attended by a 3.7% decline in asking </a:t>
            </a:r>
            <a:r>
              <a:rPr lang="en-US" sz="1900" dirty="0" smtClean="0"/>
              <a:t>rents</a:t>
            </a:r>
            <a:r>
              <a:rPr lang="en-US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01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Street Occupancy Rates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667429"/>
              </p:ext>
            </p:extLst>
          </p:nvPr>
        </p:nvGraphicFramePr>
        <p:xfrm>
          <a:off x="609600" y="1600200"/>
          <a:ext cx="109728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359568603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902478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7797500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20256216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48987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Date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aseline="0" dirty="0" smtClean="0"/>
                        <a:t>Street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Upper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Middle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Lower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8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January 2016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91%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85%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94%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94%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986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July 2017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92%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89%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93%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97%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88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October 2019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88%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82%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90%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96%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940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January</a:t>
                      </a:r>
                      <a:r>
                        <a:rPr lang="en-US" sz="3600" baseline="0" dirty="0" smtClean="0"/>
                        <a:t> 2020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89%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80%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90%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97%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346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June 2020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85%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80%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85%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93%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September 2020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83%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79%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82%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90%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794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7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Street Occupancy Rates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88194"/>
              </p:ext>
            </p:extLst>
          </p:nvPr>
        </p:nvGraphicFramePr>
        <p:xfrm>
          <a:off x="228600" y="1346812"/>
          <a:ext cx="11734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14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Vacant Properties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108064"/>
              </p:ext>
            </p:extLst>
          </p:nvPr>
        </p:nvGraphicFramePr>
        <p:xfrm>
          <a:off x="0" y="1219200"/>
          <a:ext cx="12115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23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Vacancy Initiatives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676399"/>
            <a:ext cx="5410200" cy="4525963"/>
          </a:xfrm>
        </p:spPr>
        <p:txBody>
          <a:bodyPr/>
          <a:lstStyle/>
          <a:p>
            <a:r>
              <a:rPr lang="en-US" sz="4400" dirty="0" smtClean="0"/>
              <a:t>Short Term: </a:t>
            </a:r>
          </a:p>
          <a:p>
            <a:pPr lvl="1"/>
            <a:r>
              <a:rPr lang="en-US" sz="4200" dirty="0" smtClean="0"/>
              <a:t>Pop-Ups Proposal</a:t>
            </a:r>
          </a:p>
          <a:p>
            <a:pPr lvl="1"/>
            <a:r>
              <a:rPr lang="en-US" sz="4200" dirty="0" smtClean="0"/>
              <a:t>Window Decals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676400"/>
            <a:ext cx="5410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400" kern="0" dirty="0" smtClean="0"/>
              <a:t>Long Term: </a:t>
            </a:r>
          </a:p>
          <a:p>
            <a:pPr lvl="1"/>
            <a:r>
              <a:rPr lang="en-US" sz="4200" kern="0" dirty="0" smtClean="0"/>
              <a:t>Incentives &amp; Penalties</a:t>
            </a:r>
          </a:p>
        </p:txBody>
      </p:sp>
    </p:spTree>
    <p:extLst>
      <p:ext uri="{BB962C8B-B14F-4D97-AF65-F5344CB8AC3E}">
        <p14:creationId xmlns:p14="http://schemas.microsoft.com/office/powerpoint/2010/main" val="18579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486400" cy="4525963"/>
          </a:xfrm>
        </p:spPr>
        <p:txBody>
          <a:bodyPr numCol="1"/>
          <a:lstStyle/>
          <a:p>
            <a:pPr>
              <a:lnSpc>
                <a:spcPct val="150000"/>
              </a:lnSpc>
            </a:pPr>
            <a:r>
              <a:rPr lang="en-US" sz="3600" dirty="0" smtClean="0"/>
              <a:t>Police Department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Market Street Overtime </a:t>
            </a:r>
            <a:r>
              <a:rPr lang="en-US" sz="2400" dirty="0" smtClean="0"/>
              <a:t>Detail: </a:t>
            </a:r>
            <a:r>
              <a:rPr lang="en-US" sz="2400" dirty="0"/>
              <a:t>A</a:t>
            </a:r>
            <a:r>
              <a:rPr lang="en-US" sz="2400" dirty="0" smtClean="0"/>
              <a:t>pproved through January </a:t>
            </a:r>
            <a:r>
              <a:rPr lang="en-US" sz="2400" dirty="0" smtClean="0"/>
              <a:t>1.</a:t>
            </a:r>
            <a:r>
              <a:rPr lang="en-US" sz="2400" dirty="0"/>
              <a:t> </a:t>
            </a:r>
            <a:r>
              <a:rPr lang="en-US" sz="2400" dirty="0" smtClean="0"/>
              <a:t>         </a:t>
            </a:r>
            <a:r>
              <a:rPr lang="en-US" sz="2400" dirty="0" smtClean="0"/>
              <a:t>7 </a:t>
            </a:r>
            <a:r>
              <a:rPr lang="en-US" sz="2400" dirty="0"/>
              <a:t>days per </a:t>
            </a:r>
            <a:r>
              <a:rPr lang="en-US" sz="2400" dirty="0" smtClean="0"/>
              <a:t>week, 2 shifts </a:t>
            </a:r>
            <a:r>
              <a:rPr lang="en-US" sz="2400" dirty="0"/>
              <a:t>per </a:t>
            </a:r>
            <a:r>
              <a:rPr lang="en-US" sz="2400" dirty="0" smtClean="0"/>
              <a:t>day. </a:t>
            </a:r>
            <a:r>
              <a:rPr lang="en-US" sz="2400" dirty="0" smtClean="0"/>
              <a:t>  1 </a:t>
            </a:r>
            <a:r>
              <a:rPr lang="en-US" sz="2400" dirty="0"/>
              <a:t>officer per shift Monday </a:t>
            </a:r>
            <a:r>
              <a:rPr lang="en-US" sz="2400" dirty="0" smtClean="0"/>
              <a:t>- Friday</a:t>
            </a:r>
            <a:r>
              <a:rPr lang="en-US" sz="2400" dirty="0"/>
              <a:t>, </a:t>
            </a:r>
            <a:r>
              <a:rPr lang="en-US" sz="2400" dirty="0" smtClean="0"/>
              <a:t>&amp; 2 on </a:t>
            </a:r>
            <a:r>
              <a:rPr lang="en-US" sz="2400" dirty="0"/>
              <a:t>Saturday </a:t>
            </a:r>
            <a:r>
              <a:rPr lang="en-US" sz="2400" dirty="0" smtClean="0"/>
              <a:t>&amp; </a:t>
            </a:r>
            <a:r>
              <a:rPr lang="en-US" sz="2400" dirty="0"/>
              <a:t>Sunday</a:t>
            </a:r>
            <a:r>
              <a:rPr lang="en-US" sz="2400" dirty="0" smtClean="0"/>
              <a:t>.</a:t>
            </a:r>
            <a:endParaRPr lang="en-US" sz="4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0" y="1676400"/>
            <a:ext cx="5486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600" dirty="0"/>
              <a:t>King Street Road Safety </a:t>
            </a:r>
            <a:r>
              <a:rPr lang="en-US" sz="3600" dirty="0" smtClean="0"/>
              <a:t>Audit</a:t>
            </a:r>
          </a:p>
          <a:p>
            <a:r>
              <a:rPr lang="en-US" sz="3600" dirty="0" smtClean="0"/>
              <a:t>Trident </a:t>
            </a:r>
            <a:r>
              <a:rPr lang="en-US" sz="3600" dirty="0"/>
              <a:t>United Way Day of </a:t>
            </a:r>
            <a:r>
              <a:rPr lang="en-US" sz="3600" dirty="0" smtClean="0"/>
              <a:t>Caring on Nov.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Street Maintenance Walk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5486400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52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 Street Maintenance Walk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46" y="1417638"/>
            <a:ext cx="6674908" cy="50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Street Maintenance </a:t>
            </a:r>
            <a:r>
              <a:rPr lang="en-US" dirty="0" smtClean="0"/>
              <a:t>Walk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961717"/>
              </p:ext>
            </p:extLst>
          </p:nvPr>
        </p:nvGraphicFramePr>
        <p:xfrm>
          <a:off x="228600" y="1219200"/>
          <a:ext cx="11811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06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Street Maintenance </a:t>
            </a:r>
            <a:r>
              <a:rPr lang="en-US" dirty="0" smtClean="0"/>
              <a:t>Walk Report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158080"/>
              </p:ext>
            </p:extLst>
          </p:nvPr>
        </p:nvGraphicFramePr>
        <p:xfrm>
          <a:off x="609600" y="1219200"/>
          <a:ext cx="10972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92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Walk Follow 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13556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Livability &amp; Tourism </a:t>
            </a:r>
            <a:r>
              <a:rPr lang="en-US" sz="3600" dirty="0" smtClean="0"/>
              <a:t>has also addressed 26 other items: </a:t>
            </a:r>
          </a:p>
          <a:p>
            <a:pPr lvl="1"/>
            <a:r>
              <a:rPr lang="en-US" sz="3200" dirty="0" smtClean="0"/>
              <a:t>Painting plywood</a:t>
            </a:r>
          </a:p>
          <a:p>
            <a:pPr lvl="1"/>
            <a:r>
              <a:rPr lang="en-US" sz="3200" dirty="0" smtClean="0"/>
              <a:t>Unpermitted activity</a:t>
            </a:r>
          </a:p>
          <a:p>
            <a:pPr lvl="1"/>
            <a:r>
              <a:rPr lang="en-US" sz="3200" dirty="0" smtClean="0"/>
              <a:t>Inappropriate trash/debris disposal</a:t>
            </a:r>
          </a:p>
          <a:p>
            <a:pPr lvl="1"/>
            <a:r>
              <a:rPr lang="en-US" sz="3200" dirty="0" smtClean="0"/>
              <a:t>Abandoned bikes</a:t>
            </a:r>
          </a:p>
          <a:p>
            <a:pPr lvl="1"/>
            <a:r>
              <a:rPr lang="en-US" sz="3200" dirty="0" smtClean="0"/>
              <a:t>Illegal signage</a:t>
            </a:r>
          </a:p>
          <a:p>
            <a:pPr lvl="1"/>
            <a:r>
              <a:rPr lang="en-US" sz="3200" dirty="0" smtClean="0"/>
              <a:t>Human waste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70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Walk Follow 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3340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 smtClean="0"/>
              <a:t>Traffic &amp; Transportation:</a:t>
            </a:r>
            <a:endParaRPr lang="en-US" sz="3200" dirty="0"/>
          </a:p>
          <a:p>
            <a:r>
              <a:rPr lang="en-US" sz="3000" dirty="0" smtClean="0"/>
              <a:t>All street markings </a:t>
            </a:r>
            <a:r>
              <a:rPr lang="en-US" sz="3000" dirty="0"/>
              <a:t>were refreshed/replaced along </a:t>
            </a:r>
            <a:r>
              <a:rPr lang="en-US" sz="3000" dirty="0" smtClean="0"/>
              <a:t>Upper </a:t>
            </a:r>
            <a:r>
              <a:rPr lang="en-US" sz="3000" dirty="0"/>
              <a:t>King Street. </a:t>
            </a:r>
            <a:endParaRPr lang="en-US" sz="3000" dirty="0" smtClean="0"/>
          </a:p>
          <a:p>
            <a:r>
              <a:rPr lang="en-US" sz="3000" dirty="0" smtClean="0"/>
              <a:t>Traffic/parking signs </a:t>
            </a:r>
            <a:r>
              <a:rPr lang="en-US" sz="3000" dirty="0"/>
              <a:t>were </a:t>
            </a:r>
            <a:r>
              <a:rPr lang="en-US" sz="3000" dirty="0" smtClean="0"/>
              <a:t>replaced/cleaned. </a:t>
            </a:r>
            <a:r>
              <a:rPr lang="en-US" sz="3000" dirty="0"/>
              <a:t>P</a:t>
            </a:r>
            <a:r>
              <a:rPr lang="en-US" sz="3000" dirty="0" smtClean="0"/>
              <a:t>osts </a:t>
            </a:r>
            <a:r>
              <a:rPr lang="en-US" sz="3000" dirty="0"/>
              <a:t>were </a:t>
            </a:r>
            <a:r>
              <a:rPr lang="en-US" sz="3000" dirty="0" smtClean="0"/>
              <a:t>straightened.</a:t>
            </a:r>
          </a:p>
          <a:p>
            <a:r>
              <a:rPr lang="en-US" sz="3000" dirty="0" smtClean="0"/>
              <a:t>All </a:t>
            </a:r>
            <a:r>
              <a:rPr lang="en-US" sz="3000" dirty="0"/>
              <a:t>parking meters were checked </a:t>
            </a:r>
            <a:r>
              <a:rPr lang="en-US" sz="3000" dirty="0" smtClean="0"/>
              <a:t>&amp; repaired. </a:t>
            </a:r>
            <a:endParaRPr lang="en-US" sz="3000" dirty="0"/>
          </a:p>
          <a:p>
            <a:r>
              <a:rPr lang="en-US" sz="3000" dirty="0" smtClean="0"/>
              <a:t>Additional </a:t>
            </a:r>
            <a:r>
              <a:rPr lang="en-US" sz="3000" dirty="0"/>
              <a:t>work </a:t>
            </a:r>
            <a:r>
              <a:rPr lang="en-US" sz="3000" dirty="0" smtClean="0"/>
              <a:t>to be scheduled: </a:t>
            </a:r>
          </a:p>
          <a:p>
            <a:pPr lvl="1"/>
            <a:r>
              <a:rPr lang="en-US" sz="2600" dirty="0" smtClean="0"/>
              <a:t>Replacement </a:t>
            </a:r>
            <a:r>
              <a:rPr lang="en-US" sz="2600" dirty="0"/>
              <a:t>of signs </a:t>
            </a:r>
            <a:r>
              <a:rPr lang="en-US" sz="2600" dirty="0" smtClean="0"/>
              <a:t>with </a:t>
            </a:r>
            <a:r>
              <a:rPr lang="en-US" sz="2600" dirty="0"/>
              <a:t>stickers or removal of </a:t>
            </a:r>
            <a:r>
              <a:rPr lang="en-US" sz="2600" dirty="0" smtClean="0"/>
              <a:t>stickers. </a:t>
            </a:r>
          </a:p>
          <a:p>
            <a:pPr lvl="1"/>
            <a:r>
              <a:rPr lang="en-US" sz="2600" dirty="0"/>
              <a:t>R</a:t>
            </a:r>
            <a:r>
              <a:rPr lang="en-US" sz="2600" dirty="0" smtClean="0"/>
              <a:t>eplacement </a:t>
            </a:r>
            <a:r>
              <a:rPr lang="en-US" sz="2600" dirty="0"/>
              <a:t>of older/damaged stop signs on </a:t>
            </a:r>
            <a:r>
              <a:rPr lang="en-US" sz="2600" dirty="0" smtClean="0"/>
              <a:t>intersecting streets.</a:t>
            </a:r>
          </a:p>
          <a:p>
            <a:pPr lvl="1"/>
            <a:r>
              <a:rPr lang="en-US" sz="2600" dirty="0"/>
              <a:t>R</a:t>
            </a:r>
            <a:r>
              <a:rPr lang="en-US" sz="2600" dirty="0" smtClean="0"/>
              <a:t>efresh/replacement </a:t>
            </a:r>
            <a:r>
              <a:rPr lang="en-US" sz="2600" dirty="0"/>
              <a:t>of crosswalk </a:t>
            </a:r>
            <a:r>
              <a:rPr lang="en-US" sz="2600" dirty="0" smtClean="0"/>
              <a:t>markings.</a:t>
            </a:r>
          </a:p>
          <a:p>
            <a:pPr lvl="1"/>
            <a:r>
              <a:rPr lang="en-US" sz="2600" dirty="0" smtClean="0"/>
              <a:t>Sign </a:t>
            </a:r>
            <a:r>
              <a:rPr lang="en-US" sz="2600" dirty="0"/>
              <a:t>posts with graffiti will also be </a:t>
            </a:r>
            <a:r>
              <a:rPr lang="en-US" sz="2600" dirty="0" smtClean="0"/>
              <a:t>replaced/painted.</a:t>
            </a:r>
          </a:p>
          <a:p>
            <a:pPr lvl="1"/>
            <a:r>
              <a:rPr lang="en-US" sz="2600" dirty="0"/>
              <a:t>S</a:t>
            </a:r>
            <a:r>
              <a:rPr lang="en-US" sz="2600" dirty="0" smtClean="0"/>
              <a:t>tickers </a:t>
            </a:r>
            <a:r>
              <a:rPr lang="en-US" sz="2600" dirty="0"/>
              <a:t>placed on meters will be removed as much as possible.</a:t>
            </a:r>
          </a:p>
          <a:p>
            <a:pPr marL="914400" lvl="2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81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&amp; Appearance Report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03235"/>
            <a:ext cx="10972799" cy="47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Bodoni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14288</TotalTime>
  <Words>559</Words>
  <Application>Microsoft Office PowerPoint</Application>
  <PresentationFormat>Widescreen</PresentationFormat>
  <Paragraphs>99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MS Gothic</vt:lpstr>
      <vt:lpstr>Antique Olive</vt:lpstr>
      <vt:lpstr>Arial</vt:lpstr>
      <vt:lpstr>Bodoni MT</vt:lpstr>
      <vt:lpstr>Calibri</vt:lpstr>
      <vt:lpstr>Edwardian Script ITC</vt:lpstr>
      <vt:lpstr>Shruti</vt:lpstr>
      <vt:lpstr>Tw Cen MT</vt:lpstr>
      <vt:lpstr>Two</vt:lpstr>
      <vt:lpstr>Default Design</vt:lpstr>
      <vt:lpstr>PowerPoint Presentation</vt:lpstr>
      <vt:lpstr>Updates</vt:lpstr>
      <vt:lpstr>King Street Maintenance Walk</vt:lpstr>
      <vt:lpstr>King Street Maintenance Walk</vt:lpstr>
      <vt:lpstr>King Street Maintenance Walk</vt:lpstr>
      <vt:lpstr>King Street Maintenance Walk Report</vt:lpstr>
      <vt:lpstr>Maintenance Walk Follow Ups</vt:lpstr>
      <vt:lpstr>Maintenance Walk Follow Ups</vt:lpstr>
      <vt:lpstr>Safety &amp; Appearance Report</vt:lpstr>
      <vt:lpstr>Parking Minimums</vt:lpstr>
      <vt:lpstr>PowerPoint Presentation</vt:lpstr>
      <vt:lpstr>PowerPoint Presentation</vt:lpstr>
      <vt:lpstr>King Street Occupancy Rates</vt:lpstr>
      <vt:lpstr>King Street Occupancy Rates</vt:lpstr>
      <vt:lpstr>Vacant Properties</vt:lpstr>
      <vt:lpstr>Vacancy Initiatives </vt:lpstr>
    </vt:vector>
  </TitlesOfParts>
  <Company>City of Charleston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Anne</dc:creator>
  <cp:lastModifiedBy>Thompson, Meg</cp:lastModifiedBy>
  <cp:revision>378</cp:revision>
  <dcterms:created xsi:type="dcterms:W3CDTF">2017-03-13T19:38:00Z</dcterms:created>
  <dcterms:modified xsi:type="dcterms:W3CDTF">2020-10-26T12:44:45Z</dcterms:modified>
</cp:coreProperties>
</file>