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1126" r:id="rId2"/>
    <p:sldId id="1164" r:id="rId3"/>
    <p:sldId id="1189" r:id="rId4"/>
    <p:sldId id="1197" r:id="rId5"/>
    <p:sldId id="1187" r:id="rId6"/>
    <p:sldId id="1184" r:id="rId7"/>
    <p:sldId id="1185" r:id="rId8"/>
    <p:sldId id="1195" r:id="rId9"/>
    <p:sldId id="1196" r:id="rId10"/>
    <p:sldId id="1194" r:id="rId11"/>
    <p:sldId id="1183" r:id="rId12"/>
    <p:sldId id="1191" r:id="rId13"/>
    <p:sldId id="1192" r:id="rId14"/>
    <p:sldId id="118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00"/>
    <a:srgbClr val="008080"/>
    <a:srgbClr val="FF9900"/>
    <a:srgbClr val="05FFF9"/>
    <a:srgbClr val="00ACA8"/>
    <a:srgbClr val="00D5D0"/>
    <a:srgbClr val="2A544B"/>
    <a:srgbClr val="376F63"/>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686" autoAdjust="0"/>
  </p:normalViewPr>
  <p:slideViewPr>
    <p:cSldViewPr>
      <p:cViewPr varScale="1">
        <p:scale>
          <a:sx n="97" d="100"/>
          <a:sy n="97" d="100"/>
        </p:scale>
        <p:origin x="1074" y="7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Street</c:v>
                </c:pt>
              </c:strCache>
            </c:strRef>
          </c:tx>
          <c:spPr>
            <a:ln w="28575" cap="rnd">
              <a:solidFill>
                <a:schemeClr val="accent2"/>
              </a:solidFill>
              <a:round/>
            </a:ln>
            <a:effectLst/>
          </c:spPr>
          <c:marker>
            <c:symbol val="none"/>
          </c:marker>
          <c:cat>
            <c:numRef>
              <c:f>Sheet1!$A$2:$A$8</c:f>
              <c:numCache>
                <c:formatCode>mmm\-yy</c:formatCode>
                <c:ptCount val="7"/>
                <c:pt idx="0">
                  <c:v>42370</c:v>
                </c:pt>
                <c:pt idx="1">
                  <c:v>42917</c:v>
                </c:pt>
                <c:pt idx="2">
                  <c:v>43739</c:v>
                </c:pt>
                <c:pt idx="3">
                  <c:v>43831</c:v>
                </c:pt>
                <c:pt idx="4">
                  <c:v>43983</c:v>
                </c:pt>
                <c:pt idx="5">
                  <c:v>44075</c:v>
                </c:pt>
                <c:pt idx="6" formatCode="d\-mmm">
                  <c:v>44155</c:v>
                </c:pt>
              </c:numCache>
            </c:numRef>
          </c:cat>
          <c:val>
            <c:numRef>
              <c:f>Sheet1!$B$2:$B$8</c:f>
              <c:numCache>
                <c:formatCode>General</c:formatCode>
                <c:ptCount val="7"/>
                <c:pt idx="0">
                  <c:v>91</c:v>
                </c:pt>
                <c:pt idx="1">
                  <c:v>92</c:v>
                </c:pt>
                <c:pt idx="2">
                  <c:v>88</c:v>
                </c:pt>
                <c:pt idx="3">
                  <c:v>89</c:v>
                </c:pt>
                <c:pt idx="4">
                  <c:v>85</c:v>
                </c:pt>
                <c:pt idx="5">
                  <c:v>83</c:v>
                </c:pt>
                <c:pt idx="6">
                  <c:v>82</c:v>
                </c:pt>
              </c:numCache>
            </c:numRef>
          </c:val>
          <c:smooth val="0"/>
          <c:extLst>
            <c:ext xmlns:c16="http://schemas.microsoft.com/office/drawing/2014/chart" uri="{C3380CC4-5D6E-409C-BE32-E72D297353CC}">
              <c16:uniqueId val="{00000000-888B-4599-B833-C1FA757A09FF}"/>
            </c:ext>
          </c:extLst>
        </c:ser>
        <c:ser>
          <c:idx val="1"/>
          <c:order val="1"/>
          <c:tx>
            <c:strRef>
              <c:f>Sheet1!$C$1</c:f>
              <c:strCache>
                <c:ptCount val="1"/>
                <c:pt idx="0">
                  <c:v>Upper</c:v>
                </c:pt>
              </c:strCache>
            </c:strRef>
          </c:tx>
          <c:spPr>
            <a:ln w="28575" cap="rnd">
              <a:solidFill>
                <a:schemeClr val="accent1">
                  <a:lumMod val="50000"/>
                </a:schemeClr>
              </a:solidFill>
              <a:round/>
            </a:ln>
            <a:effectLst/>
          </c:spPr>
          <c:marker>
            <c:symbol val="none"/>
          </c:marker>
          <c:cat>
            <c:numRef>
              <c:f>Sheet1!$A$2:$A$8</c:f>
              <c:numCache>
                <c:formatCode>mmm\-yy</c:formatCode>
                <c:ptCount val="7"/>
                <c:pt idx="0">
                  <c:v>42370</c:v>
                </c:pt>
                <c:pt idx="1">
                  <c:v>42917</c:v>
                </c:pt>
                <c:pt idx="2">
                  <c:v>43739</c:v>
                </c:pt>
                <c:pt idx="3">
                  <c:v>43831</c:v>
                </c:pt>
                <c:pt idx="4">
                  <c:v>43983</c:v>
                </c:pt>
                <c:pt idx="5">
                  <c:v>44075</c:v>
                </c:pt>
                <c:pt idx="6" formatCode="d\-mmm">
                  <c:v>44155</c:v>
                </c:pt>
              </c:numCache>
            </c:numRef>
          </c:cat>
          <c:val>
            <c:numRef>
              <c:f>Sheet1!$C$2:$C$8</c:f>
              <c:numCache>
                <c:formatCode>General</c:formatCode>
                <c:ptCount val="7"/>
                <c:pt idx="0">
                  <c:v>85</c:v>
                </c:pt>
                <c:pt idx="1">
                  <c:v>89</c:v>
                </c:pt>
                <c:pt idx="2">
                  <c:v>82</c:v>
                </c:pt>
                <c:pt idx="3">
                  <c:v>80</c:v>
                </c:pt>
                <c:pt idx="4">
                  <c:v>80</c:v>
                </c:pt>
                <c:pt idx="5">
                  <c:v>79</c:v>
                </c:pt>
                <c:pt idx="6">
                  <c:v>81</c:v>
                </c:pt>
              </c:numCache>
            </c:numRef>
          </c:val>
          <c:smooth val="0"/>
          <c:extLst>
            <c:ext xmlns:c16="http://schemas.microsoft.com/office/drawing/2014/chart" uri="{C3380CC4-5D6E-409C-BE32-E72D297353CC}">
              <c16:uniqueId val="{00000001-888B-4599-B833-C1FA757A09FF}"/>
            </c:ext>
          </c:extLst>
        </c:ser>
        <c:ser>
          <c:idx val="2"/>
          <c:order val="2"/>
          <c:tx>
            <c:strRef>
              <c:f>Sheet1!$D$1</c:f>
              <c:strCache>
                <c:ptCount val="1"/>
                <c:pt idx="0">
                  <c:v>Middle</c:v>
                </c:pt>
              </c:strCache>
            </c:strRef>
          </c:tx>
          <c:spPr>
            <a:ln w="28575" cap="rnd">
              <a:solidFill>
                <a:srgbClr val="FF9900"/>
              </a:solidFill>
              <a:round/>
            </a:ln>
            <a:effectLst/>
          </c:spPr>
          <c:marker>
            <c:symbol val="none"/>
          </c:marker>
          <c:cat>
            <c:numRef>
              <c:f>Sheet1!$A$2:$A$8</c:f>
              <c:numCache>
                <c:formatCode>mmm\-yy</c:formatCode>
                <c:ptCount val="7"/>
                <c:pt idx="0">
                  <c:v>42370</c:v>
                </c:pt>
                <c:pt idx="1">
                  <c:v>42917</c:v>
                </c:pt>
                <c:pt idx="2">
                  <c:v>43739</c:v>
                </c:pt>
                <c:pt idx="3">
                  <c:v>43831</c:v>
                </c:pt>
                <c:pt idx="4">
                  <c:v>43983</c:v>
                </c:pt>
                <c:pt idx="5">
                  <c:v>44075</c:v>
                </c:pt>
                <c:pt idx="6" formatCode="d\-mmm">
                  <c:v>44155</c:v>
                </c:pt>
              </c:numCache>
            </c:numRef>
          </c:cat>
          <c:val>
            <c:numRef>
              <c:f>Sheet1!$D$2:$D$8</c:f>
              <c:numCache>
                <c:formatCode>General</c:formatCode>
                <c:ptCount val="7"/>
                <c:pt idx="0">
                  <c:v>94</c:v>
                </c:pt>
                <c:pt idx="1">
                  <c:v>93</c:v>
                </c:pt>
                <c:pt idx="2">
                  <c:v>90</c:v>
                </c:pt>
                <c:pt idx="3">
                  <c:v>90</c:v>
                </c:pt>
                <c:pt idx="4">
                  <c:v>85</c:v>
                </c:pt>
                <c:pt idx="5">
                  <c:v>82</c:v>
                </c:pt>
                <c:pt idx="6">
                  <c:v>82</c:v>
                </c:pt>
              </c:numCache>
            </c:numRef>
          </c:val>
          <c:smooth val="0"/>
          <c:extLst>
            <c:ext xmlns:c16="http://schemas.microsoft.com/office/drawing/2014/chart" uri="{C3380CC4-5D6E-409C-BE32-E72D297353CC}">
              <c16:uniqueId val="{00000002-888B-4599-B833-C1FA757A09FF}"/>
            </c:ext>
          </c:extLst>
        </c:ser>
        <c:ser>
          <c:idx val="3"/>
          <c:order val="3"/>
          <c:tx>
            <c:strRef>
              <c:f>Sheet1!$E$1</c:f>
              <c:strCache>
                <c:ptCount val="1"/>
                <c:pt idx="0">
                  <c:v>Lower</c:v>
                </c:pt>
              </c:strCache>
            </c:strRef>
          </c:tx>
          <c:spPr>
            <a:ln w="28575" cap="rnd">
              <a:solidFill>
                <a:schemeClr val="accent6">
                  <a:lumMod val="40000"/>
                  <a:lumOff val="60000"/>
                </a:schemeClr>
              </a:solidFill>
              <a:round/>
            </a:ln>
            <a:effectLst/>
          </c:spPr>
          <c:marker>
            <c:symbol val="none"/>
          </c:marker>
          <c:cat>
            <c:numRef>
              <c:f>Sheet1!$A$2:$A$8</c:f>
              <c:numCache>
                <c:formatCode>mmm\-yy</c:formatCode>
                <c:ptCount val="7"/>
                <c:pt idx="0">
                  <c:v>42370</c:v>
                </c:pt>
                <c:pt idx="1">
                  <c:v>42917</c:v>
                </c:pt>
                <c:pt idx="2">
                  <c:v>43739</c:v>
                </c:pt>
                <c:pt idx="3">
                  <c:v>43831</c:v>
                </c:pt>
                <c:pt idx="4">
                  <c:v>43983</c:v>
                </c:pt>
                <c:pt idx="5">
                  <c:v>44075</c:v>
                </c:pt>
                <c:pt idx="6" formatCode="d\-mmm">
                  <c:v>44155</c:v>
                </c:pt>
              </c:numCache>
            </c:numRef>
          </c:cat>
          <c:val>
            <c:numRef>
              <c:f>Sheet1!$E$2:$E$8</c:f>
              <c:numCache>
                <c:formatCode>General</c:formatCode>
                <c:ptCount val="7"/>
                <c:pt idx="0">
                  <c:v>94</c:v>
                </c:pt>
                <c:pt idx="1">
                  <c:v>97</c:v>
                </c:pt>
                <c:pt idx="2">
                  <c:v>96</c:v>
                </c:pt>
                <c:pt idx="3">
                  <c:v>97</c:v>
                </c:pt>
                <c:pt idx="4">
                  <c:v>93</c:v>
                </c:pt>
                <c:pt idx="5">
                  <c:v>90</c:v>
                </c:pt>
                <c:pt idx="6">
                  <c:v>86</c:v>
                </c:pt>
              </c:numCache>
            </c:numRef>
          </c:val>
          <c:smooth val="0"/>
          <c:extLst>
            <c:ext xmlns:c16="http://schemas.microsoft.com/office/drawing/2014/chart" uri="{C3380CC4-5D6E-409C-BE32-E72D297353CC}">
              <c16:uniqueId val="{00000003-888B-4599-B833-C1FA757A09FF}"/>
            </c:ext>
          </c:extLst>
        </c:ser>
        <c:dLbls>
          <c:showLegendKey val="0"/>
          <c:showVal val="0"/>
          <c:showCatName val="0"/>
          <c:showSerName val="0"/>
          <c:showPercent val="0"/>
          <c:showBubbleSize val="0"/>
        </c:dLbls>
        <c:dropLines>
          <c:spPr>
            <a:ln w="9525" cap="flat" cmpd="sng" algn="ctr">
              <a:solidFill>
                <a:schemeClr val="tx1">
                  <a:lumMod val="35000"/>
                  <a:lumOff val="65000"/>
                </a:schemeClr>
              </a:solidFill>
              <a:round/>
            </a:ln>
            <a:effectLst/>
          </c:spPr>
        </c:dropLines>
        <c:smooth val="0"/>
        <c:axId val="1504846447"/>
        <c:axId val="1504833551"/>
      </c:lineChart>
      <c:catAx>
        <c:axId val="1504846447"/>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Dates</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04833551"/>
        <c:crosses val="autoZero"/>
        <c:auto val="0"/>
        <c:lblAlgn val="ctr"/>
        <c:lblOffset val="100"/>
        <c:noMultiLvlLbl val="0"/>
      </c:catAx>
      <c:valAx>
        <c:axId val="1504833551"/>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Occupancy Rate</a:t>
                </a:r>
                <a:endParaRPr lang="en-US" dirty="0"/>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04846447"/>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r>
              <a:rPr lang="en-US" dirty="0" smtClean="0"/>
              <a:t>SEPTEMBER: </a:t>
            </a:r>
            <a:r>
              <a:rPr lang="en-US" dirty="0"/>
              <a:t>62</a:t>
            </a:r>
          </a:p>
        </c:rich>
      </c:tx>
      <c:layout/>
      <c:overlay val="0"/>
      <c:spPr>
        <a:noFill/>
        <a:ln>
          <a:noFill/>
        </a:ln>
        <a:effectLst/>
      </c:spPr>
      <c:txPr>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Total: 62</c:v>
                </c:pt>
              </c:strCache>
            </c:strRef>
          </c:tx>
          <c:dPt>
            <c:idx val="0"/>
            <c:bubble3D val="0"/>
            <c:spPr>
              <a:solidFill>
                <a:schemeClr val="accent5">
                  <a:lumMod val="5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8672-4834-9CB6-00810B6A87BB}"/>
              </c:ext>
            </c:extLst>
          </c:dPt>
          <c:dPt>
            <c:idx val="1"/>
            <c:bubble3D val="0"/>
            <c:spPr>
              <a:solidFill>
                <a:srgbClr val="FF9900"/>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8672-4834-9CB6-00810B6A87BB}"/>
              </c:ext>
            </c:extLst>
          </c:dPt>
          <c:dPt>
            <c:idx val="2"/>
            <c:bubble3D val="0"/>
            <c:spPr>
              <a:solidFill>
                <a:schemeClr val="accent6">
                  <a:lumMod val="60000"/>
                  <a:lumOff val="4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2-8672-4834-9CB6-00810B6A87BB}"/>
              </c:ext>
            </c:extLst>
          </c:dPt>
          <c:dLbls>
            <c:dLbl>
              <c:idx val="0"/>
              <c:layout/>
              <c:tx>
                <c:rich>
                  <a:bodyPr/>
                  <a:lstStyle/>
                  <a:p>
                    <a:fld id="{9C156A08-5F78-4BEA-93AC-621926A82E85}" type="CELLRANGE">
                      <a:rPr lang="en-US"/>
                      <a:pPr/>
                      <a:t>[CELLRANGE]</a:t>
                    </a:fld>
                    <a:r>
                      <a:rPr lang="en-US" baseline="0"/>
                      <a:t>, </a:t>
                    </a:r>
                    <a:fld id="{D0A3FEC3-A44C-46BD-B53B-DED7E162598B}"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8672-4834-9CB6-00810B6A87BB}"/>
                </c:ext>
              </c:extLst>
            </c:dLbl>
            <c:dLbl>
              <c:idx val="1"/>
              <c:layout/>
              <c:tx>
                <c:rich>
                  <a:bodyPr/>
                  <a:lstStyle/>
                  <a:p>
                    <a:fld id="{45B715C1-01F4-4E33-AC39-A87F0FD24E0C}" type="CELLRANGE">
                      <a:rPr lang="en-US"/>
                      <a:pPr/>
                      <a:t>[CELLRANGE]</a:t>
                    </a:fld>
                    <a:r>
                      <a:rPr lang="en-US" baseline="0"/>
                      <a:t>, </a:t>
                    </a:r>
                    <a:fld id="{5A2C4C77-A536-4EDD-A2C1-A55100F5F2B6}"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1-8672-4834-9CB6-00810B6A87BB}"/>
                </c:ext>
              </c:extLst>
            </c:dLbl>
            <c:dLbl>
              <c:idx val="2"/>
              <c:layout/>
              <c:tx>
                <c:rich>
                  <a:bodyPr/>
                  <a:lstStyle/>
                  <a:p>
                    <a:fld id="{87AF7D6E-A483-4EAA-96A9-C1636A2EC0B9}" type="CELLRANGE">
                      <a:rPr lang="en-US"/>
                      <a:pPr/>
                      <a:t>[CELLRANGE]</a:t>
                    </a:fld>
                    <a:r>
                      <a:rPr lang="en-US" baseline="0"/>
                      <a:t>, </a:t>
                    </a:r>
                    <a:fld id="{3675ECE4-7575-4F2B-A5CE-AB9BF1E637FD}"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2-8672-4834-9CB6-00810B6A87BB}"/>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15:showDataLabelsRange val="1"/>
              </c:ext>
            </c:extLst>
          </c:dLbls>
          <c:cat>
            <c:strRef>
              <c:f>Sheet1!$A$2:$A$4</c:f>
              <c:strCache>
                <c:ptCount val="3"/>
                <c:pt idx="0">
                  <c:v>Upper</c:v>
                </c:pt>
                <c:pt idx="1">
                  <c:v>Middle</c:v>
                </c:pt>
                <c:pt idx="2">
                  <c:v>Lower</c:v>
                </c:pt>
              </c:strCache>
            </c:strRef>
          </c:cat>
          <c:val>
            <c:numRef>
              <c:f>Sheet1!$B$2:$B$4</c:f>
              <c:numCache>
                <c:formatCode>General</c:formatCode>
                <c:ptCount val="3"/>
                <c:pt idx="0">
                  <c:v>30</c:v>
                </c:pt>
                <c:pt idx="1">
                  <c:v>25</c:v>
                </c:pt>
                <c:pt idx="2">
                  <c:v>7</c:v>
                </c:pt>
              </c:numCache>
            </c:numRef>
          </c:val>
          <c:extLst>
            <c:ext xmlns:c15="http://schemas.microsoft.com/office/drawing/2012/chart" uri="{02D57815-91ED-43cb-92C2-25804820EDAC}">
              <c15:datalabelsRange>
                <c15:f>Sheet1!$B$2:$B$4</c15:f>
                <c15:dlblRangeCache>
                  <c:ptCount val="3"/>
                  <c:pt idx="0">
                    <c:v>30</c:v>
                  </c:pt>
                  <c:pt idx="1">
                    <c:v>25</c:v>
                  </c:pt>
                  <c:pt idx="2">
                    <c:v>7</c:v>
                  </c:pt>
                </c15:dlblRangeCache>
              </c15:datalabelsRange>
            </c:ext>
            <c:ext xmlns:c16="http://schemas.microsoft.com/office/drawing/2014/chart" uri="{C3380CC4-5D6E-409C-BE32-E72D297353CC}">
              <c16:uniqueId val="{00000000-8672-4834-9CB6-00810B6A87BB}"/>
            </c:ext>
          </c:extLst>
        </c:ser>
        <c:dLbls>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r>
              <a:rPr lang="en-US" dirty="0" smtClean="0"/>
              <a:t>NOVEMBER: 62</a:t>
            </a:r>
          </a:p>
        </c:rich>
      </c:tx>
      <c:layout/>
      <c:overlay val="0"/>
      <c:spPr>
        <a:noFill/>
        <a:ln>
          <a:noFill/>
        </a:ln>
        <a:effectLst/>
      </c:spPr>
      <c:txPr>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1"/>
          <c:showBubbleSize val="0"/>
          <c:showLeaderLines val="0"/>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r>
              <a:rPr lang="en-US" dirty="0" smtClean="0"/>
              <a:t>NOVEMBER: 63</a:t>
            </a:r>
            <a:endParaRPr lang="en-US" dirty="0"/>
          </a:p>
        </c:rich>
      </c:tx>
      <c:layout/>
      <c:overlay val="0"/>
      <c:spPr>
        <a:noFill/>
        <a:ln>
          <a:noFill/>
        </a:ln>
        <a:effectLst/>
      </c:spPr>
      <c:txPr>
        <a:bodyPr rot="0" spcFirstLastPara="1" vertOverflow="ellipsis" vert="horz" wrap="square" anchor="ctr" anchorCtr="1"/>
        <a:lstStyle/>
        <a:p>
          <a:pPr>
            <a:defRPr sz="24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Total: 62</c:v>
                </c:pt>
              </c:strCache>
            </c:strRef>
          </c:tx>
          <c:dPt>
            <c:idx val="0"/>
            <c:bubble3D val="0"/>
            <c:spPr>
              <a:solidFill>
                <a:schemeClr val="accent5">
                  <a:lumMod val="5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3A58-4FD6-90E9-BCD4740B0C4C}"/>
              </c:ext>
            </c:extLst>
          </c:dPt>
          <c:dPt>
            <c:idx val="1"/>
            <c:bubble3D val="0"/>
            <c:spPr>
              <a:solidFill>
                <a:srgbClr val="FF9900"/>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3A58-4FD6-90E9-BCD4740B0C4C}"/>
              </c:ext>
            </c:extLst>
          </c:dPt>
          <c:dPt>
            <c:idx val="2"/>
            <c:bubble3D val="0"/>
            <c:spPr>
              <a:solidFill>
                <a:schemeClr val="accent6">
                  <a:lumMod val="60000"/>
                  <a:lumOff val="4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3A58-4FD6-90E9-BCD4740B0C4C}"/>
              </c:ext>
            </c:extLst>
          </c:dPt>
          <c:dLbls>
            <c:dLbl>
              <c:idx val="0"/>
              <c:layout/>
              <c:tx>
                <c:rich>
                  <a:bodyPr/>
                  <a:lstStyle/>
                  <a:p>
                    <a:fld id="{99F58425-A61D-4C48-9FC7-03579996842C}" type="CELLRANGE">
                      <a:rPr lang="en-US"/>
                      <a:pPr/>
                      <a:t>[CELLRANGE]</a:t>
                    </a:fld>
                    <a:r>
                      <a:rPr lang="en-US" baseline="0"/>
                      <a:t>, </a:t>
                    </a:r>
                    <a:fld id="{8118C063-6A89-47FB-AB60-BDEB6D21D389}"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1-3A58-4FD6-90E9-BCD4740B0C4C}"/>
                </c:ext>
              </c:extLst>
            </c:dLbl>
            <c:dLbl>
              <c:idx val="1"/>
              <c:layout/>
              <c:tx>
                <c:rich>
                  <a:bodyPr/>
                  <a:lstStyle/>
                  <a:p>
                    <a:fld id="{D791C15A-36BD-4A2B-B52B-1C8671B257CE}" type="CELLRANGE">
                      <a:rPr lang="en-US"/>
                      <a:pPr/>
                      <a:t>[CELLRANGE]</a:t>
                    </a:fld>
                    <a:r>
                      <a:rPr lang="en-US" baseline="0"/>
                      <a:t>, </a:t>
                    </a:r>
                    <a:fld id="{22B920E6-4823-4C3C-8646-94AD652FD9F8}"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3A58-4FD6-90E9-BCD4740B0C4C}"/>
                </c:ext>
              </c:extLst>
            </c:dLbl>
            <c:dLbl>
              <c:idx val="2"/>
              <c:layout/>
              <c:tx>
                <c:rich>
                  <a:bodyPr/>
                  <a:lstStyle/>
                  <a:p>
                    <a:fld id="{CBB3D437-FF42-43D4-B9C5-BC31F5E4B1CE}" type="CELLRANGE">
                      <a:rPr lang="en-US"/>
                      <a:pPr/>
                      <a:t>[CELLRANGE]</a:t>
                    </a:fld>
                    <a:r>
                      <a:rPr lang="en-US" baseline="0"/>
                      <a:t>, </a:t>
                    </a:r>
                    <a:fld id="{4BE79766-6F99-4FB4-85D3-3FEEC14AABFC}" type="PERCENTAGE">
                      <a:rPr lang="en-US" baseline="0"/>
                      <a:pPr/>
                      <a:t>[PERCENTAGE]</a:t>
                    </a:fld>
                    <a:endParaRPr lang="en-US" baseline="0"/>
                  </a:p>
                </c:rich>
              </c:tx>
              <c:showLegendKey val="0"/>
              <c:showVal val="0"/>
              <c:showCatName val="0"/>
              <c:showSerName val="0"/>
              <c:showPercent val="1"/>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3A58-4FD6-90E9-BCD4740B0C4C}"/>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15:showDataLabelsRange val="1"/>
              </c:ext>
            </c:extLst>
          </c:dLbls>
          <c:cat>
            <c:strRef>
              <c:f>Sheet1!$A$2:$A$4</c:f>
              <c:strCache>
                <c:ptCount val="3"/>
                <c:pt idx="0">
                  <c:v>Upper</c:v>
                </c:pt>
                <c:pt idx="1">
                  <c:v>Middle</c:v>
                </c:pt>
                <c:pt idx="2">
                  <c:v>Lower</c:v>
                </c:pt>
              </c:strCache>
            </c:strRef>
          </c:cat>
          <c:val>
            <c:numRef>
              <c:f>Sheet1!$B$2:$B$4</c:f>
              <c:numCache>
                <c:formatCode>General</c:formatCode>
                <c:ptCount val="3"/>
                <c:pt idx="0">
                  <c:v>28</c:v>
                </c:pt>
                <c:pt idx="1">
                  <c:v>25</c:v>
                </c:pt>
                <c:pt idx="2">
                  <c:v>10</c:v>
                </c:pt>
              </c:numCache>
            </c:numRef>
          </c:val>
          <c:extLst>
            <c:ext xmlns:c15="http://schemas.microsoft.com/office/drawing/2012/chart" uri="{02D57815-91ED-43cb-92C2-25804820EDAC}">
              <c15:datalabelsRange>
                <c15:f>Sheet1!$B$2:$B$4</c15:f>
                <c15:dlblRangeCache>
                  <c:ptCount val="3"/>
                  <c:pt idx="0">
                    <c:v>28</c:v>
                  </c:pt>
                  <c:pt idx="1">
                    <c:v>25</c:v>
                  </c:pt>
                  <c:pt idx="2">
                    <c:v>10</c:v>
                  </c:pt>
                </c15:dlblRangeCache>
              </c15:datalabelsRange>
            </c:ext>
            <c:ext xmlns:c16="http://schemas.microsoft.com/office/drawing/2014/chart" uri="{C3380CC4-5D6E-409C-BE32-E72D297353CC}">
              <c16:uniqueId val="{00000006-3A58-4FD6-90E9-BCD4740B0C4C}"/>
            </c:ext>
          </c:extLst>
        </c:ser>
        <c:dLbls>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2ABFF3-2A09-450D-9D0B-B06FCE8A389B}" type="doc">
      <dgm:prSet loTypeId="urn:microsoft.com/office/officeart/2005/8/layout/cycle8" loCatId="cycle" qsTypeId="urn:microsoft.com/office/officeart/2005/8/quickstyle/simple1" qsCatId="simple" csTypeId="urn:microsoft.com/office/officeart/2005/8/colors/accent1_2" csCatId="accent1" phldr="1"/>
      <dgm:spPr/>
      <dgm:t>
        <a:bodyPr/>
        <a:lstStyle/>
        <a:p>
          <a:endParaRPr lang="en-US"/>
        </a:p>
      </dgm:t>
    </dgm:pt>
    <dgm:pt modelId="{76CBDFD4-3E05-4BC1-93F8-6F061344B446}">
      <dgm:prSet phldrT="[Text]" custT="1"/>
      <dgm:spPr>
        <a:solidFill>
          <a:srgbClr val="00ACA8"/>
        </a:solidFill>
      </dgm:spPr>
      <dgm:t>
        <a:bodyPr/>
        <a:lstStyle/>
        <a:p>
          <a:r>
            <a:rPr lang="en-US" sz="1400" b="0" dirty="0" smtClean="0"/>
            <a:t>Responsible Parties</a:t>
          </a:r>
          <a:endParaRPr lang="en-US" sz="1400" b="0" dirty="0"/>
        </a:p>
      </dgm:t>
    </dgm:pt>
    <dgm:pt modelId="{382C3210-B168-4F19-BF39-E80C07BE83F9}" type="parTrans" cxnId="{ED3F548D-2E46-4B52-A1EA-01C8B3290CF7}">
      <dgm:prSet/>
      <dgm:spPr/>
      <dgm:t>
        <a:bodyPr/>
        <a:lstStyle/>
        <a:p>
          <a:endParaRPr lang="en-US"/>
        </a:p>
      </dgm:t>
    </dgm:pt>
    <dgm:pt modelId="{F0F6845D-A97B-4782-8106-90CA51E4B6EA}" type="sibTrans" cxnId="{ED3F548D-2E46-4B52-A1EA-01C8B3290CF7}">
      <dgm:prSet/>
      <dgm:spPr>
        <a:solidFill>
          <a:schemeClr val="bg1">
            <a:lumMod val="85000"/>
          </a:schemeClr>
        </a:solidFill>
      </dgm:spPr>
      <dgm:t>
        <a:bodyPr/>
        <a:lstStyle/>
        <a:p>
          <a:endParaRPr lang="en-US"/>
        </a:p>
      </dgm:t>
    </dgm:pt>
    <dgm:pt modelId="{33079D19-C406-4FBC-B89A-E51548B22B17}">
      <dgm:prSet phldrT="[Text]" custT="1"/>
      <dgm:spPr>
        <a:solidFill>
          <a:srgbClr val="00D5D0"/>
        </a:solidFill>
      </dgm:spPr>
      <dgm:t>
        <a:bodyPr/>
        <a:lstStyle/>
        <a:p>
          <a:r>
            <a:rPr lang="en-US" sz="2400" dirty="0" smtClean="0"/>
            <a:t>CBDI Commission</a:t>
          </a:r>
          <a:endParaRPr lang="en-US" sz="2400" dirty="0"/>
        </a:p>
      </dgm:t>
    </dgm:pt>
    <dgm:pt modelId="{9DA0AFE0-B965-4D7F-823B-2343A12224DA}" type="parTrans" cxnId="{AE74B701-EA36-4362-A389-9FC5B712C750}">
      <dgm:prSet/>
      <dgm:spPr/>
      <dgm:t>
        <a:bodyPr/>
        <a:lstStyle/>
        <a:p>
          <a:endParaRPr lang="en-US"/>
        </a:p>
      </dgm:t>
    </dgm:pt>
    <dgm:pt modelId="{5C3E3A04-A04A-4BD7-A568-E3AF53E20D6C}" type="sibTrans" cxnId="{AE74B701-EA36-4362-A389-9FC5B712C750}">
      <dgm:prSet/>
      <dgm:spPr/>
      <dgm:t>
        <a:bodyPr/>
        <a:lstStyle/>
        <a:p>
          <a:endParaRPr lang="en-US"/>
        </a:p>
      </dgm:t>
    </dgm:pt>
    <dgm:pt modelId="{56740B02-0B75-4D44-B892-F49CA123FFB1}">
      <dgm:prSet phldrT="[Text]" custT="1"/>
      <dgm:spPr>
        <a:solidFill>
          <a:srgbClr val="00ACA8"/>
        </a:solidFill>
      </dgm:spPr>
      <dgm:t>
        <a:bodyPr/>
        <a:lstStyle/>
        <a:p>
          <a:r>
            <a:rPr lang="en-US" sz="1100" dirty="0" smtClean="0"/>
            <a:t>Council</a:t>
          </a:r>
          <a:endParaRPr lang="en-US" sz="1100" dirty="0"/>
        </a:p>
      </dgm:t>
    </dgm:pt>
    <dgm:pt modelId="{02E5BC09-8440-437B-AAA9-B1115F912E72}" type="parTrans" cxnId="{3B88AB11-BC3D-47D9-857D-1674ED48DAF0}">
      <dgm:prSet/>
      <dgm:spPr/>
      <dgm:t>
        <a:bodyPr/>
        <a:lstStyle/>
        <a:p>
          <a:endParaRPr lang="en-US"/>
        </a:p>
      </dgm:t>
    </dgm:pt>
    <dgm:pt modelId="{15D605F5-09F1-4BA3-99E2-8379F9179500}" type="sibTrans" cxnId="{3B88AB11-BC3D-47D9-857D-1674ED48DAF0}">
      <dgm:prSet/>
      <dgm:spPr/>
      <dgm:t>
        <a:bodyPr/>
        <a:lstStyle/>
        <a:p>
          <a:endParaRPr lang="en-US"/>
        </a:p>
      </dgm:t>
    </dgm:pt>
    <dgm:pt modelId="{63EE437E-E166-40D6-BEDE-6962980AACC5}">
      <dgm:prSet phldrT="[Text]" custT="1"/>
      <dgm:spPr>
        <a:solidFill>
          <a:srgbClr val="00ACA8"/>
        </a:solidFill>
      </dgm:spPr>
      <dgm:t>
        <a:bodyPr/>
        <a:lstStyle/>
        <a:p>
          <a:r>
            <a:rPr lang="en-US" sz="1100" dirty="0" smtClean="0"/>
            <a:t>Staff</a:t>
          </a:r>
          <a:endParaRPr lang="en-US" sz="1100" dirty="0"/>
        </a:p>
      </dgm:t>
    </dgm:pt>
    <dgm:pt modelId="{FB9F0FEE-21DF-481D-8E97-775E1C73461E}" type="parTrans" cxnId="{988A77CE-4857-40F1-84AE-32259CD92AA6}">
      <dgm:prSet/>
      <dgm:spPr/>
      <dgm:t>
        <a:bodyPr/>
        <a:lstStyle/>
        <a:p>
          <a:endParaRPr lang="en-US"/>
        </a:p>
      </dgm:t>
    </dgm:pt>
    <dgm:pt modelId="{0D51FE43-83DD-4535-922D-0EEEC23C0ED8}" type="sibTrans" cxnId="{988A77CE-4857-40F1-84AE-32259CD92AA6}">
      <dgm:prSet/>
      <dgm:spPr/>
      <dgm:t>
        <a:bodyPr/>
        <a:lstStyle/>
        <a:p>
          <a:endParaRPr lang="en-US"/>
        </a:p>
      </dgm:t>
    </dgm:pt>
    <dgm:pt modelId="{30AA2B06-602C-4048-957B-5013552EC580}">
      <dgm:prSet phldrT="[Text]" custT="1"/>
      <dgm:spPr>
        <a:solidFill>
          <a:srgbClr val="00ACA8"/>
        </a:solidFill>
      </dgm:spPr>
      <dgm:t>
        <a:bodyPr/>
        <a:lstStyle/>
        <a:p>
          <a:r>
            <a:rPr lang="en-US" sz="1100" dirty="0" smtClean="0"/>
            <a:t>Property Owners</a:t>
          </a:r>
          <a:endParaRPr lang="en-US" sz="1100" dirty="0"/>
        </a:p>
      </dgm:t>
    </dgm:pt>
    <dgm:pt modelId="{CB7188DF-DDAE-4020-A77A-06F1281ADA41}" type="parTrans" cxnId="{F5DD8F4A-8107-41F2-827F-AEE20A2A4913}">
      <dgm:prSet/>
      <dgm:spPr/>
      <dgm:t>
        <a:bodyPr/>
        <a:lstStyle/>
        <a:p>
          <a:endParaRPr lang="en-US"/>
        </a:p>
      </dgm:t>
    </dgm:pt>
    <dgm:pt modelId="{FD623909-7511-46C4-9AFC-6C811B9FE99F}" type="sibTrans" cxnId="{F5DD8F4A-8107-41F2-827F-AEE20A2A4913}">
      <dgm:prSet/>
      <dgm:spPr/>
      <dgm:t>
        <a:bodyPr/>
        <a:lstStyle/>
        <a:p>
          <a:endParaRPr lang="en-US"/>
        </a:p>
      </dgm:t>
    </dgm:pt>
    <dgm:pt modelId="{3CBDC00F-CD0B-450F-874C-0ACC86E5B4CE}">
      <dgm:prSet phldrT="[Text]" custT="1"/>
      <dgm:spPr>
        <a:solidFill>
          <a:srgbClr val="00ACA8"/>
        </a:solidFill>
      </dgm:spPr>
      <dgm:t>
        <a:bodyPr/>
        <a:lstStyle/>
        <a:p>
          <a:r>
            <a:rPr lang="en-US" sz="1100" dirty="0" smtClean="0"/>
            <a:t>Vendors</a:t>
          </a:r>
          <a:endParaRPr lang="en-US" sz="1100" dirty="0"/>
        </a:p>
      </dgm:t>
    </dgm:pt>
    <dgm:pt modelId="{9C7DBE4F-F149-4644-A6FD-488156E7AD76}" type="parTrans" cxnId="{26CC19F1-A3E6-4EF5-9825-3E0772727466}">
      <dgm:prSet/>
      <dgm:spPr/>
      <dgm:t>
        <a:bodyPr/>
        <a:lstStyle/>
        <a:p>
          <a:endParaRPr lang="en-US"/>
        </a:p>
      </dgm:t>
    </dgm:pt>
    <dgm:pt modelId="{4E4DADAE-DF39-4E80-9D07-72322E092DA6}" type="sibTrans" cxnId="{26CC19F1-A3E6-4EF5-9825-3E0772727466}">
      <dgm:prSet/>
      <dgm:spPr/>
      <dgm:t>
        <a:bodyPr/>
        <a:lstStyle/>
        <a:p>
          <a:endParaRPr lang="en-US"/>
        </a:p>
      </dgm:t>
    </dgm:pt>
    <dgm:pt modelId="{CA11C3B7-D6B9-49BD-8E13-177E8D00D870}">
      <dgm:prSet phldrT="[Text]" custT="1"/>
      <dgm:spPr>
        <a:solidFill>
          <a:srgbClr val="00ACA8"/>
        </a:solidFill>
      </dgm:spPr>
      <dgm:t>
        <a:bodyPr/>
        <a:lstStyle/>
        <a:p>
          <a:r>
            <a:rPr lang="en-US" sz="1100" dirty="0" smtClean="0"/>
            <a:t>Nonprofits &amp; Institutions</a:t>
          </a:r>
          <a:endParaRPr lang="en-US" sz="1100" dirty="0"/>
        </a:p>
      </dgm:t>
    </dgm:pt>
    <dgm:pt modelId="{3824FE1C-654C-4BC7-A56E-CAE83035829E}" type="parTrans" cxnId="{56333569-01E5-4D12-AA9D-65C0DBA7903A}">
      <dgm:prSet/>
      <dgm:spPr/>
      <dgm:t>
        <a:bodyPr/>
        <a:lstStyle/>
        <a:p>
          <a:endParaRPr lang="en-US"/>
        </a:p>
      </dgm:t>
    </dgm:pt>
    <dgm:pt modelId="{ED7AC672-EB8A-4564-B78E-C4194F5D0067}" type="sibTrans" cxnId="{56333569-01E5-4D12-AA9D-65C0DBA7903A}">
      <dgm:prSet/>
      <dgm:spPr/>
      <dgm:t>
        <a:bodyPr/>
        <a:lstStyle/>
        <a:p>
          <a:endParaRPr lang="en-US"/>
        </a:p>
      </dgm:t>
    </dgm:pt>
    <dgm:pt modelId="{91529512-9722-4239-A069-601DB545C530}">
      <dgm:prSet phldrT="[Text]" custT="1"/>
      <dgm:spPr>
        <a:solidFill>
          <a:srgbClr val="008080"/>
        </a:solidFill>
      </dgm:spPr>
      <dgm:t>
        <a:bodyPr/>
        <a:lstStyle/>
        <a:p>
          <a:pPr algn="ctr"/>
          <a:r>
            <a:rPr lang="en-US" sz="1800" dirty="0" smtClean="0"/>
            <a:t>Public Value</a:t>
          </a:r>
          <a:endParaRPr lang="en-US" sz="1800" dirty="0"/>
        </a:p>
      </dgm:t>
    </dgm:pt>
    <dgm:pt modelId="{92DC4883-E8DC-4D15-B048-D030D1B01A4D}" type="parTrans" cxnId="{26F2FC8A-FCEE-4203-99D7-83447F7CC201}">
      <dgm:prSet/>
      <dgm:spPr/>
      <dgm:t>
        <a:bodyPr/>
        <a:lstStyle/>
        <a:p>
          <a:endParaRPr lang="en-US"/>
        </a:p>
      </dgm:t>
    </dgm:pt>
    <dgm:pt modelId="{76AB3A76-6F80-4000-8699-33C0B8E9B829}" type="sibTrans" cxnId="{26F2FC8A-FCEE-4203-99D7-83447F7CC201}">
      <dgm:prSet/>
      <dgm:spPr/>
      <dgm:t>
        <a:bodyPr/>
        <a:lstStyle/>
        <a:p>
          <a:endParaRPr lang="en-US"/>
        </a:p>
      </dgm:t>
    </dgm:pt>
    <dgm:pt modelId="{9A66B9D0-0279-4772-80D2-5A74A393438D}">
      <dgm:prSet phldrT="[Text]" custT="1"/>
      <dgm:spPr>
        <a:solidFill>
          <a:srgbClr val="008080"/>
        </a:solidFill>
      </dgm:spPr>
      <dgm:t>
        <a:bodyPr/>
        <a:lstStyle/>
        <a:p>
          <a:pPr algn="ctr"/>
          <a:r>
            <a:rPr lang="en-US" sz="1100" i="1" dirty="0" smtClean="0"/>
            <a:t>Welcoming to All</a:t>
          </a:r>
          <a:endParaRPr lang="en-US" sz="1100" i="1" dirty="0"/>
        </a:p>
      </dgm:t>
    </dgm:pt>
    <dgm:pt modelId="{34909563-7319-4D88-909F-70818B00CD93}" type="parTrans" cxnId="{CE5FC5C2-2047-4D13-833F-439534EB09D2}">
      <dgm:prSet/>
      <dgm:spPr/>
      <dgm:t>
        <a:bodyPr/>
        <a:lstStyle/>
        <a:p>
          <a:endParaRPr lang="en-US"/>
        </a:p>
      </dgm:t>
    </dgm:pt>
    <dgm:pt modelId="{F91546A2-42CE-4B51-8A53-8B482D39D25B}" type="sibTrans" cxnId="{CE5FC5C2-2047-4D13-833F-439534EB09D2}">
      <dgm:prSet/>
      <dgm:spPr/>
      <dgm:t>
        <a:bodyPr/>
        <a:lstStyle/>
        <a:p>
          <a:endParaRPr lang="en-US"/>
        </a:p>
      </dgm:t>
    </dgm:pt>
    <dgm:pt modelId="{7F51D404-C473-4775-AD8D-7E3BD250348F}">
      <dgm:prSet phldrT="[Text]" custT="1"/>
      <dgm:spPr>
        <a:solidFill>
          <a:srgbClr val="008080"/>
        </a:solidFill>
      </dgm:spPr>
      <dgm:t>
        <a:bodyPr/>
        <a:lstStyle/>
        <a:p>
          <a:pPr algn="ctr"/>
          <a:r>
            <a:rPr lang="en-US" sz="1100" i="1" dirty="0" smtClean="0"/>
            <a:t>Beautiful &amp; Clean</a:t>
          </a:r>
          <a:endParaRPr lang="en-US" sz="1100" i="1" dirty="0"/>
        </a:p>
      </dgm:t>
    </dgm:pt>
    <dgm:pt modelId="{22B8EAF3-8616-4A7C-BE74-CF86924F4EF1}" type="parTrans" cxnId="{8BD7ADE7-B16B-47CA-970D-E99B362D5422}">
      <dgm:prSet/>
      <dgm:spPr/>
      <dgm:t>
        <a:bodyPr/>
        <a:lstStyle/>
        <a:p>
          <a:endParaRPr lang="en-US"/>
        </a:p>
      </dgm:t>
    </dgm:pt>
    <dgm:pt modelId="{0C2D8567-C895-4A5D-BCDF-CF57C41071D1}" type="sibTrans" cxnId="{8BD7ADE7-B16B-47CA-970D-E99B362D5422}">
      <dgm:prSet/>
      <dgm:spPr/>
      <dgm:t>
        <a:bodyPr/>
        <a:lstStyle/>
        <a:p>
          <a:endParaRPr lang="en-US"/>
        </a:p>
      </dgm:t>
    </dgm:pt>
    <dgm:pt modelId="{9EAC302D-42C2-4047-BF58-DF3F9D0E9859}">
      <dgm:prSet phldrT="[Text]" custT="1"/>
      <dgm:spPr>
        <a:solidFill>
          <a:srgbClr val="008080"/>
        </a:solidFill>
      </dgm:spPr>
      <dgm:t>
        <a:bodyPr/>
        <a:lstStyle/>
        <a:p>
          <a:pPr algn="ctr"/>
          <a:r>
            <a:rPr lang="en-US" sz="1100" i="1" dirty="0" smtClean="0"/>
            <a:t>Positive Experience</a:t>
          </a:r>
          <a:endParaRPr lang="en-US" sz="1100" i="1" dirty="0"/>
        </a:p>
      </dgm:t>
    </dgm:pt>
    <dgm:pt modelId="{B4D14A59-5FED-435A-B780-F971E0268684}" type="parTrans" cxnId="{00D8D270-8177-45D3-9CB1-151F46599977}">
      <dgm:prSet/>
      <dgm:spPr/>
      <dgm:t>
        <a:bodyPr/>
        <a:lstStyle/>
        <a:p>
          <a:endParaRPr lang="en-US"/>
        </a:p>
      </dgm:t>
    </dgm:pt>
    <dgm:pt modelId="{915BF62F-BABB-4D89-9056-86EE44824BBC}" type="sibTrans" cxnId="{00D8D270-8177-45D3-9CB1-151F46599977}">
      <dgm:prSet/>
      <dgm:spPr/>
      <dgm:t>
        <a:bodyPr/>
        <a:lstStyle/>
        <a:p>
          <a:endParaRPr lang="en-US"/>
        </a:p>
      </dgm:t>
    </dgm:pt>
    <dgm:pt modelId="{EF9E53E2-9012-474B-ABAC-E9EE5790E745}">
      <dgm:prSet phldrT="[Text]" custT="1"/>
      <dgm:spPr>
        <a:solidFill>
          <a:srgbClr val="008080"/>
        </a:solidFill>
      </dgm:spPr>
      <dgm:t>
        <a:bodyPr/>
        <a:lstStyle/>
        <a:p>
          <a:pPr algn="ctr"/>
          <a:r>
            <a:rPr lang="en-US" sz="1100" i="1" dirty="0" smtClean="0"/>
            <a:t>Sense of Place</a:t>
          </a:r>
          <a:endParaRPr lang="en-US" sz="1100" i="1" dirty="0"/>
        </a:p>
      </dgm:t>
    </dgm:pt>
    <dgm:pt modelId="{5C7B1818-EF70-4560-BFB3-0BBF88B1B32A}" type="parTrans" cxnId="{C675BB54-6FCA-41FF-9778-6C868164EFE2}">
      <dgm:prSet/>
      <dgm:spPr/>
      <dgm:t>
        <a:bodyPr/>
        <a:lstStyle/>
        <a:p>
          <a:endParaRPr lang="en-US"/>
        </a:p>
      </dgm:t>
    </dgm:pt>
    <dgm:pt modelId="{A91DF04E-C8DE-4D5E-A494-B4AC50D2E50C}" type="sibTrans" cxnId="{C675BB54-6FCA-41FF-9778-6C868164EFE2}">
      <dgm:prSet/>
      <dgm:spPr/>
      <dgm:t>
        <a:bodyPr/>
        <a:lstStyle/>
        <a:p>
          <a:endParaRPr lang="en-US"/>
        </a:p>
      </dgm:t>
    </dgm:pt>
    <dgm:pt modelId="{333413EB-2066-41C4-9E49-654A4F040C0B}">
      <dgm:prSet phldrT="[Text]" custT="1"/>
      <dgm:spPr>
        <a:solidFill>
          <a:srgbClr val="008080"/>
        </a:solidFill>
      </dgm:spPr>
      <dgm:t>
        <a:bodyPr/>
        <a:lstStyle/>
        <a:p>
          <a:pPr algn="ctr"/>
          <a:r>
            <a:rPr lang="en-US" sz="1100" dirty="0" smtClean="0"/>
            <a:t>Successful Business District</a:t>
          </a:r>
          <a:endParaRPr lang="en-US" sz="1100" dirty="0"/>
        </a:p>
      </dgm:t>
    </dgm:pt>
    <dgm:pt modelId="{5EC478C7-B974-4D78-83C8-B00318EF2805}" type="parTrans" cxnId="{836C02E6-DDD3-48EB-B022-C5B0D361077A}">
      <dgm:prSet/>
      <dgm:spPr/>
      <dgm:t>
        <a:bodyPr/>
        <a:lstStyle/>
        <a:p>
          <a:endParaRPr lang="en-US"/>
        </a:p>
      </dgm:t>
    </dgm:pt>
    <dgm:pt modelId="{E38184E9-E340-4EB5-B1CD-455F47656D3D}" type="sibTrans" cxnId="{836C02E6-DDD3-48EB-B022-C5B0D361077A}">
      <dgm:prSet/>
      <dgm:spPr/>
      <dgm:t>
        <a:bodyPr/>
        <a:lstStyle/>
        <a:p>
          <a:endParaRPr lang="en-US"/>
        </a:p>
      </dgm:t>
    </dgm:pt>
    <dgm:pt modelId="{17542354-9769-48FB-A636-6B76DD109C79}">
      <dgm:prSet phldrT="[Text]" custT="1"/>
      <dgm:spPr>
        <a:solidFill>
          <a:srgbClr val="008080"/>
        </a:solidFill>
      </dgm:spPr>
      <dgm:t>
        <a:bodyPr/>
        <a:lstStyle/>
        <a:p>
          <a:pPr algn="ctr"/>
          <a:r>
            <a:rPr lang="en-US" sz="1100" i="1" dirty="0" smtClean="0"/>
            <a:t>Safe</a:t>
          </a:r>
          <a:endParaRPr lang="en-US" sz="1100" i="1" dirty="0"/>
        </a:p>
      </dgm:t>
    </dgm:pt>
    <dgm:pt modelId="{02D01104-718D-4B48-B6CF-62C910C7347F}" type="parTrans" cxnId="{FD78F725-02BB-40CB-AE4A-BDF52AC2857B}">
      <dgm:prSet/>
      <dgm:spPr/>
      <dgm:t>
        <a:bodyPr/>
        <a:lstStyle/>
        <a:p>
          <a:endParaRPr lang="en-US"/>
        </a:p>
      </dgm:t>
    </dgm:pt>
    <dgm:pt modelId="{39CC30BF-B6B5-4313-9618-F8F610BD431A}" type="sibTrans" cxnId="{FD78F725-02BB-40CB-AE4A-BDF52AC2857B}">
      <dgm:prSet/>
      <dgm:spPr/>
      <dgm:t>
        <a:bodyPr/>
        <a:lstStyle/>
        <a:p>
          <a:endParaRPr lang="en-US"/>
        </a:p>
      </dgm:t>
    </dgm:pt>
    <dgm:pt modelId="{D374A1DF-14CD-4DEE-9BED-287C3F2F331C}" type="pres">
      <dgm:prSet presAssocID="{602ABFF3-2A09-450D-9D0B-B06FCE8A389B}" presName="compositeShape" presStyleCnt="0">
        <dgm:presLayoutVars>
          <dgm:chMax val="7"/>
          <dgm:dir/>
          <dgm:resizeHandles val="exact"/>
        </dgm:presLayoutVars>
      </dgm:prSet>
      <dgm:spPr/>
      <dgm:t>
        <a:bodyPr/>
        <a:lstStyle/>
        <a:p>
          <a:endParaRPr lang="en-US"/>
        </a:p>
      </dgm:t>
    </dgm:pt>
    <dgm:pt modelId="{FBEB9F25-EDD0-44C8-BFB3-8330DB06D6C1}" type="pres">
      <dgm:prSet presAssocID="{602ABFF3-2A09-450D-9D0B-B06FCE8A389B}" presName="wedge1" presStyleLbl="node1" presStyleIdx="0" presStyleCnt="3"/>
      <dgm:spPr/>
      <dgm:t>
        <a:bodyPr/>
        <a:lstStyle/>
        <a:p>
          <a:endParaRPr lang="en-US"/>
        </a:p>
      </dgm:t>
    </dgm:pt>
    <dgm:pt modelId="{65DD536C-7D3B-41AD-B13B-6F1DB2263E7E}" type="pres">
      <dgm:prSet presAssocID="{602ABFF3-2A09-450D-9D0B-B06FCE8A389B}" presName="dummy1a" presStyleCnt="0"/>
      <dgm:spPr/>
    </dgm:pt>
    <dgm:pt modelId="{1047DF7B-78DC-473E-ADAC-CAA5F49BADE6}" type="pres">
      <dgm:prSet presAssocID="{602ABFF3-2A09-450D-9D0B-B06FCE8A389B}" presName="dummy1b" presStyleCnt="0"/>
      <dgm:spPr/>
    </dgm:pt>
    <dgm:pt modelId="{5075106E-AE8E-45DD-8391-AF5A486CFB4F}" type="pres">
      <dgm:prSet presAssocID="{602ABFF3-2A09-450D-9D0B-B06FCE8A389B}" presName="wedge1Tx" presStyleLbl="node1" presStyleIdx="0" presStyleCnt="3">
        <dgm:presLayoutVars>
          <dgm:chMax val="0"/>
          <dgm:chPref val="0"/>
          <dgm:bulletEnabled val="1"/>
        </dgm:presLayoutVars>
      </dgm:prSet>
      <dgm:spPr/>
      <dgm:t>
        <a:bodyPr/>
        <a:lstStyle/>
        <a:p>
          <a:endParaRPr lang="en-US"/>
        </a:p>
      </dgm:t>
    </dgm:pt>
    <dgm:pt modelId="{F4FCF716-BC90-40C4-A129-49F9C4A82B9C}" type="pres">
      <dgm:prSet presAssocID="{602ABFF3-2A09-450D-9D0B-B06FCE8A389B}" presName="wedge2" presStyleLbl="node1" presStyleIdx="1" presStyleCnt="3"/>
      <dgm:spPr/>
      <dgm:t>
        <a:bodyPr/>
        <a:lstStyle/>
        <a:p>
          <a:endParaRPr lang="en-US"/>
        </a:p>
      </dgm:t>
    </dgm:pt>
    <dgm:pt modelId="{AC213AEB-8BAA-4859-B4E5-F0AE821C7DC9}" type="pres">
      <dgm:prSet presAssocID="{602ABFF3-2A09-450D-9D0B-B06FCE8A389B}" presName="dummy2a" presStyleCnt="0"/>
      <dgm:spPr/>
    </dgm:pt>
    <dgm:pt modelId="{2186E740-4C9D-4A66-BAFF-36635E587B29}" type="pres">
      <dgm:prSet presAssocID="{602ABFF3-2A09-450D-9D0B-B06FCE8A389B}" presName="dummy2b" presStyleCnt="0"/>
      <dgm:spPr/>
    </dgm:pt>
    <dgm:pt modelId="{DAA2B331-FC06-4A62-9BE1-780BF34E60CA}" type="pres">
      <dgm:prSet presAssocID="{602ABFF3-2A09-450D-9D0B-B06FCE8A389B}" presName="wedge2Tx" presStyleLbl="node1" presStyleIdx="1" presStyleCnt="3">
        <dgm:presLayoutVars>
          <dgm:chMax val="0"/>
          <dgm:chPref val="0"/>
          <dgm:bulletEnabled val="1"/>
        </dgm:presLayoutVars>
      </dgm:prSet>
      <dgm:spPr/>
      <dgm:t>
        <a:bodyPr/>
        <a:lstStyle/>
        <a:p>
          <a:endParaRPr lang="en-US"/>
        </a:p>
      </dgm:t>
    </dgm:pt>
    <dgm:pt modelId="{733EA3C6-D3E2-4E01-9D60-48350FC4C321}" type="pres">
      <dgm:prSet presAssocID="{602ABFF3-2A09-450D-9D0B-B06FCE8A389B}" presName="wedge3" presStyleLbl="node1" presStyleIdx="2" presStyleCnt="3"/>
      <dgm:spPr/>
      <dgm:t>
        <a:bodyPr/>
        <a:lstStyle/>
        <a:p>
          <a:endParaRPr lang="en-US"/>
        </a:p>
      </dgm:t>
    </dgm:pt>
    <dgm:pt modelId="{7D94BE11-B385-4169-86D5-82B31F249E4D}" type="pres">
      <dgm:prSet presAssocID="{602ABFF3-2A09-450D-9D0B-B06FCE8A389B}" presName="dummy3a" presStyleCnt="0"/>
      <dgm:spPr/>
    </dgm:pt>
    <dgm:pt modelId="{820BE2DD-1299-4134-838A-A4D6B0959555}" type="pres">
      <dgm:prSet presAssocID="{602ABFF3-2A09-450D-9D0B-B06FCE8A389B}" presName="dummy3b" presStyleCnt="0"/>
      <dgm:spPr/>
    </dgm:pt>
    <dgm:pt modelId="{CA01387E-97A3-459F-8FFE-8606E4A10E23}" type="pres">
      <dgm:prSet presAssocID="{602ABFF3-2A09-450D-9D0B-B06FCE8A389B}" presName="wedge3Tx" presStyleLbl="node1" presStyleIdx="2" presStyleCnt="3">
        <dgm:presLayoutVars>
          <dgm:chMax val="0"/>
          <dgm:chPref val="0"/>
          <dgm:bulletEnabled val="1"/>
        </dgm:presLayoutVars>
      </dgm:prSet>
      <dgm:spPr/>
      <dgm:t>
        <a:bodyPr/>
        <a:lstStyle/>
        <a:p>
          <a:endParaRPr lang="en-US"/>
        </a:p>
      </dgm:t>
    </dgm:pt>
    <dgm:pt modelId="{5B69FBB6-0536-4D8F-A8F3-3BC324A4F631}" type="pres">
      <dgm:prSet presAssocID="{F0F6845D-A97B-4782-8106-90CA51E4B6EA}" presName="arrowWedge1" presStyleLbl="fgSibTrans2D1" presStyleIdx="0" presStyleCnt="3"/>
      <dgm:spPr>
        <a:solidFill>
          <a:schemeClr val="bg1">
            <a:lumMod val="85000"/>
          </a:schemeClr>
        </a:solidFill>
      </dgm:spPr>
      <dgm:t>
        <a:bodyPr/>
        <a:lstStyle/>
        <a:p>
          <a:endParaRPr lang="en-US"/>
        </a:p>
      </dgm:t>
    </dgm:pt>
    <dgm:pt modelId="{75D404C9-68D3-49C7-B0EE-8687AF905DF3}" type="pres">
      <dgm:prSet presAssocID="{76AB3A76-6F80-4000-8699-33C0B8E9B829}" presName="arrowWedge2" presStyleLbl="fgSibTrans2D1" presStyleIdx="1" presStyleCnt="3"/>
      <dgm:spPr>
        <a:solidFill>
          <a:schemeClr val="bg1">
            <a:lumMod val="85000"/>
          </a:schemeClr>
        </a:solidFill>
      </dgm:spPr>
      <dgm:t>
        <a:bodyPr/>
        <a:lstStyle/>
        <a:p>
          <a:endParaRPr lang="en-US"/>
        </a:p>
      </dgm:t>
    </dgm:pt>
    <dgm:pt modelId="{3922E574-E38C-4B71-B5F0-FEF7C22409BC}" type="pres">
      <dgm:prSet presAssocID="{5C3E3A04-A04A-4BD7-A568-E3AF53E20D6C}" presName="arrowWedge3" presStyleLbl="fgSibTrans2D1" presStyleIdx="2" presStyleCnt="3"/>
      <dgm:spPr>
        <a:solidFill>
          <a:schemeClr val="bg1">
            <a:lumMod val="85000"/>
          </a:schemeClr>
        </a:solidFill>
      </dgm:spPr>
    </dgm:pt>
  </dgm:ptLst>
  <dgm:cxnLst>
    <dgm:cxn modelId="{06703840-7143-4DF0-BAC6-48D9D78E3D43}" type="presOf" srcId="{CA11C3B7-D6B9-49BD-8E13-177E8D00D870}" destId="{5075106E-AE8E-45DD-8391-AF5A486CFB4F}" srcOrd="1" destOrd="5" presId="urn:microsoft.com/office/officeart/2005/8/layout/cycle8"/>
    <dgm:cxn modelId="{B90D8C41-BEAD-4380-B00A-1E4E06819722}" type="presOf" srcId="{56740B02-0B75-4D44-B892-F49CA123FFB1}" destId="{FBEB9F25-EDD0-44C8-BFB3-8330DB06D6C1}" srcOrd="0" destOrd="1" presId="urn:microsoft.com/office/officeart/2005/8/layout/cycle8"/>
    <dgm:cxn modelId="{B4947267-CACD-4437-B668-40599E8B3EC0}" type="presOf" srcId="{33079D19-C406-4FBC-B89A-E51548B22B17}" destId="{CA01387E-97A3-459F-8FFE-8606E4A10E23}" srcOrd="1" destOrd="0" presId="urn:microsoft.com/office/officeart/2005/8/layout/cycle8"/>
    <dgm:cxn modelId="{FD40CDAF-0739-48E7-8D63-3BD21D500AC0}" type="presOf" srcId="{76CBDFD4-3E05-4BC1-93F8-6F061344B446}" destId="{5075106E-AE8E-45DD-8391-AF5A486CFB4F}" srcOrd="1" destOrd="0" presId="urn:microsoft.com/office/officeart/2005/8/layout/cycle8"/>
    <dgm:cxn modelId="{B2DCAB64-310A-41CB-B0A1-B4FF73B5CE10}" type="presOf" srcId="{602ABFF3-2A09-450D-9D0B-B06FCE8A389B}" destId="{D374A1DF-14CD-4DEE-9BED-287C3F2F331C}" srcOrd="0" destOrd="0" presId="urn:microsoft.com/office/officeart/2005/8/layout/cycle8"/>
    <dgm:cxn modelId="{97B94CB5-9B37-410B-972A-216D389C672C}" type="presOf" srcId="{3CBDC00F-CD0B-450F-874C-0ACC86E5B4CE}" destId="{5075106E-AE8E-45DD-8391-AF5A486CFB4F}" srcOrd="1" destOrd="4" presId="urn:microsoft.com/office/officeart/2005/8/layout/cycle8"/>
    <dgm:cxn modelId="{20F9D001-6920-4E7D-96A8-BABA08E712C6}" type="presOf" srcId="{9EAC302D-42C2-4047-BF58-DF3F9D0E9859}" destId="{F4FCF716-BC90-40C4-A129-49F9C4A82B9C}" srcOrd="0" destOrd="5" presId="urn:microsoft.com/office/officeart/2005/8/layout/cycle8"/>
    <dgm:cxn modelId="{E35C4BA0-5708-438A-975D-911AF6651058}" type="presOf" srcId="{76CBDFD4-3E05-4BC1-93F8-6F061344B446}" destId="{FBEB9F25-EDD0-44C8-BFB3-8330DB06D6C1}" srcOrd="0" destOrd="0" presId="urn:microsoft.com/office/officeart/2005/8/layout/cycle8"/>
    <dgm:cxn modelId="{D0DA6A22-E1F9-4910-9308-380BEE5B6868}" type="presOf" srcId="{30AA2B06-602C-4048-957B-5013552EC580}" destId="{5075106E-AE8E-45DD-8391-AF5A486CFB4F}" srcOrd="1" destOrd="3" presId="urn:microsoft.com/office/officeart/2005/8/layout/cycle8"/>
    <dgm:cxn modelId="{4AD6087B-29A9-423B-B562-1420FD80ED6D}" type="presOf" srcId="{63EE437E-E166-40D6-BEDE-6962980AACC5}" destId="{FBEB9F25-EDD0-44C8-BFB3-8330DB06D6C1}" srcOrd="0" destOrd="2" presId="urn:microsoft.com/office/officeart/2005/8/layout/cycle8"/>
    <dgm:cxn modelId="{AE74B701-EA36-4362-A389-9FC5B712C750}" srcId="{602ABFF3-2A09-450D-9D0B-B06FCE8A389B}" destId="{33079D19-C406-4FBC-B89A-E51548B22B17}" srcOrd="2" destOrd="0" parTransId="{9DA0AFE0-B965-4D7F-823B-2343A12224DA}" sibTransId="{5C3E3A04-A04A-4BD7-A568-E3AF53E20D6C}"/>
    <dgm:cxn modelId="{9ACA6FDE-3AEA-4E96-B67F-62F8AABCA71E}" type="presOf" srcId="{33079D19-C406-4FBC-B89A-E51548B22B17}" destId="{733EA3C6-D3E2-4E01-9D60-48350FC4C321}" srcOrd="0" destOrd="0" presId="urn:microsoft.com/office/officeart/2005/8/layout/cycle8"/>
    <dgm:cxn modelId="{014C786C-235C-47E5-88EE-FD81A39550BF}" type="presOf" srcId="{17542354-9769-48FB-A636-6B76DD109C79}" destId="{F4FCF716-BC90-40C4-A129-49F9C4A82B9C}" srcOrd="0" destOrd="2" presId="urn:microsoft.com/office/officeart/2005/8/layout/cycle8"/>
    <dgm:cxn modelId="{8E08FF81-94EB-4882-A76C-382A59C5C41F}" type="presOf" srcId="{EF9E53E2-9012-474B-ABAC-E9EE5790E745}" destId="{DAA2B331-FC06-4A62-9BE1-780BF34E60CA}" srcOrd="1" destOrd="6" presId="urn:microsoft.com/office/officeart/2005/8/layout/cycle8"/>
    <dgm:cxn modelId="{3B88AB11-BC3D-47D9-857D-1674ED48DAF0}" srcId="{76CBDFD4-3E05-4BC1-93F8-6F061344B446}" destId="{56740B02-0B75-4D44-B892-F49CA123FFB1}" srcOrd="0" destOrd="0" parTransId="{02E5BC09-8440-437B-AAA9-B1115F912E72}" sibTransId="{15D605F5-09F1-4BA3-99E2-8379F9179500}"/>
    <dgm:cxn modelId="{8BD7ADE7-B16B-47CA-970D-E99B362D5422}" srcId="{91529512-9722-4239-A069-601DB545C530}" destId="{7F51D404-C473-4775-AD8D-7E3BD250348F}" srcOrd="3" destOrd="0" parTransId="{22B8EAF3-8616-4A7C-BE74-CF86924F4EF1}" sibTransId="{0C2D8567-C895-4A5D-BCDF-CF57C41071D1}"/>
    <dgm:cxn modelId="{939E59EE-F546-408F-A3A9-150CC6CA04D7}" type="presOf" srcId="{63EE437E-E166-40D6-BEDE-6962980AACC5}" destId="{5075106E-AE8E-45DD-8391-AF5A486CFB4F}" srcOrd="1" destOrd="2" presId="urn:microsoft.com/office/officeart/2005/8/layout/cycle8"/>
    <dgm:cxn modelId="{FD78F725-02BB-40CB-AE4A-BDF52AC2857B}" srcId="{91529512-9722-4239-A069-601DB545C530}" destId="{17542354-9769-48FB-A636-6B76DD109C79}" srcOrd="1" destOrd="0" parTransId="{02D01104-718D-4B48-B6CF-62C910C7347F}" sibTransId="{39CC30BF-B6B5-4313-9618-F8F610BD431A}"/>
    <dgm:cxn modelId="{CE5FC5C2-2047-4D13-833F-439534EB09D2}" srcId="{91529512-9722-4239-A069-601DB545C530}" destId="{9A66B9D0-0279-4772-80D2-5A74A393438D}" srcOrd="2" destOrd="0" parTransId="{34909563-7319-4D88-909F-70818B00CD93}" sibTransId="{F91546A2-42CE-4B51-8A53-8B482D39D25B}"/>
    <dgm:cxn modelId="{F3E3CC0C-8330-4E2C-827E-479CF91975D6}" type="presOf" srcId="{91529512-9722-4239-A069-601DB545C530}" destId="{F4FCF716-BC90-40C4-A129-49F9C4A82B9C}" srcOrd="0" destOrd="0" presId="urn:microsoft.com/office/officeart/2005/8/layout/cycle8"/>
    <dgm:cxn modelId="{26F2FC8A-FCEE-4203-99D7-83447F7CC201}" srcId="{602ABFF3-2A09-450D-9D0B-B06FCE8A389B}" destId="{91529512-9722-4239-A069-601DB545C530}" srcOrd="1" destOrd="0" parTransId="{92DC4883-E8DC-4D15-B048-D030D1B01A4D}" sibTransId="{76AB3A76-6F80-4000-8699-33C0B8E9B829}"/>
    <dgm:cxn modelId="{6E51FCB3-B7B9-4D8D-8D10-057341D69328}" type="presOf" srcId="{9EAC302D-42C2-4047-BF58-DF3F9D0E9859}" destId="{DAA2B331-FC06-4A62-9BE1-780BF34E60CA}" srcOrd="1" destOrd="5" presId="urn:microsoft.com/office/officeart/2005/8/layout/cycle8"/>
    <dgm:cxn modelId="{26CC19F1-A3E6-4EF5-9825-3E0772727466}" srcId="{76CBDFD4-3E05-4BC1-93F8-6F061344B446}" destId="{3CBDC00F-CD0B-450F-874C-0ACC86E5B4CE}" srcOrd="3" destOrd="0" parTransId="{9C7DBE4F-F149-4644-A6FD-488156E7AD76}" sibTransId="{4E4DADAE-DF39-4E80-9D07-72322E092DA6}"/>
    <dgm:cxn modelId="{C675BB54-6FCA-41FF-9778-6C868164EFE2}" srcId="{91529512-9722-4239-A069-601DB545C530}" destId="{EF9E53E2-9012-474B-ABAC-E9EE5790E745}" srcOrd="5" destOrd="0" parTransId="{5C7B1818-EF70-4560-BFB3-0BBF88B1B32A}" sibTransId="{A91DF04E-C8DE-4D5E-A494-B4AC50D2E50C}"/>
    <dgm:cxn modelId="{1172830D-371A-4BC7-A0F9-8870730BECA7}" type="presOf" srcId="{9A66B9D0-0279-4772-80D2-5A74A393438D}" destId="{F4FCF716-BC90-40C4-A129-49F9C4A82B9C}" srcOrd="0" destOrd="3" presId="urn:microsoft.com/office/officeart/2005/8/layout/cycle8"/>
    <dgm:cxn modelId="{ED37BD45-BC7C-43C4-995D-2A446BB06653}" type="presOf" srcId="{3CBDC00F-CD0B-450F-874C-0ACC86E5B4CE}" destId="{FBEB9F25-EDD0-44C8-BFB3-8330DB06D6C1}" srcOrd="0" destOrd="4" presId="urn:microsoft.com/office/officeart/2005/8/layout/cycle8"/>
    <dgm:cxn modelId="{A37D8882-25E6-423F-B49F-7264CA0F8052}" type="presOf" srcId="{30AA2B06-602C-4048-957B-5013552EC580}" destId="{FBEB9F25-EDD0-44C8-BFB3-8330DB06D6C1}" srcOrd="0" destOrd="3" presId="urn:microsoft.com/office/officeart/2005/8/layout/cycle8"/>
    <dgm:cxn modelId="{F4DAF2C9-B62A-4485-AE07-98F57D41F5E9}" type="presOf" srcId="{CA11C3B7-D6B9-49BD-8E13-177E8D00D870}" destId="{FBEB9F25-EDD0-44C8-BFB3-8330DB06D6C1}" srcOrd="0" destOrd="5" presId="urn:microsoft.com/office/officeart/2005/8/layout/cycle8"/>
    <dgm:cxn modelId="{836C02E6-DDD3-48EB-B022-C5B0D361077A}" srcId="{91529512-9722-4239-A069-601DB545C530}" destId="{333413EB-2066-41C4-9E49-654A4F040C0B}" srcOrd="0" destOrd="0" parTransId="{5EC478C7-B974-4D78-83C8-B00318EF2805}" sibTransId="{E38184E9-E340-4EB5-B1CD-455F47656D3D}"/>
    <dgm:cxn modelId="{ECD7492A-CD5A-49F9-A9AF-30577C80EACC}" type="presOf" srcId="{7F51D404-C473-4775-AD8D-7E3BD250348F}" destId="{DAA2B331-FC06-4A62-9BE1-780BF34E60CA}" srcOrd="1" destOrd="4" presId="urn:microsoft.com/office/officeart/2005/8/layout/cycle8"/>
    <dgm:cxn modelId="{1ACCF64F-0023-4DA0-B10A-E558598BE137}" type="presOf" srcId="{7F51D404-C473-4775-AD8D-7E3BD250348F}" destId="{F4FCF716-BC90-40C4-A129-49F9C4A82B9C}" srcOrd="0" destOrd="4" presId="urn:microsoft.com/office/officeart/2005/8/layout/cycle8"/>
    <dgm:cxn modelId="{2EC12EE7-5C7E-4583-B9F2-B7D08BD4453D}" type="presOf" srcId="{17542354-9769-48FB-A636-6B76DD109C79}" destId="{DAA2B331-FC06-4A62-9BE1-780BF34E60CA}" srcOrd="1" destOrd="2" presId="urn:microsoft.com/office/officeart/2005/8/layout/cycle8"/>
    <dgm:cxn modelId="{F5DD8F4A-8107-41F2-827F-AEE20A2A4913}" srcId="{76CBDFD4-3E05-4BC1-93F8-6F061344B446}" destId="{30AA2B06-602C-4048-957B-5013552EC580}" srcOrd="2" destOrd="0" parTransId="{CB7188DF-DDAE-4020-A77A-06F1281ADA41}" sibTransId="{FD623909-7511-46C4-9AFC-6C811B9FE99F}"/>
    <dgm:cxn modelId="{ED3F548D-2E46-4B52-A1EA-01C8B3290CF7}" srcId="{602ABFF3-2A09-450D-9D0B-B06FCE8A389B}" destId="{76CBDFD4-3E05-4BC1-93F8-6F061344B446}" srcOrd="0" destOrd="0" parTransId="{382C3210-B168-4F19-BF39-E80C07BE83F9}" sibTransId="{F0F6845D-A97B-4782-8106-90CA51E4B6EA}"/>
    <dgm:cxn modelId="{56333569-01E5-4D12-AA9D-65C0DBA7903A}" srcId="{76CBDFD4-3E05-4BC1-93F8-6F061344B446}" destId="{CA11C3B7-D6B9-49BD-8E13-177E8D00D870}" srcOrd="4" destOrd="0" parTransId="{3824FE1C-654C-4BC7-A56E-CAE83035829E}" sibTransId="{ED7AC672-EB8A-4564-B78E-C4194F5D0067}"/>
    <dgm:cxn modelId="{0048EA30-FDB0-4578-A793-F2F3A6AD64BD}" type="presOf" srcId="{9A66B9D0-0279-4772-80D2-5A74A393438D}" destId="{DAA2B331-FC06-4A62-9BE1-780BF34E60CA}" srcOrd="1" destOrd="3" presId="urn:microsoft.com/office/officeart/2005/8/layout/cycle8"/>
    <dgm:cxn modelId="{988A77CE-4857-40F1-84AE-32259CD92AA6}" srcId="{76CBDFD4-3E05-4BC1-93F8-6F061344B446}" destId="{63EE437E-E166-40D6-BEDE-6962980AACC5}" srcOrd="1" destOrd="0" parTransId="{FB9F0FEE-21DF-481D-8E97-775E1C73461E}" sibTransId="{0D51FE43-83DD-4535-922D-0EEEC23C0ED8}"/>
    <dgm:cxn modelId="{D2871C26-37F2-4819-9476-3C04A22A4284}" type="presOf" srcId="{333413EB-2066-41C4-9E49-654A4F040C0B}" destId="{DAA2B331-FC06-4A62-9BE1-780BF34E60CA}" srcOrd="1" destOrd="1" presId="urn:microsoft.com/office/officeart/2005/8/layout/cycle8"/>
    <dgm:cxn modelId="{207D997C-5E19-4D5F-B6B6-6BEBD41A0B1F}" type="presOf" srcId="{56740B02-0B75-4D44-B892-F49CA123FFB1}" destId="{5075106E-AE8E-45DD-8391-AF5A486CFB4F}" srcOrd="1" destOrd="1" presId="urn:microsoft.com/office/officeart/2005/8/layout/cycle8"/>
    <dgm:cxn modelId="{CB773C84-C02F-4BDB-AC97-05B7400C4421}" type="presOf" srcId="{91529512-9722-4239-A069-601DB545C530}" destId="{DAA2B331-FC06-4A62-9BE1-780BF34E60CA}" srcOrd="1" destOrd="0" presId="urn:microsoft.com/office/officeart/2005/8/layout/cycle8"/>
    <dgm:cxn modelId="{D5D42907-8EAA-45FE-9535-98C02518EBBE}" type="presOf" srcId="{333413EB-2066-41C4-9E49-654A4F040C0B}" destId="{F4FCF716-BC90-40C4-A129-49F9C4A82B9C}" srcOrd="0" destOrd="1" presId="urn:microsoft.com/office/officeart/2005/8/layout/cycle8"/>
    <dgm:cxn modelId="{00D8D270-8177-45D3-9CB1-151F46599977}" srcId="{91529512-9722-4239-A069-601DB545C530}" destId="{9EAC302D-42C2-4047-BF58-DF3F9D0E9859}" srcOrd="4" destOrd="0" parTransId="{B4D14A59-5FED-435A-B780-F971E0268684}" sibTransId="{915BF62F-BABB-4D89-9056-86EE44824BBC}"/>
    <dgm:cxn modelId="{5D52DF57-E6DC-42D1-8DA6-327CE71ACCFF}" type="presOf" srcId="{EF9E53E2-9012-474B-ABAC-E9EE5790E745}" destId="{F4FCF716-BC90-40C4-A129-49F9C4A82B9C}" srcOrd="0" destOrd="6" presId="urn:microsoft.com/office/officeart/2005/8/layout/cycle8"/>
    <dgm:cxn modelId="{321C3D96-C0AA-47BE-82FD-3EACF5429B59}" type="presParOf" srcId="{D374A1DF-14CD-4DEE-9BED-287C3F2F331C}" destId="{FBEB9F25-EDD0-44C8-BFB3-8330DB06D6C1}" srcOrd="0" destOrd="0" presId="urn:microsoft.com/office/officeart/2005/8/layout/cycle8"/>
    <dgm:cxn modelId="{B4348BA5-8EDD-4C84-AA81-55A8270DE7E8}" type="presParOf" srcId="{D374A1DF-14CD-4DEE-9BED-287C3F2F331C}" destId="{65DD536C-7D3B-41AD-B13B-6F1DB2263E7E}" srcOrd="1" destOrd="0" presId="urn:microsoft.com/office/officeart/2005/8/layout/cycle8"/>
    <dgm:cxn modelId="{F794C48D-CDCF-46C6-86D6-51D5126C1F38}" type="presParOf" srcId="{D374A1DF-14CD-4DEE-9BED-287C3F2F331C}" destId="{1047DF7B-78DC-473E-ADAC-CAA5F49BADE6}" srcOrd="2" destOrd="0" presId="urn:microsoft.com/office/officeart/2005/8/layout/cycle8"/>
    <dgm:cxn modelId="{193C99EA-B31B-4C78-BE4F-0714D5556B68}" type="presParOf" srcId="{D374A1DF-14CD-4DEE-9BED-287C3F2F331C}" destId="{5075106E-AE8E-45DD-8391-AF5A486CFB4F}" srcOrd="3" destOrd="0" presId="urn:microsoft.com/office/officeart/2005/8/layout/cycle8"/>
    <dgm:cxn modelId="{E5F53FA8-CCF8-4800-8E24-3EE95B05734B}" type="presParOf" srcId="{D374A1DF-14CD-4DEE-9BED-287C3F2F331C}" destId="{F4FCF716-BC90-40C4-A129-49F9C4A82B9C}" srcOrd="4" destOrd="0" presId="urn:microsoft.com/office/officeart/2005/8/layout/cycle8"/>
    <dgm:cxn modelId="{D511DEE7-BF3F-4F32-87AB-93B15650C2B2}" type="presParOf" srcId="{D374A1DF-14CD-4DEE-9BED-287C3F2F331C}" destId="{AC213AEB-8BAA-4859-B4E5-F0AE821C7DC9}" srcOrd="5" destOrd="0" presId="urn:microsoft.com/office/officeart/2005/8/layout/cycle8"/>
    <dgm:cxn modelId="{3744094A-A2C9-473A-AAF9-69E488AB01AE}" type="presParOf" srcId="{D374A1DF-14CD-4DEE-9BED-287C3F2F331C}" destId="{2186E740-4C9D-4A66-BAFF-36635E587B29}" srcOrd="6" destOrd="0" presId="urn:microsoft.com/office/officeart/2005/8/layout/cycle8"/>
    <dgm:cxn modelId="{3050F403-78EE-4442-BE7C-7F23FEB66D29}" type="presParOf" srcId="{D374A1DF-14CD-4DEE-9BED-287C3F2F331C}" destId="{DAA2B331-FC06-4A62-9BE1-780BF34E60CA}" srcOrd="7" destOrd="0" presId="urn:microsoft.com/office/officeart/2005/8/layout/cycle8"/>
    <dgm:cxn modelId="{AE2D52E1-2547-4F1B-968A-955B601EF990}" type="presParOf" srcId="{D374A1DF-14CD-4DEE-9BED-287C3F2F331C}" destId="{733EA3C6-D3E2-4E01-9D60-48350FC4C321}" srcOrd="8" destOrd="0" presId="urn:microsoft.com/office/officeart/2005/8/layout/cycle8"/>
    <dgm:cxn modelId="{EFC75C85-124D-48AC-A9B1-B368202AA572}" type="presParOf" srcId="{D374A1DF-14CD-4DEE-9BED-287C3F2F331C}" destId="{7D94BE11-B385-4169-86D5-82B31F249E4D}" srcOrd="9" destOrd="0" presId="urn:microsoft.com/office/officeart/2005/8/layout/cycle8"/>
    <dgm:cxn modelId="{9C34EDD9-F5D4-4647-A65E-795DAF53A0F8}" type="presParOf" srcId="{D374A1DF-14CD-4DEE-9BED-287C3F2F331C}" destId="{820BE2DD-1299-4134-838A-A4D6B0959555}" srcOrd="10" destOrd="0" presId="urn:microsoft.com/office/officeart/2005/8/layout/cycle8"/>
    <dgm:cxn modelId="{FCEC49FD-CB7D-4E42-B16C-E82E16FFC389}" type="presParOf" srcId="{D374A1DF-14CD-4DEE-9BED-287C3F2F331C}" destId="{CA01387E-97A3-459F-8FFE-8606E4A10E23}" srcOrd="11" destOrd="0" presId="urn:microsoft.com/office/officeart/2005/8/layout/cycle8"/>
    <dgm:cxn modelId="{80DD188A-2260-4646-AF5C-18762965AA78}" type="presParOf" srcId="{D374A1DF-14CD-4DEE-9BED-287C3F2F331C}" destId="{5B69FBB6-0536-4D8F-A8F3-3BC324A4F631}" srcOrd="12" destOrd="0" presId="urn:microsoft.com/office/officeart/2005/8/layout/cycle8"/>
    <dgm:cxn modelId="{0347FAC0-DE0D-42F4-8007-F7436BEC330B}" type="presParOf" srcId="{D374A1DF-14CD-4DEE-9BED-287C3F2F331C}" destId="{75D404C9-68D3-49C7-B0EE-8687AF905DF3}" srcOrd="13" destOrd="0" presId="urn:microsoft.com/office/officeart/2005/8/layout/cycle8"/>
    <dgm:cxn modelId="{77D4A3B9-4FD0-4A86-ADBB-07A662D7B99B}" type="presParOf" srcId="{D374A1DF-14CD-4DEE-9BED-287C3F2F331C}" destId="{3922E574-E38C-4B71-B5F0-FEF7C22409BC}"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2ABFF3-2A09-450D-9D0B-B06FCE8A389B}" type="doc">
      <dgm:prSet loTypeId="urn:microsoft.com/office/officeart/2005/8/layout/cycle8" loCatId="cycle" qsTypeId="urn:microsoft.com/office/officeart/2005/8/quickstyle/simple1" qsCatId="simple" csTypeId="urn:microsoft.com/office/officeart/2005/8/colors/accent1_2" csCatId="accent1" phldr="1"/>
      <dgm:spPr/>
      <dgm:t>
        <a:bodyPr/>
        <a:lstStyle/>
        <a:p>
          <a:endParaRPr lang="en-US"/>
        </a:p>
      </dgm:t>
    </dgm:pt>
    <dgm:pt modelId="{76CBDFD4-3E05-4BC1-93F8-6F061344B446}">
      <dgm:prSet phldrT="[Text]" custT="1"/>
      <dgm:spPr>
        <a:solidFill>
          <a:srgbClr val="00ACA8"/>
        </a:solidFill>
      </dgm:spPr>
      <dgm:t>
        <a:bodyPr/>
        <a:lstStyle/>
        <a:p>
          <a:r>
            <a:rPr lang="en-US" sz="1400" b="0" dirty="0" smtClean="0"/>
            <a:t>Responsible Parties</a:t>
          </a:r>
          <a:endParaRPr lang="en-US" sz="1400" b="0" dirty="0"/>
        </a:p>
      </dgm:t>
    </dgm:pt>
    <dgm:pt modelId="{382C3210-B168-4F19-BF39-E80C07BE83F9}" type="parTrans" cxnId="{ED3F548D-2E46-4B52-A1EA-01C8B3290CF7}">
      <dgm:prSet/>
      <dgm:spPr/>
      <dgm:t>
        <a:bodyPr/>
        <a:lstStyle/>
        <a:p>
          <a:endParaRPr lang="en-US"/>
        </a:p>
      </dgm:t>
    </dgm:pt>
    <dgm:pt modelId="{F0F6845D-A97B-4782-8106-90CA51E4B6EA}" type="sibTrans" cxnId="{ED3F548D-2E46-4B52-A1EA-01C8B3290CF7}">
      <dgm:prSet/>
      <dgm:spPr>
        <a:solidFill>
          <a:schemeClr val="bg1">
            <a:lumMod val="85000"/>
          </a:schemeClr>
        </a:solidFill>
      </dgm:spPr>
      <dgm:t>
        <a:bodyPr/>
        <a:lstStyle/>
        <a:p>
          <a:endParaRPr lang="en-US"/>
        </a:p>
      </dgm:t>
    </dgm:pt>
    <dgm:pt modelId="{33079D19-C406-4FBC-B89A-E51548B22B17}">
      <dgm:prSet phldrT="[Text]" custT="1"/>
      <dgm:spPr>
        <a:solidFill>
          <a:srgbClr val="00D5D0"/>
        </a:solidFill>
      </dgm:spPr>
      <dgm:t>
        <a:bodyPr/>
        <a:lstStyle/>
        <a:p>
          <a:r>
            <a:rPr lang="en-US" sz="2400" dirty="0" smtClean="0"/>
            <a:t>CBDI Commission</a:t>
          </a:r>
          <a:endParaRPr lang="en-US" sz="2400" dirty="0"/>
        </a:p>
      </dgm:t>
    </dgm:pt>
    <dgm:pt modelId="{9DA0AFE0-B965-4D7F-823B-2343A12224DA}" type="parTrans" cxnId="{AE74B701-EA36-4362-A389-9FC5B712C750}">
      <dgm:prSet/>
      <dgm:spPr/>
      <dgm:t>
        <a:bodyPr/>
        <a:lstStyle/>
        <a:p>
          <a:endParaRPr lang="en-US"/>
        </a:p>
      </dgm:t>
    </dgm:pt>
    <dgm:pt modelId="{5C3E3A04-A04A-4BD7-A568-E3AF53E20D6C}" type="sibTrans" cxnId="{AE74B701-EA36-4362-A389-9FC5B712C750}">
      <dgm:prSet/>
      <dgm:spPr/>
      <dgm:t>
        <a:bodyPr/>
        <a:lstStyle/>
        <a:p>
          <a:endParaRPr lang="en-US"/>
        </a:p>
      </dgm:t>
    </dgm:pt>
    <dgm:pt modelId="{56740B02-0B75-4D44-B892-F49CA123FFB1}">
      <dgm:prSet phldrT="[Text]" custT="1"/>
      <dgm:spPr>
        <a:solidFill>
          <a:srgbClr val="00ACA8"/>
        </a:solidFill>
      </dgm:spPr>
      <dgm:t>
        <a:bodyPr/>
        <a:lstStyle/>
        <a:p>
          <a:r>
            <a:rPr lang="en-US" sz="1100" dirty="0" smtClean="0"/>
            <a:t>Council</a:t>
          </a:r>
          <a:endParaRPr lang="en-US" sz="1100" dirty="0"/>
        </a:p>
      </dgm:t>
    </dgm:pt>
    <dgm:pt modelId="{02E5BC09-8440-437B-AAA9-B1115F912E72}" type="parTrans" cxnId="{3B88AB11-BC3D-47D9-857D-1674ED48DAF0}">
      <dgm:prSet/>
      <dgm:spPr/>
      <dgm:t>
        <a:bodyPr/>
        <a:lstStyle/>
        <a:p>
          <a:endParaRPr lang="en-US"/>
        </a:p>
      </dgm:t>
    </dgm:pt>
    <dgm:pt modelId="{15D605F5-09F1-4BA3-99E2-8379F9179500}" type="sibTrans" cxnId="{3B88AB11-BC3D-47D9-857D-1674ED48DAF0}">
      <dgm:prSet/>
      <dgm:spPr/>
      <dgm:t>
        <a:bodyPr/>
        <a:lstStyle/>
        <a:p>
          <a:endParaRPr lang="en-US"/>
        </a:p>
      </dgm:t>
    </dgm:pt>
    <dgm:pt modelId="{63EE437E-E166-40D6-BEDE-6962980AACC5}">
      <dgm:prSet phldrT="[Text]" custT="1"/>
      <dgm:spPr>
        <a:solidFill>
          <a:srgbClr val="00ACA8"/>
        </a:solidFill>
      </dgm:spPr>
      <dgm:t>
        <a:bodyPr/>
        <a:lstStyle/>
        <a:p>
          <a:r>
            <a:rPr lang="en-US" sz="1100" dirty="0" smtClean="0"/>
            <a:t>Staff</a:t>
          </a:r>
          <a:endParaRPr lang="en-US" sz="1100" dirty="0"/>
        </a:p>
      </dgm:t>
    </dgm:pt>
    <dgm:pt modelId="{FB9F0FEE-21DF-481D-8E97-775E1C73461E}" type="parTrans" cxnId="{988A77CE-4857-40F1-84AE-32259CD92AA6}">
      <dgm:prSet/>
      <dgm:spPr/>
      <dgm:t>
        <a:bodyPr/>
        <a:lstStyle/>
        <a:p>
          <a:endParaRPr lang="en-US"/>
        </a:p>
      </dgm:t>
    </dgm:pt>
    <dgm:pt modelId="{0D51FE43-83DD-4535-922D-0EEEC23C0ED8}" type="sibTrans" cxnId="{988A77CE-4857-40F1-84AE-32259CD92AA6}">
      <dgm:prSet/>
      <dgm:spPr/>
      <dgm:t>
        <a:bodyPr/>
        <a:lstStyle/>
        <a:p>
          <a:endParaRPr lang="en-US"/>
        </a:p>
      </dgm:t>
    </dgm:pt>
    <dgm:pt modelId="{30AA2B06-602C-4048-957B-5013552EC580}">
      <dgm:prSet phldrT="[Text]" custT="1"/>
      <dgm:spPr>
        <a:solidFill>
          <a:srgbClr val="00ACA8"/>
        </a:solidFill>
      </dgm:spPr>
      <dgm:t>
        <a:bodyPr/>
        <a:lstStyle/>
        <a:p>
          <a:r>
            <a:rPr lang="en-US" sz="1100" dirty="0" smtClean="0"/>
            <a:t>Property Owners</a:t>
          </a:r>
          <a:endParaRPr lang="en-US" sz="1100" dirty="0"/>
        </a:p>
      </dgm:t>
    </dgm:pt>
    <dgm:pt modelId="{CB7188DF-DDAE-4020-A77A-06F1281ADA41}" type="parTrans" cxnId="{F5DD8F4A-8107-41F2-827F-AEE20A2A4913}">
      <dgm:prSet/>
      <dgm:spPr/>
      <dgm:t>
        <a:bodyPr/>
        <a:lstStyle/>
        <a:p>
          <a:endParaRPr lang="en-US"/>
        </a:p>
      </dgm:t>
    </dgm:pt>
    <dgm:pt modelId="{FD623909-7511-46C4-9AFC-6C811B9FE99F}" type="sibTrans" cxnId="{F5DD8F4A-8107-41F2-827F-AEE20A2A4913}">
      <dgm:prSet/>
      <dgm:spPr/>
      <dgm:t>
        <a:bodyPr/>
        <a:lstStyle/>
        <a:p>
          <a:endParaRPr lang="en-US"/>
        </a:p>
      </dgm:t>
    </dgm:pt>
    <dgm:pt modelId="{3CBDC00F-CD0B-450F-874C-0ACC86E5B4CE}">
      <dgm:prSet phldrT="[Text]" custT="1"/>
      <dgm:spPr>
        <a:solidFill>
          <a:srgbClr val="00ACA8"/>
        </a:solidFill>
      </dgm:spPr>
      <dgm:t>
        <a:bodyPr/>
        <a:lstStyle/>
        <a:p>
          <a:r>
            <a:rPr lang="en-US" sz="1100" dirty="0" smtClean="0"/>
            <a:t>Vendors</a:t>
          </a:r>
          <a:endParaRPr lang="en-US" sz="1100" dirty="0"/>
        </a:p>
      </dgm:t>
    </dgm:pt>
    <dgm:pt modelId="{9C7DBE4F-F149-4644-A6FD-488156E7AD76}" type="parTrans" cxnId="{26CC19F1-A3E6-4EF5-9825-3E0772727466}">
      <dgm:prSet/>
      <dgm:spPr/>
      <dgm:t>
        <a:bodyPr/>
        <a:lstStyle/>
        <a:p>
          <a:endParaRPr lang="en-US"/>
        </a:p>
      </dgm:t>
    </dgm:pt>
    <dgm:pt modelId="{4E4DADAE-DF39-4E80-9D07-72322E092DA6}" type="sibTrans" cxnId="{26CC19F1-A3E6-4EF5-9825-3E0772727466}">
      <dgm:prSet/>
      <dgm:spPr/>
      <dgm:t>
        <a:bodyPr/>
        <a:lstStyle/>
        <a:p>
          <a:endParaRPr lang="en-US"/>
        </a:p>
      </dgm:t>
    </dgm:pt>
    <dgm:pt modelId="{CA11C3B7-D6B9-49BD-8E13-177E8D00D870}">
      <dgm:prSet phldrT="[Text]" custT="1"/>
      <dgm:spPr>
        <a:solidFill>
          <a:srgbClr val="00ACA8"/>
        </a:solidFill>
      </dgm:spPr>
      <dgm:t>
        <a:bodyPr/>
        <a:lstStyle/>
        <a:p>
          <a:r>
            <a:rPr lang="en-US" sz="1100" dirty="0" smtClean="0"/>
            <a:t>Nonprofits &amp; Institutions</a:t>
          </a:r>
          <a:endParaRPr lang="en-US" sz="1100" dirty="0"/>
        </a:p>
      </dgm:t>
    </dgm:pt>
    <dgm:pt modelId="{3824FE1C-654C-4BC7-A56E-CAE83035829E}" type="parTrans" cxnId="{56333569-01E5-4D12-AA9D-65C0DBA7903A}">
      <dgm:prSet/>
      <dgm:spPr/>
      <dgm:t>
        <a:bodyPr/>
        <a:lstStyle/>
        <a:p>
          <a:endParaRPr lang="en-US"/>
        </a:p>
      </dgm:t>
    </dgm:pt>
    <dgm:pt modelId="{ED7AC672-EB8A-4564-B78E-C4194F5D0067}" type="sibTrans" cxnId="{56333569-01E5-4D12-AA9D-65C0DBA7903A}">
      <dgm:prSet/>
      <dgm:spPr/>
      <dgm:t>
        <a:bodyPr/>
        <a:lstStyle/>
        <a:p>
          <a:endParaRPr lang="en-US"/>
        </a:p>
      </dgm:t>
    </dgm:pt>
    <dgm:pt modelId="{91529512-9722-4239-A069-601DB545C530}">
      <dgm:prSet phldrT="[Text]" custT="1"/>
      <dgm:spPr>
        <a:solidFill>
          <a:srgbClr val="008080"/>
        </a:solidFill>
      </dgm:spPr>
      <dgm:t>
        <a:bodyPr/>
        <a:lstStyle/>
        <a:p>
          <a:pPr algn="ctr"/>
          <a:r>
            <a:rPr lang="en-US" sz="1800" dirty="0" smtClean="0"/>
            <a:t>Public Value</a:t>
          </a:r>
          <a:endParaRPr lang="en-US" sz="1800" dirty="0"/>
        </a:p>
      </dgm:t>
    </dgm:pt>
    <dgm:pt modelId="{92DC4883-E8DC-4D15-B048-D030D1B01A4D}" type="parTrans" cxnId="{26F2FC8A-FCEE-4203-99D7-83447F7CC201}">
      <dgm:prSet/>
      <dgm:spPr/>
      <dgm:t>
        <a:bodyPr/>
        <a:lstStyle/>
        <a:p>
          <a:endParaRPr lang="en-US"/>
        </a:p>
      </dgm:t>
    </dgm:pt>
    <dgm:pt modelId="{76AB3A76-6F80-4000-8699-33C0B8E9B829}" type="sibTrans" cxnId="{26F2FC8A-FCEE-4203-99D7-83447F7CC201}">
      <dgm:prSet/>
      <dgm:spPr/>
      <dgm:t>
        <a:bodyPr/>
        <a:lstStyle/>
        <a:p>
          <a:endParaRPr lang="en-US"/>
        </a:p>
      </dgm:t>
    </dgm:pt>
    <dgm:pt modelId="{9A66B9D0-0279-4772-80D2-5A74A393438D}">
      <dgm:prSet phldrT="[Text]" custT="1"/>
      <dgm:spPr>
        <a:solidFill>
          <a:srgbClr val="008080"/>
        </a:solidFill>
      </dgm:spPr>
      <dgm:t>
        <a:bodyPr/>
        <a:lstStyle/>
        <a:p>
          <a:pPr algn="ctr"/>
          <a:r>
            <a:rPr lang="en-US" sz="1100" i="1" dirty="0" smtClean="0"/>
            <a:t>Welcoming to All</a:t>
          </a:r>
          <a:endParaRPr lang="en-US" sz="1100" i="1" dirty="0"/>
        </a:p>
      </dgm:t>
    </dgm:pt>
    <dgm:pt modelId="{34909563-7319-4D88-909F-70818B00CD93}" type="parTrans" cxnId="{CE5FC5C2-2047-4D13-833F-439534EB09D2}">
      <dgm:prSet/>
      <dgm:spPr/>
      <dgm:t>
        <a:bodyPr/>
        <a:lstStyle/>
        <a:p>
          <a:endParaRPr lang="en-US"/>
        </a:p>
      </dgm:t>
    </dgm:pt>
    <dgm:pt modelId="{F91546A2-42CE-4B51-8A53-8B482D39D25B}" type="sibTrans" cxnId="{CE5FC5C2-2047-4D13-833F-439534EB09D2}">
      <dgm:prSet/>
      <dgm:spPr/>
      <dgm:t>
        <a:bodyPr/>
        <a:lstStyle/>
        <a:p>
          <a:endParaRPr lang="en-US"/>
        </a:p>
      </dgm:t>
    </dgm:pt>
    <dgm:pt modelId="{7F51D404-C473-4775-AD8D-7E3BD250348F}">
      <dgm:prSet phldrT="[Text]" custT="1"/>
      <dgm:spPr>
        <a:solidFill>
          <a:srgbClr val="008080"/>
        </a:solidFill>
      </dgm:spPr>
      <dgm:t>
        <a:bodyPr/>
        <a:lstStyle/>
        <a:p>
          <a:pPr algn="ctr"/>
          <a:r>
            <a:rPr lang="en-US" sz="1100" i="1" dirty="0" smtClean="0"/>
            <a:t>Beautiful &amp; Clean</a:t>
          </a:r>
          <a:endParaRPr lang="en-US" sz="1100" i="1" dirty="0"/>
        </a:p>
      </dgm:t>
    </dgm:pt>
    <dgm:pt modelId="{22B8EAF3-8616-4A7C-BE74-CF86924F4EF1}" type="parTrans" cxnId="{8BD7ADE7-B16B-47CA-970D-E99B362D5422}">
      <dgm:prSet/>
      <dgm:spPr/>
      <dgm:t>
        <a:bodyPr/>
        <a:lstStyle/>
        <a:p>
          <a:endParaRPr lang="en-US"/>
        </a:p>
      </dgm:t>
    </dgm:pt>
    <dgm:pt modelId="{0C2D8567-C895-4A5D-BCDF-CF57C41071D1}" type="sibTrans" cxnId="{8BD7ADE7-B16B-47CA-970D-E99B362D5422}">
      <dgm:prSet/>
      <dgm:spPr/>
      <dgm:t>
        <a:bodyPr/>
        <a:lstStyle/>
        <a:p>
          <a:endParaRPr lang="en-US"/>
        </a:p>
      </dgm:t>
    </dgm:pt>
    <dgm:pt modelId="{9EAC302D-42C2-4047-BF58-DF3F9D0E9859}">
      <dgm:prSet phldrT="[Text]" custT="1"/>
      <dgm:spPr>
        <a:solidFill>
          <a:srgbClr val="008080"/>
        </a:solidFill>
      </dgm:spPr>
      <dgm:t>
        <a:bodyPr/>
        <a:lstStyle/>
        <a:p>
          <a:pPr algn="ctr"/>
          <a:r>
            <a:rPr lang="en-US" sz="1100" i="1" dirty="0" smtClean="0"/>
            <a:t>Positive Experience</a:t>
          </a:r>
          <a:endParaRPr lang="en-US" sz="1100" i="1" dirty="0"/>
        </a:p>
      </dgm:t>
    </dgm:pt>
    <dgm:pt modelId="{B4D14A59-5FED-435A-B780-F971E0268684}" type="parTrans" cxnId="{00D8D270-8177-45D3-9CB1-151F46599977}">
      <dgm:prSet/>
      <dgm:spPr/>
      <dgm:t>
        <a:bodyPr/>
        <a:lstStyle/>
        <a:p>
          <a:endParaRPr lang="en-US"/>
        </a:p>
      </dgm:t>
    </dgm:pt>
    <dgm:pt modelId="{915BF62F-BABB-4D89-9056-86EE44824BBC}" type="sibTrans" cxnId="{00D8D270-8177-45D3-9CB1-151F46599977}">
      <dgm:prSet/>
      <dgm:spPr/>
      <dgm:t>
        <a:bodyPr/>
        <a:lstStyle/>
        <a:p>
          <a:endParaRPr lang="en-US"/>
        </a:p>
      </dgm:t>
    </dgm:pt>
    <dgm:pt modelId="{EF9E53E2-9012-474B-ABAC-E9EE5790E745}">
      <dgm:prSet phldrT="[Text]" custT="1"/>
      <dgm:spPr>
        <a:solidFill>
          <a:srgbClr val="008080"/>
        </a:solidFill>
      </dgm:spPr>
      <dgm:t>
        <a:bodyPr/>
        <a:lstStyle/>
        <a:p>
          <a:pPr algn="ctr"/>
          <a:r>
            <a:rPr lang="en-US" sz="1100" i="1" dirty="0" smtClean="0"/>
            <a:t>Sense of Place</a:t>
          </a:r>
          <a:endParaRPr lang="en-US" sz="1100" i="1" dirty="0"/>
        </a:p>
      </dgm:t>
    </dgm:pt>
    <dgm:pt modelId="{5C7B1818-EF70-4560-BFB3-0BBF88B1B32A}" type="parTrans" cxnId="{C675BB54-6FCA-41FF-9778-6C868164EFE2}">
      <dgm:prSet/>
      <dgm:spPr/>
      <dgm:t>
        <a:bodyPr/>
        <a:lstStyle/>
        <a:p>
          <a:endParaRPr lang="en-US"/>
        </a:p>
      </dgm:t>
    </dgm:pt>
    <dgm:pt modelId="{A91DF04E-C8DE-4D5E-A494-B4AC50D2E50C}" type="sibTrans" cxnId="{C675BB54-6FCA-41FF-9778-6C868164EFE2}">
      <dgm:prSet/>
      <dgm:spPr/>
      <dgm:t>
        <a:bodyPr/>
        <a:lstStyle/>
        <a:p>
          <a:endParaRPr lang="en-US"/>
        </a:p>
      </dgm:t>
    </dgm:pt>
    <dgm:pt modelId="{333413EB-2066-41C4-9E49-654A4F040C0B}">
      <dgm:prSet phldrT="[Text]" custT="1"/>
      <dgm:spPr>
        <a:solidFill>
          <a:srgbClr val="008080"/>
        </a:solidFill>
      </dgm:spPr>
      <dgm:t>
        <a:bodyPr/>
        <a:lstStyle/>
        <a:p>
          <a:pPr algn="ctr"/>
          <a:r>
            <a:rPr lang="en-US" sz="1100" dirty="0" smtClean="0"/>
            <a:t>Successful Business District</a:t>
          </a:r>
          <a:endParaRPr lang="en-US" sz="1100" dirty="0"/>
        </a:p>
      </dgm:t>
    </dgm:pt>
    <dgm:pt modelId="{5EC478C7-B974-4D78-83C8-B00318EF2805}" type="parTrans" cxnId="{836C02E6-DDD3-48EB-B022-C5B0D361077A}">
      <dgm:prSet/>
      <dgm:spPr/>
      <dgm:t>
        <a:bodyPr/>
        <a:lstStyle/>
        <a:p>
          <a:endParaRPr lang="en-US"/>
        </a:p>
      </dgm:t>
    </dgm:pt>
    <dgm:pt modelId="{E38184E9-E340-4EB5-B1CD-455F47656D3D}" type="sibTrans" cxnId="{836C02E6-DDD3-48EB-B022-C5B0D361077A}">
      <dgm:prSet/>
      <dgm:spPr/>
      <dgm:t>
        <a:bodyPr/>
        <a:lstStyle/>
        <a:p>
          <a:endParaRPr lang="en-US"/>
        </a:p>
      </dgm:t>
    </dgm:pt>
    <dgm:pt modelId="{17542354-9769-48FB-A636-6B76DD109C79}">
      <dgm:prSet phldrT="[Text]" custT="1"/>
      <dgm:spPr>
        <a:solidFill>
          <a:srgbClr val="008080"/>
        </a:solidFill>
      </dgm:spPr>
      <dgm:t>
        <a:bodyPr/>
        <a:lstStyle/>
        <a:p>
          <a:pPr algn="ctr"/>
          <a:r>
            <a:rPr lang="en-US" sz="1100" i="1" dirty="0" smtClean="0"/>
            <a:t>Safe</a:t>
          </a:r>
          <a:endParaRPr lang="en-US" sz="1100" i="1" dirty="0"/>
        </a:p>
      </dgm:t>
    </dgm:pt>
    <dgm:pt modelId="{02D01104-718D-4B48-B6CF-62C910C7347F}" type="parTrans" cxnId="{FD78F725-02BB-40CB-AE4A-BDF52AC2857B}">
      <dgm:prSet/>
      <dgm:spPr/>
      <dgm:t>
        <a:bodyPr/>
        <a:lstStyle/>
        <a:p>
          <a:endParaRPr lang="en-US"/>
        </a:p>
      </dgm:t>
    </dgm:pt>
    <dgm:pt modelId="{39CC30BF-B6B5-4313-9618-F8F610BD431A}" type="sibTrans" cxnId="{FD78F725-02BB-40CB-AE4A-BDF52AC2857B}">
      <dgm:prSet/>
      <dgm:spPr/>
      <dgm:t>
        <a:bodyPr/>
        <a:lstStyle/>
        <a:p>
          <a:endParaRPr lang="en-US"/>
        </a:p>
      </dgm:t>
    </dgm:pt>
    <dgm:pt modelId="{D374A1DF-14CD-4DEE-9BED-287C3F2F331C}" type="pres">
      <dgm:prSet presAssocID="{602ABFF3-2A09-450D-9D0B-B06FCE8A389B}" presName="compositeShape" presStyleCnt="0">
        <dgm:presLayoutVars>
          <dgm:chMax val="7"/>
          <dgm:dir/>
          <dgm:resizeHandles val="exact"/>
        </dgm:presLayoutVars>
      </dgm:prSet>
      <dgm:spPr/>
      <dgm:t>
        <a:bodyPr/>
        <a:lstStyle/>
        <a:p>
          <a:endParaRPr lang="en-US"/>
        </a:p>
      </dgm:t>
    </dgm:pt>
    <dgm:pt modelId="{FBEB9F25-EDD0-44C8-BFB3-8330DB06D6C1}" type="pres">
      <dgm:prSet presAssocID="{602ABFF3-2A09-450D-9D0B-B06FCE8A389B}" presName="wedge1" presStyleLbl="node1" presStyleIdx="0" presStyleCnt="3"/>
      <dgm:spPr/>
      <dgm:t>
        <a:bodyPr/>
        <a:lstStyle/>
        <a:p>
          <a:endParaRPr lang="en-US"/>
        </a:p>
      </dgm:t>
    </dgm:pt>
    <dgm:pt modelId="{65DD536C-7D3B-41AD-B13B-6F1DB2263E7E}" type="pres">
      <dgm:prSet presAssocID="{602ABFF3-2A09-450D-9D0B-B06FCE8A389B}" presName="dummy1a" presStyleCnt="0"/>
      <dgm:spPr/>
    </dgm:pt>
    <dgm:pt modelId="{1047DF7B-78DC-473E-ADAC-CAA5F49BADE6}" type="pres">
      <dgm:prSet presAssocID="{602ABFF3-2A09-450D-9D0B-B06FCE8A389B}" presName="dummy1b" presStyleCnt="0"/>
      <dgm:spPr/>
    </dgm:pt>
    <dgm:pt modelId="{5075106E-AE8E-45DD-8391-AF5A486CFB4F}" type="pres">
      <dgm:prSet presAssocID="{602ABFF3-2A09-450D-9D0B-B06FCE8A389B}" presName="wedge1Tx" presStyleLbl="node1" presStyleIdx="0" presStyleCnt="3">
        <dgm:presLayoutVars>
          <dgm:chMax val="0"/>
          <dgm:chPref val="0"/>
          <dgm:bulletEnabled val="1"/>
        </dgm:presLayoutVars>
      </dgm:prSet>
      <dgm:spPr/>
      <dgm:t>
        <a:bodyPr/>
        <a:lstStyle/>
        <a:p>
          <a:endParaRPr lang="en-US"/>
        </a:p>
      </dgm:t>
    </dgm:pt>
    <dgm:pt modelId="{F4FCF716-BC90-40C4-A129-49F9C4A82B9C}" type="pres">
      <dgm:prSet presAssocID="{602ABFF3-2A09-450D-9D0B-B06FCE8A389B}" presName="wedge2" presStyleLbl="node1" presStyleIdx="1" presStyleCnt="3"/>
      <dgm:spPr/>
      <dgm:t>
        <a:bodyPr/>
        <a:lstStyle/>
        <a:p>
          <a:endParaRPr lang="en-US"/>
        </a:p>
      </dgm:t>
    </dgm:pt>
    <dgm:pt modelId="{AC213AEB-8BAA-4859-B4E5-F0AE821C7DC9}" type="pres">
      <dgm:prSet presAssocID="{602ABFF3-2A09-450D-9D0B-B06FCE8A389B}" presName="dummy2a" presStyleCnt="0"/>
      <dgm:spPr/>
    </dgm:pt>
    <dgm:pt modelId="{2186E740-4C9D-4A66-BAFF-36635E587B29}" type="pres">
      <dgm:prSet presAssocID="{602ABFF3-2A09-450D-9D0B-B06FCE8A389B}" presName="dummy2b" presStyleCnt="0"/>
      <dgm:spPr/>
    </dgm:pt>
    <dgm:pt modelId="{DAA2B331-FC06-4A62-9BE1-780BF34E60CA}" type="pres">
      <dgm:prSet presAssocID="{602ABFF3-2A09-450D-9D0B-B06FCE8A389B}" presName="wedge2Tx" presStyleLbl="node1" presStyleIdx="1" presStyleCnt="3">
        <dgm:presLayoutVars>
          <dgm:chMax val="0"/>
          <dgm:chPref val="0"/>
          <dgm:bulletEnabled val="1"/>
        </dgm:presLayoutVars>
      </dgm:prSet>
      <dgm:spPr/>
      <dgm:t>
        <a:bodyPr/>
        <a:lstStyle/>
        <a:p>
          <a:endParaRPr lang="en-US"/>
        </a:p>
      </dgm:t>
    </dgm:pt>
    <dgm:pt modelId="{733EA3C6-D3E2-4E01-9D60-48350FC4C321}" type="pres">
      <dgm:prSet presAssocID="{602ABFF3-2A09-450D-9D0B-B06FCE8A389B}" presName="wedge3" presStyleLbl="node1" presStyleIdx="2" presStyleCnt="3"/>
      <dgm:spPr/>
      <dgm:t>
        <a:bodyPr/>
        <a:lstStyle/>
        <a:p>
          <a:endParaRPr lang="en-US"/>
        </a:p>
      </dgm:t>
    </dgm:pt>
    <dgm:pt modelId="{7D94BE11-B385-4169-86D5-82B31F249E4D}" type="pres">
      <dgm:prSet presAssocID="{602ABFF3-2A09-450D-9D0B-B06FCE8A389B}" presName="dummy3a" presStyleCnt="0"/>
      <dgm:spPr/>
    </dgm:pt>
    <dgm:pt modelId="{820BE2DD-1299-4134-838A-A4D6B0959555}" type="pres">
      <dgm:prSet presAssocID="{602ABFF3-2A09-450D-9D0B-B06FCE8A389B}" presName="dummy3b" presStyleCnt="0"/>
      <dgm:spPr/>
    </dgm:pt>
    <dgm:pt modelId="{CA01387E-97A3-459F-8FFE-8606E4A10E23}" type="pres">
      <dgm:prSet presAssocID="{602ABFF3-2A09-450D-9D0B-B06FCE8A389B}" presName="wedge3Tx" presStyleLbl="node1" presStyleIdx="2" presStyleCnt="3">
        <dgm:presLayoutVars>
          <dgm:chMax val="0"/>
          <dgm:chPref val="0"/>
          <dgm:bulletEnabled val="1"/>
        </dgm:presLayoutVars>
      </dgm:prSet>
      <dgm:spPr/>
      <dgm:t>
        <a:bodyPr/>
        <a:lstStyle/>
        <a:p>
          <a:endParaRPr lang="en-US"/>
        </a:p>
      </dgm:t>
    </dgm:pt>
    <dgm:pt modelId="{5B69FBB6-0536-4D8F-A8F3-3BC324A4F631}" type="pres">
      <dgm:prSet presAssocID="{F0F6845D-A97B-4782-8106-90CA51E4B6EA}" presName="arrowWedge1" presStyleLbl="fgSibTrans2D1" presStyleIdx="0" presStyleCnt="3"/>
      <dgm:spPr>
        <a:solidFill>
          <a:schemeClr val="bg1">
            <a:lumMod val="85000"/>
          </a:schemeClr>
        </a:solidFill>
      </dgm:spPr>
      <dgm:t>
        <a:bodyPr/>
        <a:lstStyle/>
        <a:p>
          <a:endParaRPr lang="en-US"/>
        </a:p>
      </dgm:t>
    </dgm:pt>
    <dgm:pt modelId="{75D404C9-68D3-49C7-B0EE-8687AF905DF3}" type="pres">
      <dgm:prSet presAssocID="{76AB3A76-6F80-4000-8699-33C0B8E9B829}" presName="arrowWedge2" presStyleLbl="fgSibTrans2D1" presStyleIdx="1" presStyleCnt="3"/>
      <dgm:spPr>
        <a:solidFill>
          <a:schemeClr val="bg1">
            <a:lumMod val="85000"/>
          </a:schemeClr>
        </a:solidFill>
      </dgm:spPr>
      <dgm:t>
        <a:bodyPr/>
        <a:lstStyle/>
        <a:p>
          <a:endParaRPr lang="en-US"/>
        </a:p>
      </dgm:t>
    </dgm:pt>
    <dgm:pt modelId="{3922E574-E38C-4B71-B5F0-FEF7C22409BC}" type="pres">
      <dgm:prSet presAssocID="{5C3E3A04-A04A-4BD7-A568-E3AF53E20D6C}" presName="arrowWedge3" presStyleLbl="fgSibTrans2D1" presStyleIdx="2" presStyleCnt="3"/>
      <dgm:spPr>
        <a:solidFill>
          <a:schemeClr val="bg1">
            <a:lumMod val="85000"/>
          </a:schemeClr>
        </a:solidFill>
      </dgm:spPr>
    </dgm:pt>
  </dgm:ptLst>
  <dgm:cxnLst>
    <dgm:cxn modelId="{06703840-7143-4DF0-BAC6-48D9D78E3D43}" type="presOf" srcId="{CA11C3B7-D6B9-49BD-8E13-177E8D00D870}" destId="{5075106E-AE8E-45DD-8391-AF5A486CFB4F}" srcOrd="1" destOrd="5" presId="urn:microsoft.com/office/officeart/2005/8/layout/cycle8"/>
    <dgm:cxn modelId="{B90D8C41-BEAD-4380-B00A-1E4E06819722}" type="presOf" srcId="{56740B02-0B75-4D44-B892-F49CA123FFB1}" destId="{FBEB9F25-EDD0-44C8-BFB3-8330DB06D6C1}" srcOrd="0" destOrd="1" presId="urn:microsoft.com/office/officeart/2005/8/layout/cycle8"/>
    <dgm:cxn modelId="{B4947267-CACD-4437-B668-40599E8B3EC0}" type="presOf" srcId="{33079D19-C406-4FBC-B89A-E51548B22B17}" destId="{CA01387E-97A3-459F-8FFE-8606E4A10E23}" srcOrd="1" destOrd="0" presId="urn:microsoft.com/office/officeart/2005/8/layout/cycle8"/>
    <dgm:cxn modelId="{FD40CDAF-0739-48E7-8D63-3BD21D500AC0}" type="presOf" srcId="{76CBDFD4-3E05-4BC1-93F8-6F061344B446}" destId="{5075106E-AE8E-45DD-8391-AF5A486CFB4F}" srcOrd="1" destOrd="0" presId="urn:microsoft.com/office/officeart/2005/8/layout/cycle8"/>
    <dgm:cxn modelId="{B2DCAB64-310A-41CB-B0A1-B4FF73B5CE10}" type="presOf" srcId="{602ABFF3-2A09-450D-9D0B-B06FCE8A389B}" destId="{D374A1DF-14CD-4DEE-9BED-287C3F2F331C}" srcOrd="0" destOrd="0" presId="urn:microsoft.com/office/officeart/2005/8/layout/cycle8"/>
    <dgm:cxn modelId="{97B94CB5-9B37-410B-972A-216D389C672C}" type="presOf" srcId="{3CBDC00F-CD0B-450F-874C-0ACC86E5B4CE}" destId="{5075106E-AE8E-45DD-8391-AF5A486CFB4F}" srcOrd="1" destOrd="4" presId="urn:microsoft.com/office/officeart/2005/8/layout/cycle8"/>
    <dgm:cxn modelId="{20F9D001-6920-4E7D-96A8-BABA08E712C6}" type="presOf" srcId="{9EAC302D-42C2-4047-BF58-DF3F9D0E9859}" destId="{F4FCF716-BC90-40C4-A129-49F9C4A82B9C}" srcOrd="0" destOrd="5" presId="urn:microsoft.com/office/officeart/2005/8/layout/cycle8"/>
    <dgm:cxn modelId="{E35C4BA0-5708-438A-975D-911AF6651058}" type="presOf" srcId="{76CBDFD4-3E05-4BC1-93F8-6F061344B446}" destId="{FBEB9F25-EDD0-44C8-BFB3-8330DB06D6C1}" srcOrd="0" destOrd="0" presId="urn:microsoft.com/office/officeart/2005/8/layout/cycle8"/>
    <dgm:cxn modelId="{D0DA6A22-E1F9-4910-9308-380BEE5B6868}" type="presOf" srcId="{30AA2B06-602C-4048-957B-5013552EC580}" destId="{5075106E-AE8E-45DD-8391-AF5A486CFB4F}" srcOrd="1" destOrd="3" presId="urn:microsoft.com/office/officeart/2005/8/layout/cycle8"/>
    <dgm:cxn modelId="{4AD6087B-29A9-423B-B562-1420FD80ED6D}" type="presOf" srcId="{63EE437E-E166-40D6-BEDE-6962980AACC5}" destId="{FBEB9F25-EDD0-44C8-BFB3-8330DB06D6C1}" srcOrd="0" destOrd="2" presId="urn:microsoft.com/office/officeart/2005/8/layout/cycle8"/>
    <dgm:cxn modelId="{AE74B701-EA36-4362-A389-9FC5B712C750}" srcId="{602ABFF3-2A09-450D-9D0B-B06FCE8A389B}" destId="{33079D19-C406-4FBC-B89A-E51548B22B17}" srcOrd="2" destOrd="0" parTransId="{9DA0AFE0-B965-4D7F-823B-2343A12224DA}" sibTransId="{5C3E3A04-A04A-4BD7-A568-E3AF53E20D6C}"/>
    <dgm:cxn modelId="{9ACA6FDE-3AEA-4E96-B67F-62F8AABCA71E}" type="presOf" srcId="{33079D19-C406-4FBC-B89A-E51548B22B17}" destId="{733EA3C6-D3E2-4E01-9D60-48350FC4C321}" srcOrd="0" destOrd="0" presId="urn:microsoft.com/office/officeart/2005/8/layout/cycle8"/>
    <dgm:cxn modelId="{014C786C-235C-47E5-88EE-FD81A39550BF}" type="presOf" srcId="{17542354-9769-48FB-A636-6B76DD109C79}" destId="{F4FCF716-BC90-40C4-A129-49F9C4A82B9C}" srcOrd="0" destOrd="2" presId="urn:microsoft.com/office/officeart/2005/8/layout/cycle8"/>
    <dgm:cxn modelId="{8E08FF81-94EB-4882-A76C-382A59C5C41F}" type="presOf" srcId="{EF9E53E2-9012-474B-ABAC-E9EE5790E745}" destId="{DAA2B331-FC06-4A62-9BE1-780BF34E60CA}" srcOrd="1" destOrd="6" presId="urn:microsoft.com/office/officeart/2005/8/layout/cycle8"/>
    <dgm:cxn modelId="{3B88AB11-BC3D-47D9-857D-1674ED48DAF0}" srcId="{76CBDFD4-3E05-4BC1-93F8-6F061344B446}" destId="{56740B02-0B75-4D44-B892-F49CA123FFB1}" srcOrd="0" destOrd="0" parTransId="{02E5BC09-8440-437B-AAA9-B1115F912E72}" sibTransId="{15D605F5-09F1-4BA3-99E2-8379F9179500}"/>
    <dgm:cxn modelId="{8BD7ADE7-B16B-47CA-970D-E99B362D5422}" srcId="{91529512-9722-4239-A069-601DB545C530}" destId="{7F51D404-C473-4775-AD8D-7E3BD250348F}" srcOrd="3" destOrd="0" parTransId="{22B8EAF3-8616-4A7C-BE74-CF86924F4EF1}" sibTransId="{0C2D8567-C895-4A5D-BCDF-CF57C41071D1}"/>
    <dgm:cxn modelId="{939E59EE-F546-408F-A3A9-150CC6CA04D7}" type="presOf" srcId="{63EE437E-E166-40D6-BEDE-6962980AACC5}" destId="{5075106E-AE8E-45DD-8391-AF5A486CFB4F}" srcOrd="1" destOrd="2" presId="urn:microsoft.com/office/officeart/2005/8/layout/cycle8"/>
    <dgm:cxn modelId="{FD78F725-02BB-40CB-AE4A-BDF52AC2857B}" srcId="{91529512-9722-4239-A069-601DB545C530}" destId="{17542354-9769-48FB-A636-6B76DD109C79}" srcOrd="1" destOrd="0" parTransId="{02D01104-718D-4B48-B6CF-62C910C7347F}" sibTransId="{39CC30BF-B6B5-4313-9618-F8F610BD431A}"/>
    <dgm:cxn modelId="{CE5FC5C2-2047-4D13-833F-439534EB09D2}" srcId="{91529512-9722-4239-A069-601DB545C530}" destId="{9A66B9D0-0279-4772-80D2-5A74A393438D}" srcOrd="2" destOrd="0" parTransId="{34909563-7319-4D88-909F-70818B00CD93}" sibTransId="{F91546A2-42CE-4B51-8A53-8B482D39D25B}"/>
    <dgm:cxn modelId="{F3E3CC0C-8330-4E2C-827E-479CF91975D6}" type="presOf" srcId="{91529512-9722-4239-A069-601DB545C530}" destId="{F4FCF716-BC90-40C4-A129-49F9C4A82B9C}" srcOrd="0" destOrd="0" presId="urn:microsoft.com/office/officeart/2005/8/layout/cycle8"/>
    <dgm:cxn modelId="{26F2FC8A-FCEE-4203-99D7-83447F7CC201}" srcId="{602ABFF3-2A09-450D-9D0B-B06FCE8A389B}" destId="{91529512-9722-4239-A069-601DB545C530}" srcOrd="1" destOrd="0" parTransId="{92DC4883-E8DC-4D15-B048-D030D1B01A4D}" sibTransId="{76AB3A76-6F80-4000-8699-33C0B8E9B829}"/>
    <dgm:cxn modelId="{6E51FCB3-B7B9-4D8D-8D10-057341D69328}" type="presOf" srcId="{9EAC302D-42C2-4047-BF58-DF3F9D0E9859}" destId="{DAA2B331-FC06-4A62-9BE1-780BF34E60CA}" srcOrd="1" destOrd="5" presId="urn:microsoft.com/office/officeart/2005/8/layout/cycle8"/>
    <dgm:cxn modelId="{26CC19F1-A3E6-4EF5-9825-3E0772727466}" srcId="{76CBDFD4-3E05-4BC1-93F8-6F061344B446}" destId="{3CBDC00F-CD0B-450F-874C-0ACC86E5B4CE}" srcOrd="3" destOrd="0" parTransId="{9C7DBE4F-F149-4644-A6FD-488156E7AD76}" sibTransId="{4E4DADAE-DF39-4E80-9D07-72322E092DA6}"/>
    <dgm:cxn modelId="{C675BB54-6FCA-41FF-9778-6C868164EFE2}" srcId="{91529512-9722-4239-A069-601DB545C530}" destId="{EF9E53E2-9012-474B-ABAC-E9EE5790E745}" srcOrd="5" destOrd="0" parTransId="{5C7B1818-EF70-4560-BFB3-0BBF88B1B32A}" sibTransId="{A91DF04E-C8DE-4D5E-A494-B4AC50D2E50C}"/>
    <dgm:cxn modelId="{1172830D-371A-4BC7-A0F9-8870730BECA7}" type="presOf" srcId="{9A66B9D0-0279-4772-80D2-5A74A393438D}" destId="{F4FCF716-BC90-40C4-A129-49F9C4A82B9C}" srcOrd="0" destOrd="3" presId="urn:microsoft.com/office/officeart/2005/8/layout/cycle8"/>
    <dgm:cxn modelId="{ED37BD45-BC7C-43C4-995D-2A446BB06653}" type="presOf" srcId="{3CBDC00F-CD0B-450F-874C-0ACC86E5B4CE}" destId="{FBEB9F25-EDD0-44C8-BFB3-8330DB06D6C1}" srcOrd="0" destOrd="4" presId="urn:microsoft.com/office/officeart/2005/8/layout/cycle8"/>
    <dgm:cxn modelId="{A37D8882-25E6-423F-B49F-7264CA0F8052}" type="presOf" srcId="{30AA2B06-602C-4048-957B-5013552EC580}" destId="{FBEB9F25-EDD0-44C8-BFB3-8330DB06D6C1}" srcOrd="0" destOrd="3" presId="urn:microsoft.com/office/officeart/2005/8/layout/cycle8"/>
    <dgm:cxn modelId="{F4DAF2C9-B62A-4485-AE07-98F57D41F5E9}" type="presOf" srcId="{CA11C3B7-D6B9-49BD-8E13-177E8D00D870}" destId="{FBEB9F25-EDD0-44C8-BFB3-8330DB06D6C1}" srcOrd="0" destOrd="5" presId="urn:microsoft.com/office/officeart/2005/8/layout/cycle8"/>
    <dgm:cxn modelId="{836C02E6-DDD3-48EB-B022-C5B0D361077A}" srcId="{91529512-9722-4239-A069-601DB545C530}" destId="{333413EB-2066-41C4-9E49-654A4F040C0B}" srcOrd="0" destOrd="0" parTransId="{5EC478C7-B974-4D78-83C8-B00318EF2805}" sibTransId="{E38184E9-E340-4EB5-B1CD-455F47656D3D}"/>
    <dgm:cxn modelId="{ECD7492A-CD5A-49F9-A9AF-30577C80EACC}" type="presOf" srcId="{7F51D404-C473-4775-AD8D-7E3BD250348F}" destId="{DAA2B331-FC06-4A62-9BE1-780BF34E60CA}" srcOrd="1" destOrd="4" presId="urn:microsoft.com/office/officeart/2005/8/layout/cycle8"/>
    <dgm:cxn modelId="{1ACCF64F-0023-4DA0-B10A-E558598BE137}" type="presOf" srcId="{7F51D404-C473-4775-AD8D-7E3BD250348F}" destId="{F4FCF716-BC90-40C4-A129-49F9C4A82B9C}" srcOrd="0" destOrd="4" presId="urn:microsoft.com/office/officeart/2005/8/layout/cycle8"/>
    <dgm:cxn modelId="{2EC12EE7-5C7E-4583-B9F2-B7D08BD4453D}" type="presOf" srcId="{17542354-9769-48FB-A636-6B76DD109C79}" destId="{DAA2B331-FC06-4A62-9BE1-780BF34E60CA}" srcOrd="1" destOrd="2" presId="urn:microsoft.com/office/officeart/2005/8/layout/cycle8"/>
    <dgm:cxn modelId="{F5DD8F4A-8107-41F2-827F-AEE20A2A4913}" srcId="{76CBDFD4-3E05-4BC1-93F8-6F061344B446}" destId="{30AA2B06-602C-4048-957B-5013552EC580}" srcOrd="2" destOrd="0" parTransId="{CB7188DF-DDAE-4020-A77A-06F1281ADA41}" sibTransId="{FD623909-7511-46C4-9AFC-6C811B9FE99F}"/>
    <dgm:cxn modelId="{ED3F548D-2E46-4B52-A1EA-01C8B3290CF7}" srcId="{602ABFF3-2A09-450D-9D0B-B06FCE8A389B}" destId="{76CBDFD4-3E05-4BC1-93F8-6F061344B446}" srcOrd="0" destOrd="0" parTransId="{382C3210-B168-4F19-BF39-E80C07BE83F9}" sibTransId="{F0F6845D-A97B-4782-8106-90CA51E4B6EA}"/>
    <dgm:cxn modelId="{56333569-01E5-4D12-AA9D-65C0DBA7903A}" srcId="{76CBDFD4-3E05-4BC1-93F8-6F061344B446}" destId="{CA11C3B7-D6B9-49BD-8E13-177E8D00D870}" srcOrd="4" destOrd="0" parTransId="{3824FE1C-654C-4BC7-A56E-CAE83035829E}" sibTransId="{ED7AC672-EB8A-4564-B78E-C4194F5D0067}"/>
    <dgm:cxn modelId="{0048EA30-FDB0-4578-A793-F2F3A6AD64BD}" type="presOf" srcId="{9A66B9D0-0279-4772-80D2-5A74A393438D}" destId="{DAA2B331-FC06-4A62-9BE1-780BF34E60CA}" srcOrd="1" destOrd="3" presId="urn:microsoft.com/office/officeart/2005/8/layout/cycle8"/>
    <dgm:cxn modelId="{988A77CE-4857-40F1-84AE-32259CD92AA6}" srcId="{76CBDFD4-3E05-4BC1-93F8-6F061344B446}" destId="{63EE437E-E166-40D6-BEDE-6962980AACC5}" srcOrd="1" destOrd="0" parTransId="{FB9F0FEE-21DF-481D-8E97-775E1C73461E}" sibTransId="{0D51FE43-83DD-4535-922D-0EEEC23C0ED8}"/>
    <dgm:cxn modelId="{D2871C26-37F2-4819-9476-3C04A22A4284}" type="presOf" srcId="{333413EB-2066-41C4-9E49-654A4F040C0B}" destId="{DAA2B331-FC06-4A62-9BE1-780BF34E60CA}" srcOrd="1" destOrd="1" presId="urn:microsoft.com/office/officeart/2005/8/layout/cycle8"/>
    <dgm:cxn modelId="{207D997C-5E19-4D5F-B6B6-6BEBD41A0B1F}" type="presOf" srcId="{56740B02-0B75-4D44-B892-F49CA123FFB1}" destId="{5075106E-AE8E-45DD-8391-AF5A486CFB4F}" srcOrd="1" destOrd="1" presId="urn:microsoft.com/office/officeart/2005/8/layout/cycle8"/>
    <dgm:cxn modelId="{CB773C84-C02F-4BDB-AC97-05B7400C4421}" type="presOf" srcId="{91529512-9722-4239-A069-601DB545C530}" destId="{DAA2B331-FC06-4A62-9BE1-780BF34E60CA}" srcOrd="1" destOrd="0" presId="urn:microsoft.com/office/officeart/2005/8/layout/cycle8"/>
    <dgm:cxn modelId="{D5D42907-8EAA-45FE-9535-98C02518EBBE}" type="presOf" srcId="{333413EB-2066-41C4-9E49-654A4F040C0B}" destId="{F4FCF716-BC90-40C4-A129-49F9C4A82B9C}" srcOrd="0" destOrd="1" presId="urn:microsoft.com/office/officeart/2005/8/layout/cycle8"/>
    <dgm:cxn modelId="{00D8D270-8177-45D3-9CB1-151F46599977}" srcId="{91529512-9722-4239-A069-601DB545C530}" destId="{9EAC302D-42C2-4047-BF58-DF3F9D0E9859}" srcOrd="4" destOrd="0" parTransId="{B4D14A59-5FED-435A-B780-F971E0268684}" sibTransId="{915BF62F-BABB-4D89-9056-86EE44824BBC}"/>
    <dgm:cxn modelId="{5D52DF57-E6DC-42D1-8DA6-327CE71ACCFF}" type="presOf" srcId="{EF9E53E2-9012-474B-ABAC-E9EE5790E745}" destId="{F4FCF716-BC90-40C4-A129-49F9C4A82B9C}" srcOrd="0" destOrd="6" presId="urn:microsoft.com/office/officeart/2005/8/layout/cycle8"/>
    <dgm:cxn modelId="{321C3D96-C0AA-47BE-82FD-3EACF5429B59}" type="presParOf" srcId="{D374A1DF-14CD-4DEE-9BED-287C3F2F331C}" destId="{FBEB9F25-EDD0-44C8-BFB3-8330DB06D6C1}" srcOrd="0" destOrd="0" presId="urn:microsoft.com/office/officeart/2005/8/layout/cycle8"/>
    <dgm:cxn modelId="{B4348BA5-8EDD-4C84-AA81-55A8270DE7E8}" type="presParOf" srcId="{D374A1DF-14CD-4DEE-9BED-287C3F2F331C}" destId="{65DD536C-7D3B-41AD-B13B-6F1DB2263E7E}" srcOrd="1" destOrd="0" presId="urn:microsoft.com/office/officeart/2005/8/layout/cycle8"/>
    <dgm:cxn modelId="{F794C48D-CDCF-46C6-86D6-51D5126C1F38}" type="presParOf" srcId="{D374A1DF-14CD-4DEE-9BED-287C3F2F331C}" destId="{1047DF7B-78DC-473E-ADAC-CAA5F49BADE6}" srcOrd="2" destOrd="0" presId="urn:microsoft.com/office/officeart/2005/8/layout/cycle8"/>
    <dgm:cxn modelId="{193C99EA-B31B-4C78-BE4F-0714D5556B68}" type="presParOf" srcId="{D374A1DF-14CD-4DEE-9BED-287C3F2F331C}" destId="{5075106E-AE8E-45DD-8391-AF5A486CFB4F}" srcOrd="3" destOrd="0" presId="urn:microsoft.com/office/officeart/2005/8/layout/cycle8"/>
    <dgm:cxn modelId="{E5F53FA8-CCF8-4800-8E24-3EE95B05734B}" type="presParOf" srcId="{D374A1DF-14CD-4DEE-9BED-287C3F2F331C}" destId="{F4FCF716-BC90-40C4-A129-49F9C4A82B9C}" srcOrd="4" destOrd="0" presId="urn:microsoft.com/office/officeart/2005/8/layout/cycle8"/>
    <dgm:cxn modelId="{D511DEE7-BF3F-4F32-87AB-93B15650C2B2}" type="presParOf" srcId="{D374A1DF-14CD-4DEE-9BED-287C3F2F331C}" destId="{AC213AEB-8BAA-4859-B4E5-F0AE821C7DC9}" srcOrd="5" destOrd="0" presId="urn:microsoft.com/office/officeart/2005/8/layout/cycle8"/>
    <dgm:cxn modelId="{3744094A-A2C9-473A-AAF9-69E488AB01AE}" type="presParOf" srcId="{D374A1DF-14CD-4DEE-9BED-287C3F2F331C}" destId="{2186E740-4C9D-4A66-BAFF-36635E587B29}" srcOrd="6" destOrd="0" presId="urn:microsoft.com/office/officeart/2005/8/layout/cycle8"/>
    <dgm:cxn modelId="{3050F403-78EE-4442-BE7C-7F23FEB66D29}" type="presParOf" srcId="{D374A1DF-14CD-4DEE-9BED-287C3F2F331C}" destId="{DAA2B331-FC06-4A62-9BE1-780BF34E60CA}" srcOrd="7" destOrd="0" presId="urn:microsoft.com/office/officeart/2005/8/layout/cycle8"/>
    <dgm:cxn modelId="{AE2D52E1-2547-4F1B-968A-955B601EF990}" type="presParOf" srcId="{D374A1DF-14CD-4DEE-9BED-287C3F2F331C}" destId="{733EA3C6-D3E2-4E01-9D60-48350FC4C321}" srcOrd="8" destOrd="0" presId="urn:microsoft.com/office/officeart/2005/8/layout/cycle8"/>
    <dgm:cxn modelId="{EFC75C85-124D-48AC-A9B1-B368202AA572}" type="presParOf" srcId="{D374A1DF-14CD-4DEE-9BED-287C3F2F331C}" destId="{7D94BE11-B385-4169-86D5-82B31F249E4D}" srcOrd="9" destOrd="0" presId="urn:microsoft.com/office/officeart/2005/8/layout/cycle8"/>
    <dgm:cxn modelId="{9C34EDD9-F5D4-4647-A65E-795DAF53A0F8}" type="presParOf" srcId="{D374A1DF-14CD-4DEE-9BED-287C3F2F331C}" destId="{820BE2DD-1299-4134-838A-A4D6B0959555}" srcOrd="10" destOrd="0" presId="urn:microsoft.com/office/officeart/2005/8/layout/cycle8"/>
    <dgm:cxn modelId="{FCEC49FD-CB7D-4E42-B16C-E82E16FFC389}" type="presParOf" srcId="{D374A1DF-14CD-4DEE-9BED-287C3F2F331C}" destId="{CA01387E-97A3-459F-8FFE-8606E4A10E23}" srcOrd="11" destOrd="0" presId="urn:microsoft.com/office/officeart/2005/8/layout/cycle8"/>
    <dgm:cxn modelId="{80DD188A-2260-4646-AF5C-18762965AA78}" type="presParOf" srcId="{D374A1DF-14CD-4DEE-9BED-287C3F2F331C}" destId="{5B69FBB6-0536-4D8F-A8F3-3BC324A4F631}" srcOrd="12" destOrd="0" presId="urn:microsoft.com/office/officeart/2005/8/layout/cycle8"/>
    <dgm:cxn modelId="{0347FAC0-DE0D-42F4-8007-F7436BEC330B}" type="presParOf" srcId="{D374A1DF-14CD-4DEE-9BED-287C3F2F331C}" destId="{75D404C9-68D3-49C7-B0EE-8687AF905DF3}" srcOrd="13" destOrd="0" presId="urn:microsoft.com/office/officeart/2005/8/layout/cycle8"/>
    <dgm:cxn modelId="{77D4A3B9-4FD0-4A86-ADBB-07A662D7B99B}" type="presParOf" srcId="{D374A1DF-14CD-4DEE-9BED-287C3F2F331C}" destId="{3922E574-E38C-4B71-B5F0-FEF7C22409BC}"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EB9F25-EDD0-44C8-BFB3-8330DB06D6C1}">
      <dsp:nvSpPr>
        <dsp:cNvPr id="0" name=""/>
        <dsp:cNvSpPr/>
      </dsp:nvSpPr>
      <dsp:spPr>
        <a:xfrm>
          <a:off x="489341" y="532479"/>
          <a:ext cx="4224528" cy="4224528"/>
        </a:xfrm>
        <a:prstGeom prst="pie">
          <a:avLst>
            <a:gd name="adj1" fmla="val 16200000"/>
            <a:gd name="adj2" fmla="val 1800000"/>
          </a:avLst>
        </a:prstGeom>
        <a:solidFill>
          <a:srgbClr val="00ACA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0" kern="1200" dirty="0" smtClean="0"/>
            <a:t>Responsible Parties</a:t>
          </a:r>
          <a:endParaRPr lang="en-US" sz="1400" b="0" kern="1200" dirty="0"/>
        </a:p>
        <a:p>
          <a:pPr marL="57150" lvl="1" indent="-57150" algn="l" defTabSz="488950">
            <a:lnSpc>
              <a:spcPct val="90000"/>
            </a:lnSpc>
            <a:spcBef>
              <a:spcPct val="0"/>
            </a:spcBef>
            <a:spcAft>
              <a:spcPct val="15000"/>
            </a:spcAft>
            <a:buChar char="••"/>
          </a:pPr>
          <a:r>
            <a:rPr lang="en-US" sz="1100" kern="1200" dirty="0" smtClean="0"/>
            <a:t>Council</a:t>
          </a:r>
          <a:endParaRPr lang="en-US" sz="1100" kern="1200" dirty="0"/>
        </a:p>
        <a:p>
          <a:pPr marL="57150" lvl="1" indent="-57150" algn="l" defTabSz="488950">
            <a:lnSpc>
              <a:spcPct val="90000"/>
            </a:lnSpc>
            <a:spcBef>
              <a:spcPct val="0"/>
            </a:spcBef>
            <a:spcAft>
              <a:spcPct val="15000"/>
            </a:spcAft>
            <a:buChar char="••"/>
          </a:pPr>
          <a:r>
            <a:rPr lang="en-US" sz="1100" kern="1200" dirty="0" smtClean="0"/>
            <a:t>Staff</a:t>
          </a:r>
          <a:endParaRPr lang="en-US" sz="1100" kern="1200" dirty="0"/>
        </a:p>
        <a:p>
          <a:pPr marL="57150" lvl="1" indent="-57150" algn="l" defTabSz="488950">
            <a:lnSpc>
              <a:spcPct val="90000"/>
            </a:lnSpc>
            <a:spcBef>
              <a:spcPct val="0"/>
            </a:spcBef>
            <a:spcAft>
              <a:spcPct val="15000"/>
            </a:spcAft>
            <a:buChar char="••"/>
          </a:pPr>
          <a:r>
            <a:rPr lang="en-US" sz="1100" kern="1200" dirty="0" smtClean="0"/>
            <a:t>Property Owners</a:t>
          </a:r>
          <a:endParaRPr lang="en-US" sz="1100" kern="1200" dirty="0"/>
        </a:p>
        <a:p>
          <a:pPr marL="57150" lvl="1" indent="-57150" algn="l" defTabSz="488950">
            <a:lnSpc>
              <a:spcPct val="90000"/>
            </a:lnSpc>
            <a:spcBef>
              <a:spcPct val="0"/>
            </a:spcBef>
            <a:spcAft>
              <a:spcPct val="15000"/>
            </a:spcAft>
            <a:buChar char="••"/>
          </a:pPr>
          <a:r>
            <a:rPr lang="en-US" sz="1100" kern="1200" dirty="0" smtClean="0"/>
            <a:t>Vendors</a:t>
          </a:r>
          <a:endParaRPr lang="en-US" sz="1100" kern="1200" dirty="0"/>
        </a:p>
        <a:p>
          <a:pPr marL="57150" lvl="1" indent="-57150" algn="l" defTabSz="488950">
            <a:lnSpc>
              <a:spcPct val="90000"/>
            </a:lnSpc>
            <a:spcBef>
              <a:spcPct val="0"/>
            </a:spcBef>
            <a:spcAft>
              <a:spcPct val="15000"/>
            </a:spcAft>
            <a:buChar char="••"/>
          </a:pPr>
          <a:r>
            <a:rPr lang="en-US" sz="1100" kern="1200" dirty="0" smtClean="0"/>
            <a:t>Nonprofits &amp; Institutions</a:t>
          </a:r>
          <a:endParaRPr lang="en-US" sz="1100" kern="1200" dirty="0"/>
        </a:p>
      </dsp:txBody>
      <dsp:txXfrm>
        <a:off x="2715768" y="1427676"/>
        <a:ext cx="1508760" cy="1257299"/>
      </dsp:txXfrm>
    </dsp:sp>
    <dsp:sp modelId="{F4FCF716-BC90-40C4-A129-49F9C4A82B9C}">
      <dsp:nvSpPr>
        <dsp:cNvPr id="0" name=""/>
        <dsp:cNvSpPr/>
      </dsp:nvSpPr>
      <dsp:spPr>
        <a:xfrm>
          <a:off x="402335" y="683354"/>
          <a:ext cx="4224528" cy="4224528"/>
        </a:xfrm>
        <a:prstGeom prst="pie">
          <a:avLst>
            <a:gd name="adj1" fmla="val 1800000"/>
            <a:gd name="adj2" fmla="val 9000000"/>
          </a:avLst>
        </a:prstGeom>
        <a:solidFill>
          <a:srgbClr val="00808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lvl="0" algn="ctr" defTabSz="800100">
            <a:lnSpc>
              <a:spcPct val="90000"/>
            </a:lnSpc>
            <a:spcBef>
              <a:spcPct val="0"/>
            </a:spcBef>
            <a:spcAft>
              <a:spcPct val="35000"/>
            </a:spcAft>
          </a:pPr>
          <a:r>
            <a:rPr lang="en-US" sz="1800" kern="1200" dirty="0" smtClean="0"/>
            <a:t>Public Value</a:t>
          </a:r>
          <a:endParaRPr lang="en-US" sz="1800" kern="1200" dirty="0"/>
        </a:p>
        <a:p>
          <a:pPr marL="57150" lvl="1" indent="-57150" algn="ctr" defTabSz="488950">
            <a:lnSpc>
              <a:spcPct val="90000"/>
            </a:lnSpc>
            <a:spcBef>
              <a:spcPct val="0"/>
            </a:spcBef>
            <a:spcAft>
              <a:spcPct val="15000"/>
            </a:spcAft>
            <a:buChar char="••"/>
          </a:pPr>
          <a:r>
            <a:rPr lang="en-US" sz="1100" kern="1200" dirty="0" smtClean="0"/>
            <a:t>Successful Business District</a:t>
          </a:r>
          <a:endParaRPr lang="en-US" sz="1100" kern="1200" dirty="0"/>
        </a:p>
        <a:p>
          <a:pPr marL="57150" lvl="1" indent="-57150" algn="ctr" defTabSz="488950">
            <a:lnSpc>
              <a:spcPct val="90000"/>
            </a:lnSpc>
            <a:spcBef>
              <a:spcPct val="0"/>
            </a:spcBef>
            <a:spcAft>
              <a:spcPct val="15000"/>
            </a:spcAft>
            <a:buChar char="••"/>
          </a:pPr>
          <a:r>
            <a:rPr lang="en-US" sz="1100" i="1" kern="1200" dirty="0" smtClean="0"/>
            <a:t>Safe</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Welcoming to All</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Beautiful &amp; Clean</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Positive Experience</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Sense of Place</a:t>
          </a:r>
          <a:endParaRPr lang="en-US" sz="1100" i="1" kern="1200" dirty="0"/>
        </a:p>
      </dsp:txBody>
      <dsp:txXfrm>
        <a:off x="1408175" y="3424269"/>
        <a:ext cx="2263140" cy="1106424"/>
      </dsp:txXfrm>
    </dsp:sp>
    <dsp:sp modelId="{733EA3C6-D3E2-4E01-9D60-48350FC4C321}">
      <dsp:nvSpPr>
        <dsp:cNvPr id="0" name=""/>
        <dsp:cNvSpPr/>
      </dsp:nvSpPr>
      <dsp:spPr>
        <a:xfrm>
          <a:off x="315330" y="532479"/>
          <a:ext cx="4224528" cy="4224528"/>
        </a:xfrm>
        <a:prstGeom prst="pie">
          <a:avLst>
            <a:gd name="adj1" fmla="val 9000000"/>
            <a:gd name="adj2" fmla="val 16200000"/>
          </a:avLst>
        </a:prstGeom>
        <a:solidFill>
          <a:srgbClr val="00D5D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CBDI Commission</a:t>
          </a:r>
          <a:endParaRPr lang="en-US" sz="2400" kern="1200" dirty="0"/>
        </a:p>
      </dsp:txBody>
      <dsp:txXfrm>
        <a:off x="804671" y="1427676"/>
        <a:ext cx="1508760" cy="1257299"/>
      </dsp:txXfrm>
    </dsp:sp>
    <dsp:sp modelId="{5B69FBB6-0536-4D8F-A8F3-3BC324A4F631}">
      <dsp:nvSpPr>
        <dsp:cNvPr id="0" name=""/>
        <dsp:cNvSpPr/>
      </dsp:nvSpPr>
      <dsp:spPr>
        <a:xfrm>
          <a:off x="228171" y="270960"/>
          <a:ext cx="4747564" cy="4747564"/>
        </a:xfrm>
        <a:prstGeom prst="circularArrow">
          <a:avLst>
            <a:gd name="adj1" fmla="val 5085"/>
            <a:gd name="adj2" fmla="val 327528"/>
            <a:gd name="adj3" fmla="val 1472472"/>
            <a:gd name="adj4" fmla="val 16199432"/>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 modelId="{75D404C9-68D3-49C7-B0EE-8687AF905DF3}">
      <dsp:nvSpPr>
        <dsp:cNvPr id="0" name=""/>
        <dsp:cNvSpPr/>
      </dsp:nvSpPr>
      <dsp:spPr>
        <a:xfrm>
          <a:off x="140817" y="421569"/>
          <a:ext cx="4747564" cy="4747564"/>
        </a:xfrm>
        <a:prstGeom prst="circularArrow">
          <a:avLst>
            <a:gd name="adj1" fmla="val 5085"/>
            <a:gd name="adj2" fmla="val 327528"/>
            <a:gd name="adj3" fmla="val 8671970"/>
            <a:gd name="adj4" fmla="val 1800502"/>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 modelId="{3922E574-E38C-4B71-B5F0-FEF7C22409BC}">
      <dsp:nvSpPr>
        <dsp:cNvPr id="0" name=""/>
        <dsp:cNvSpPr/>
      </dsp:nvSpPr>
      <dsp:spPr>
        <a:xfrm>
          <a:off x="53463" y="270960"/>
          <a:ext cx="4747564" cy="4747564"/>
        </a:xfrm>
        <a:prstGeom prst="circularArrow">
          <a:avLst>
            <a:gd name="adj1" fmla="val 5085"/>
            <a:gd name="adj2" fmla="val 327528"/>
            <a:gd name="adj3" fmla="val 15873039"/>
            <a:gd name="adj4" fmla="val 9000000"/>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EB9F25-EDD0-44C8-BFB3-8330DB06D6C1}">
      <dsp:nvSpPr>
        <dsp:cNvPr id="0" name=""/>
        <dsp:cNvSpPr/>
      </dsp:nvSpPr>
      <dsp:spPr>
        <a:xfrm>
          <a:off x="489341" y="532479"/>
          <a:ext cx="4224528" cy="4224528"/>
        </a:xfrm>
        <a:prstGeom prst="pie">
          <a:avLst>
            <a:gd name="adj1" fmla="val 16200000"/>
            <a:gd name="adj2" fmla="val 1800000"/>
          </a:avLst>
        </a:prstGeom>
        <a:solidFill>
          <a:srgbClr val="00ACA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0" kern="1200" dirty="0" smtClean="0"/>
            <a:t>Responsible Parties</a:t>
          </a:r>
          <a:endParaRPr lang="en-US" sz="1400" b="0" kern="1200" dirty="0"/>
        </a:p>
        <a:p>
          <a:pPr marL="57150" lvl="1" indent="-57150" algn="l" defTabSz="488950">
            <a:lnSpc>
              <a:spcPct val="90000"/>
            </a:lnSpc>
            <a:spcBef>
              <a:spcPct val="0"/>
            </a:spcBef>
            <a:spcAft>
              <a:spcPct val="15000"/>
            </a:spcAft>
            <a:buChar char="••"/>
          </a:pPr>
          <a:r>
            <a:rPr lang="en-US" sz="1100" kern="1200" dirty="0" smtClean="0"/>
            <a:t>Council</a:t>
          </a:r>
          <a:endParaRPr lang="en-US" sz="1100" kern="1200" dirty="0"/>
        </a:p>
        <a:p>
          <a:pPr marL="57150" lvl="1" indent="-57150" algn="l" defTabSz="488950">
            <a:lnSpc>
              <a:spcPct val="90000"/>
            </a:lnSpc>
            <a:spcBef>
              <a:spcPct val="0"/>
            </a:spcBef>
            <a:spcAft>
              <a:spcPct val="15000"/>
            </a:spcAft>
            <a:buChar char="••"/>
          </a:pPr>
          <a:r>
            <a:rPr lang="en-US" sz="1100" kern="1200" dirty="0" smtClean="0"/>
            <a:t>Staff</a:t>
          </a:r>
          <a:endParaRPr lang="en-US" sz="1100" kern="1200" dirty="0"/>
        </a:p>
        <a:p>
          <a:pPr marL="57150" lvl="1" indent="-57150" algn="l" defTabSz="488950">
            <a:lnSpc>
              <a:spcPct val="90000"/>
            </a:lnSpc>
            <a:spcBef>
              <a:spcPct val="0"/>
            </a:spcBef>
            <a:spcAft>
              <a:spcPct val="15000"/>
            </a:spcAft>
            <a:buChar char="••"/>
          </a:pPr>
          <a:r>
            <a:rPr lang="en-US" sz="1100" kern="1200" dirty="0" smtClean="0"/>
            <a:t>Property Owners</a:t>
          </a:r>
          <a:endParaRPr lang="en-US" sz="1100" kern="1200" dirty="0"/>
        </a:p>
        <a:p>
          <a:pPr marL="57150" lvl="1" indent="-57150" algn="l" defTabSz="488950">
            <a:lnSpc>
              <a:spcPct val="90000"/>
            </a:lnSpc>
            <a:spcBef>
              <a:spcPct val="0"/>
            </a:spcBef>
            <a:spcAft>
              <a:spcPct val="15000"/>
            </a:spcAft>
            <a:buChar char="••"/>
          </a:pPr>
          <a:r>
            <a:rPr lang="en-US" sz="1100" kern="1200" dirty="0" smtClean="0"/>
            <a:t>Vendors</a:t>
          </a:r>
          <a:endParaRPr lang="en-US" sz="1100" kern="1200" dirty="0"/>
        </a:p>
        <a:p>
          <a:pPr marL="57150" lvl="1" indent="-57150" algn="l" defTabSz="488950">
            <a:lnSpc>
              <a:spcPct val="90000"/>
            </a:lnSpc>
            <a:spcBef>
              <a:spcPct val="0"/>
            </a:spcBef>
            <a:spcAft>
              <a:spcPct val="15000"/>
            </a:spcAft>
            <a:buChar char="••"/>
          </a:pPr>
          <a:r>
            <a:rPr lang="en-US" sz="1100" kern="1200" dirty="0" smtClean="0"/>
            <a:t>Nonprofits &amp; Institutions</a:t>
          </a:r>
          <a:endParaRPr lang="en-US" sz="1100" kern="1200" dirty="0"/>
        </a:p>
      </dsp:txBody>
      <dsp:txXfrm>
        <a:off x="2715768" y="1427676"/>
        <a:ext cx="1508760" cy="1257299"/>
      </dsp:txXfrm>
    </dsp:sp>
    <dsp:sp modelId="{F4FCF716-BC90-40C4-A129-49F9C4A82B9C}">
      <dsp:nvSpPr>
        <dsp:cNvPr id="0" name=""/>
        <dsp:cNvSpPr/>
      </dsp:nvSpPr>
      <dsp:spPr>
        <a:xfrm>
          <a:off x="402335" y="683354"/>
          <a:ext cx="4224528" cy="4224528"/>
        </a:xfrm>
        <a:prstGeom prst="pie">
          <a:avLst>
            <a:gd name="adj1" fmla="val 1800000"/>
            <a:gd name="adj2" fmla="val 9000000"/>
          </a:avLst>
        </a:prstGeom>
        <a:solidFill>
          <a:srgbClr val="00808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t" anchorCtr="0">
          <a:noAutofit/>
        </a:bodyPr>
        <a:lstStyle/>
        <a:p>
          <a:pPr lvl="0" algn="ctr" defTabSz="800100">
            <a:lnSpc>
              <a:spcPct val="90000"/>
            </a:lnSpc>
            <a:spcBef>
              <a:spcPct val="0"/>
            </a:spcBef>
            <a:spcAft>
              <a:spcPct val="35000"/>
            </a:spcAft>
          </a:pPr>
          <a:r>
            <a:rPr lang="en-US" sz="1800" kern="1200" dirty="0" smtClean="0"/>
            <a:t>Public Value</a:t>
          </a:r>
          <a:endParaRPr lang="en-US" sz="1800" kern="1200" dirty="0"/>
        </a:p>
        <a:p>
          <a:pPr marL="57150" lvl="1" indent="-57150" algn="ctr" defTabSz="488950">
            <a:lnSpc>
              <a:spcPct val="90000"/>
            </a:lnSpc>
            <a:spcBef>
              <a:spcPct val="0"/>
            </a:spcBef>
            <a:spcAft>
              <a:spcPct val="15000"/>
            </a:spcAft>
            <a:buChar char="••"/>
          </a:pPr>
          <a:r>
            <a:rPr lang="en-US" sz="1100" kern="1200" dirty="0" smtClean="0"/>
            <a:t>Successful Business District</a:t>
          </a:r>
          <a:endParaRPr lang="en-US" sz="1100" kern="1200" dirty="0"/>
        </a:p>
        <a:p>
          <a:pPr marL="57150" lvl="1" indent="-57150" algn="ctr" defTabSz="488950">
            <a:lnSpc>
              <a:spcPct val="90000"/>
            </a:lnSpc>
            <a:spcBef>
              <a:spcPct val="0"/>
            </a:spcBef>
            <a:spcAft>
              <a:spcPct val="15000"/>
            </a:spcAft>
            <a:buChar char="••"/>
          </a:pPr>
          <a:r>
            <a:rPr lang="en-US" sz="1100" i="1" kern="1200" dirty="0" smtClean="0"/>
            <a:t>Safe</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Welcoming to All</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Beautiful &amp; Clean</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Positive Experience</a:t>
          </a:r>
          <a:endParaRPr lang="en-US" sz="1100" i="1" kern="1200" dirty="0"/>
        </a:p>
        <a:p>
          <a:pPr marL="57150" lvl="1" indent="-57150" algn="ctr" defTabSz="488950">
            <a:lnSpc>
              <a:spcPct val="90000"/>
            </a:lnSpc>
            <a:spcBef>
              <a:spcPct val="0"/>
            </a:spcBef>
            <a:spcAft>
              <a:spcPct val="15000"/>
            </a:spcAft>
            <a:buChar char="••"/>
          </a:pPr>
          <a:r>
            <a:rPr lang="en-US" sz="1100" i="1" kern="1200" dirty="0" smtClean="0"/>
            <a:t>Sense of Place</a:t>
          </a:r>
          <a:endParaRPr lang="en-US" sz="1100" i="1" kern="1200" dirty="0"/>
        </a:p>
      </dsp:txBody>
      <dsp:txXfrm>
        <a:off x="1408175" y="3424269"/>
        <a:ext cx="2263140" cy="1106424"/>
      </dsp:txXfrm>
    </dsp:sp>
    <dsp:sp modelId="{733EA3C6-D3E2-4E01-9D60-48350FC4C321}">
      <dsp:nvSpPr>
        <dsp:cNvPr id="0" name=""/>
        <dsp:cNvSpPr/>
      </dsp:nvSpPr>
      <dsp:spPr>
        <a:xfrm>
          <a:off x="315330" y="532479"/>
          <a:ext cx="4224528" cy="4224528"/>
        </a:xfrm>
        <a:prstGeom prst="pie">
          <a:avLst>
            <a:gd name="adj1" fmla="val 9000000"/>
            <a:gd name="adj2" fmla="val 16200000"/>
          </a:avLst>
        </a:prstGeom>
        <a:solidFill>
          <a:srgbClr val="00D5D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CBDI Commission</a:t>
          </a:r>
          <a:endParaRPr lang="en-US" sz="2400" kern="1200" dirty="0"/>
        </a:p>
      </dsp:txBody>
      <dsp:txXfrm>
        <a:off x="804671" y="1427676"/>
        <a:ext cx="1508760" cy="1257299"/>
      </dsp:txXfrm>
    </dsp:sp>
    <dsp:sp modelId="{5B69FBB6-0536-4D8F-A8F3-3BC324A4F631}">
      <dsp:nvSpPr>
        <dsp:cNvPr id="0" name=""/>
        <dsp:cNvSpPr/>
      </dsp:nvSpPr>
      <dsp:spPr>
        <a:xfrm>
          <a:off x="228171" y="270960"/>
          <a:ext cx="4747564" cy="4747564"/>
        </a:xfrm>
        <a:prstGeom prst="circularArrow">
          <a:avLst>
            <a:gd name="adj1" fmla="val 5085"/>
            <a:gd name="adj2" fmla="val 327528"/>
            <a:gd name="adj3" fmla="val 1472472"/>
            <a:gd name="adj4" fmla="val 16199432"/>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 modelId="{75D404C9-68D3-49C7-B0EE-8687AF905DF3}">
      <dsp:nvSpPr>
        <dsp:cNvPr id="0" name=""/>
        <dsp:cNvSpPr/>
      </dsp:nvSpPr>
      <dsp:spPr>
        <a:xfrm>
          <a:off x="140817" y="421569"/>
          <a:ext cx="4747564" cy="4747564"/>
        </a:xfrm>
        <a:prstGeom prst="circularArrow">
          <a:avLst>
            <a:gd name="adj1" fmla="val 5085"/>
            <a:gd name="adj2" fmla="val 327528"/>
            <a:gd name="adj3" fmla="val 8671970"/>
            <a:gd name="adj4" fmla="val 1800502"/>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 modelId="{3922E574-E38C-4B71-B5F0-FEF7C22409BC}">
      <dsp:nvSpPr>
        <dsp:cNvPr id="0" name=""/>
        <dsp:cNvSpPr/>
      </dsp:nvSpPr>
      <dsp:spPr>
        <a:xfrm>
          <a:off x="53463" y="270960"/>
          <a:ext cx="4747564" cy="4747564"/>
        </a:xfrm>
        <a:prstGeom prst="circularArrow">
          <a:avLst>
            <a:gd name="adj1" fmla="val 5085"/>
            <a:gd name="adj2" fmla="val 327528"/>
            <a:gd name="adj3" fmla="val 15873039"/>
            <a:gd name="adj4" fmla="val 9000000"/>
            <a:gd name="adj5" fmla="val 5932"/>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95A6C4-BEDD-46AF-873C-006E7770744D}" type="datetimeFigureOut">
              <a:rPr lang="en-US" smtClean="0"/>
              <a:t>11/9/2020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DD634B-4CDD-47CE-925C-95B8B8DD7AEA}" type="slidenum">
              <a:rPr lang="en-US" smtClean="0"/>
              <a:t>‹#›</a:t>
            </a:fld>
            <a:endParaRPr lang="en-US"/>
          </a:p>
        </p:txBody>
      </p:sp>
    </p:spTree>
    <p:extLst>
      <p:ext uri="{BB962C8B-B14F-4D97-AF65-F5344CB8AC3E}">
        <p14:creationId xmlns:p14="http://schemas.microsoft.com/office/powerpoint/2010/main" val="3031459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defTabSz="914485" eaLnBrk="0" hangingPunct="0">
              <a:spcBef>
                <a:spcPct val="30000"/>
              </a:spcBef>
              <a:defRPr sz="1100">
                <a:solidFill>
                  <a:schemeClr val="tx1"/>
                </a:solidFill>
                <a:latin typeface="Arial" charset="0"/>
              </a:defRPr>
            </a:lvl1pPr>
            <a:lvl2pPr marL="702756" indent="-270291" defTabSz="914485" eaLnBrk="0" hangingPunct="0">
              <a:spcBef>
                <a:spcPct val="30000"/>
              </a:spcBef>
              <a:defRPr sz="1100">
                <a:solidFill>
                  <a:schemeClr val="tx1"/>
                </a:solidFill>
                <a:latin typeface="Arial" charset="0"/>
              </a:defRPr>
            </a:lvl2pPr>
            <a:lvl3pPr marL="1081164" indent="-216233" defTabSz="914485" eaLnBrk="0" hangingPunct="0">
              <a:spcBef>
                <a:spcPct val="30000"/>
              </a:spcBef>
              <a:defRPr sz="1100">
                <a:solidFill>
                  <a:schemeClr val="tx1"/>
                </a:solidFill>
                <a:latin typeface="Arial" charset="0"/>
              </a:defRPr>
            </a:lvl3pPr>
            <a:lvl4pPr marL="1513629" indent="-216233" defTabSz="914485" eaLnBrk="0" hangingPunct="0">
              <a:spcBef>
                <a:spcPct val="30000"/>
              </a:spcBef>
              <a:defRPr sz="1100">
                <a:solidFill>
                  <a:schemeClr val="tx1"/>
                </a:solidFill>
                <a:latin typeface="Arial" charset="0"/>
              </a:defRPr>
            </a:lvl4pPr>
            <a:lvl5pPr marL="1946095" indent="-216233" defTabSz="914485" eaLnBrk="0" hangingPunct="0">
              <a:spcBef>
                <a:spcPct val="30000"/>
              </a:spcBef>
              <a:defRPr sz="1100">
                <a:solidFill>
                  <a:schemeClr val="tx1"/>
                </a:solidFill>
                <a:latin typeface="Arial" charset="0"/>
              </a:defRPr>
            </a:lvl5pPr>
            <a:lvl6pPr marL="2378560" indent="-216233" defTabSz="914485" eaLnBrk="0" fontAlgn="base" hangingPunct="0">
              <a:spcBef>
                <a:spcPct val="30000"/>
              </a:spcBef>
              <a:spcAft>
                <a:spcPct val="0"/>
              </a:spcAft>
              <a:defRPr sz="1100">
                <a:solidFill>
                  <a:schemeClr val="tx1"/>
                </a:solidFill>
                <a:latin typeface="Arial" charset="0"/>
              </a:defRPr>
            </a:lvl6pPr>
            <a:lvl7pPr marL="2811026" indent="-216233" defTabSz="914485" eaLnBrk="0" fontAlgn="base" hangingPunct="0">
              <a:spcBef>
                <a:spcPct val="30000"/>
              </a:spcBef>
              <a:spcAft>
                <a:spcPct val="0"/>
              </a:spcAft>
              <a:defRPr sz="1100">
                <a:solidFill>
                  <a:schemeClr val="tx1"/>
                </a:solidFill>
                <a:latin typeface="Arial" charset="0"/>
              </a:defRPr>
            </a:lvl7pPr>
            <a:lvl8pPr marL="3243491" indent="-216233" defTabSz="914485" eaLnBrk="0" fontAlgn="base" hangingPunct="0">
              <a:spcBef>
                <a:spcPct val="30000"/>
              </a:spcBef>
              <a:spcAft>
                <a:spcPct val="0"/>
              </a:spcAft>
              <a:defRPr sz="1100">
                <a:solidFill>
                  <a:schemeClr val="tx1"/>
                </a:solidFill>
                <a:latin typeface="Arial" charset="0"/>
              </a:defRPr>
            </a:lvl8pPr>
            <a:lvl9pPr marL="3675957" indent="-216233" defTabSz="914485" eaLnBrk="0" fontAlgn="base" hangingPunct="0">
              <a:spcBef>
                <a:spcPct val="30000"/>
              </a:spcBef>
              <a:spcAft>
                <a:spcPct val="0"/>
              </a:spcAft>
              <a:defRPr sz="1100">
                <a:solidFill>
                  <a:schemeClr val="tx1"/>
                </a:solidFill>
                <a:latin typeface="Arial" charset="0"/>
              </a:defRPr>
            </a:lvl9pPr>
          </a:lstStyle>
          <a:p>
            <a:pPr eaLnBrk="1" hangingPunct="1">
              <a:spcBef>
                <a:spcPct val="0"/>
              </a:spcBef>
            </a:pPr>
            <a:fld id="{58B457CB-37F1-48FC-9CB6-28A56539E5FE}" type="slidenum">
              <a:rPr lang="en-US" altLang="en-US" sz="1200">
                <a:solidFill>
                  <a:prstClr val="black"/>
                </a:solidFill>
              </a:rPr>
              <a:pPr eaLnBrk="1" hangingPunct="1">
                <a:spcBef>
                  <a:spcPct val="0"/>
                </a:spcBef>
              </a:pPr>
              <a:t>1</a:t>
            </a:fld>
            <a:endParaRPr lang="en-US" altLang="en-US" sz="1200">
              <a:solidFill>
                <a:prstClr val="black"/>
              </a:solidFill>
            </a:endParaRPr>
          </a:p>
        </p:txBody>
      </p:sp>
      <p:sp>
        <p:nvSpPr>
          <p:cNvPr id="13315" name="Rectangle 2"/>
          <p:cNvSpPr>
            <a:spLocks noGrp="1" noRot="1" noChangeAspect="1" noChangeArrowheads="1" noTextEdit="1"/>
          </p:cNvSpPr>
          <p:nvPr>
            <p:ph type="sldImg"/>
          </p:nvPr>
        </p:nvSpPr>
        <p:spPr>
          <a:xfrm>
            <a:off x="381000" y="685800"/>
            <a:ext cx="6096000" cy="3429000"/>
          </a:xfrm>
          <a:ln/>
        </p:spPr>
      </p:sp>
      <p:sp>
        <p:nvSpPr>
          <p:cNvPr id="1331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48539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DD634B-4CDD-47CE-925C-95B8B8DD7AEA}" type="slidenum">
              <a:rPr lang="en-US" smtClean="0"/>
              <a:t>2</a:t>
            </a:fld>
            <a:endParaRPr lang="en-US"/>
          </a:p>
        </p:txBody>
      </p:sp>
    </p:spTree>
    <p:extLst>
      <p:ext uri="{BB962C8B-B14F-4D97-AF65-F5344CB8AC3E}">
        <p14:creationId xmlns:p14="http://schemas.microsoft.com/office/powerpoint/2010/main" val="2355610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DD634B-4CDD-47CE-925C-95B8B8DD7A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28092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DD634B-4CDD-47CE-925C-95B8B8DD7AEA}" type="slidenum">
              <a:rPr lang="en-US" smtClean="0"/>
              <a:t>8</a:t>
            </a:fld>
            <a:endParaRPr lang="en-US"/>
          </a:p>
        </p:txBody>
      </p:sp>
    </p:spTree>
    <p:extLst>
      <p:ext uri="{BB962C8B-B14F-4D97-AF65-F5344CB8AC3E}">
        <p14:creationId xmlns:p14="http://schemas.microsoft.com/office/powerpoint/2010/main" val="656350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DD634B-4CDD-47CE-925C-95B8B8DD7AEA}" type="slidenum">
              <a:rPr lang="en-US" smtClean="0"/>
              <a:t>10</a:t>
            </a:fld>
            <a:endParaRPr lang="en-US"/>
          </a:p>
        </p:txBody>
      </p:sp>
    </p:spTree>
    <p:extLst>
      <p:ext uri="{BB962C8B-B14F-4D97-AF65-F5344CB8AC3E}">
        <p14:creationId xmlns:p14="http://schemas.microsoft.com/office/powerpoint/2010/main" val="3600002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21803EB-E5FF-4A64-B945-B8E80D0607A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567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7D4CB35-4629-4FD8-B1EB-DB12520BD79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399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A707E49-CF50-422A-80D2-C034B6FCF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271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5886CDF-3796-4C5C-B763-EF2A260601A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447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585E99E-8E0E-48E6-B7D0-52CC7DF5A5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866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cap="none" spc="100"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a:lvl1pPr>
            <a:lvl2pPr>
              <a:defRPr sz="1800"/>
            </a:lvl2pPr>
            <a:lvl3pPr>
              <a:defRPr sz="1600"/>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B6C0A7-AE65-47CE-BA53-9286D9482A08}" type="slidenum">
              <a:rPr lang="en-US">
                <a:solidFill>
                  <a:srgbClr val="000000"/>
                </a:solidFill>
              </a:rPr>
              <a:pPr>
                <a:defRPr/>
              </a:pPr>
              <a:t>‹#›</a:t>
            </a:fld>
            <a:endParaRPr lang="en-US">
              <a:solidFill>
                <a:srgbClr val="000000"/>
              </a:solidFill>
            </a:endParaRPr>
          </a:p>
        </p:txBody>
      </p:sp>
      <p:cxnSp>
        <p:nvCxnSpPr>
          <p:cNvPr id="8" name="Straight Connector 7"/>
          <p:cNvCxnSpPr/>
          <p:nvPr userDrawn="1"/>
        </p:nvCxnSpPr>
        <p:spPr>
          <a:xfrm>
            <a:off x="609600" y="11430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15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E08231-BF6E-43AC-91CF-0171049B9C1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1411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DCFA2E4-6E6D-4B91-B151-C62C186D2B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6615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306B857-FAF4-4692-8D48-3F495AECCF1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9925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386833-92A5-4C9A-81D6-D6A17C85E0B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2567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54EFAF1-F801-4246-88A5-853287DE4F0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2350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E813BE-DC3B-4E50-850F-27E4FC126A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86706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6248400"/>
            <a:ext cx="7315200" cy="566738"/>
          </a:xfrm>
        </p:spPr>
        <p:txBody>
          <a:bodyPr anchor="b"/>
          <a:lstStyle>
            <a:lvl1pPr algn="ctr">
              <a:defRPr sz="1800" b="0">
                <a:latin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980017" y="457200"/>
            <a:ext cx="10134600" cy="5526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Tree>
    <p:extLst>
      <p:ext uri="{BB962C8B-B14F-4D97-AF65-F5344CB8AC3E}">
        <p14:creationId xmlns:p14="http://schemas.microsoft.com/office/powerpoint/2010/main" val="328813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1A53E38A-C584-43AE-9A61-2744E756F2BA}"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74106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3" r:id="rId10"/>
    <p:sldLayoutId id="2147483670" r:id="rId11"/>
    <p:sldLayoutId id="2147483671" r:id="rId12"/>
    <p:sldLayoutId id="2147483672" r:id="rId13"/>
  </p:sldLayoutIdLst>
  <p:txStyles>
    <p:titleStyle>
      <a:lvl1pPr algn="ctr" rtl="0" eaLnBrk="0" fontAlgn="base" hangingPunct="0">
        <a:spcBef>
          <a:spcPct val="0"/>
        </a:spcBef>
        <a:spcAft>
          <a:spcPct val="0"/>
        </a:spcAft>
        <a:defRPr sz="3600" cap="all" baseline="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OV95EnyIMNI&amp;feature=youtu.b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433638" y="4405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1800">
              <a:solidFill>
                <a:srgbClr val="000000"/>
              </a:solidFill>
            </a:endParaRPr>
          </a:p>
        </p:txBody>
      </p:sp>
      <p:sp>
        <p:nvSpPr>
          <p:cNvPr id="2" name="TextBox 1"/>
          <p:cNvSpPr txBox="1"/>
          <p:nvPr/>
        </p:nvSpPr>
        <p:spPr>
          <a:xfrm>
            <a:off x="0" y="2209800"/>
            <a:ext cx="12192000" cy="3046988"/>
          </a:xfrm>
          <a:prstGeom prst="rect">
            <a:avLst/>
          </a:prstGeom>
          <a:noFill/>
        </p:spPr>
        <p:txBody>
          <a:bodyPr wrap="square">
            <a:spAutoFit/>
          </a:bodyPr>
          <a:lstStyle/>
          <a:p>
            <a:pPr algn="ctr" fontAlgn="base">
              <a:spcBef>
                <a:spcPct val="0"/>
              </a:spcBef>
              <a:spcAft>
                <a:spcPct val="0"/>
              </a:spcAft>
              <a:defRPr/>
            </a:pPr>
            <a:r>
              <a:rPr lang="en-US" sz="3200" spc="100" dirty="0" smtClean="0">
                <a:latin typeface="Edwardian Script ITC" panose="030303020407070D0804" pitchFamily="66" charset="0"/>
                <a:ea typeface="MS Gothic" panose="020B0609070205080204" pitchFamily="49" charset="-128"/>
                <a:cs typeface="Shruti" panose="020B0502040204020203" pitchFamily="34" charset="0"/>
              </a:rPr>
              <a:t>City </a:t>
            </a:r>
            <a:r>
              <a:rPr lang="en-US" sz="3200" spc="100" dirty="0">
                <a:latin typeface="Edwardian Script ITC" panose="030303020407070D0804" pitchFamily="66" charset="0"/>
                <a:ea typeface="MS Gothic" panose="020B0609070205080204" pitchFamily="49" charset="-128"/>
                <a:cs typeface="Shruti" panose="020B0502040204020203" pitchFamily="34" charset="0"/>
              </a:rPr>
              <a:t>of </a:t>
            </a:r>
            <a:r>
              <a:rPr lang="en-US" sz="3200" spc="100" dirty="0" smtClean="0">
                <a:latin typeface="Edwardian Script ITC" panose="030303020407070D0804" pitchFamily="66" charset="0"/>
                <a:ea typeface="MS Gothic" panose="020B0609070205080204" pitchFamily="49" charset="-128"/>
                <a:cs typeface="Shruti" panose="020B0502040204020203" pitchFamily="34" charset="0"/>
              </a:rPr>
              <a:t>Charleston</a:t>
            </a:r>
          </a:p>
          <a:p>
            <a:pPr algn="ctr" fontAlgn="base">
              <a:spcBef>
                <a:spcPct val="0"/>
              </a:spcBef>
              <a:spcAft>
                <a:spcPct val="0"/>
              </a:spcAft>
              <a:defRPr/>
            </a:pPr>
            <a:endParaRPr lang="en-US" sz="3600" spc="100" dirty="0" smtClean="0">
              <a:latin typeface="Edwardian Script ITC" panose="030303020407070D0804" pitchFamily="66" charset="0"/>
              <a:ea typeface="MS Gothic" panose="020B0609070205080204" pitchFamily="49" charset="-128"/>
              <a:cs typeface="Shruti" panose="020B0502040204020203" pitchFamily="34" charset="0"/>
            </a:endParaRPr>
          </a:p>
          <a:p>
            <a:pPr algn="ctr" fontAlgn="base">
              <a:spcBef>
                <a:spcPct val="0"/>
              </a:spcBef>
              <a:spcAft>
                <a:spcPct val="0"/>
              </a:spcAft>
              <a:defRPr/>
            </a:pPr>
            <a:r>
              <a:rPr lang="en-US" sz="3200" b="1" cap="all" spc="100" dirty="0" smtClean="0">
                <a:latin typeface="+mj-lt"/>
                <a:ea typeface="MS Gothic" panose="020B0609070205080204" pitchFamily="49" charset="-128"/>
                <a:cs typeface="Shruti" panose="020B0502040204020203" pitchFamily="34" charset="0"/>
              </a:rPr>
              <a:t>Central business district improvement commission</a:t>
            </a:r>
            <a:endParaRPr lang="en-US" sz="3200" b="1" spc="100" dirty="0">
              <a:latin typeface="+mj-lt"/>
              <a:ea typeface="MS Gothic" panose="020B0609070205080204" pitchFamily="49" charset="-128"/>
              <a:cs typeface="Shruti" panose="020B0502040204020203" pitchFamily="34" charset="0"/>
            </a:endParaRPr>
          </a:p>
          <a:p>
            <a:pPr algn="ctr" fontAlgn="base">
              <a:spcBef>
                <a:spcPct val="0"/>
              </a:spcBef>
              <a:spcAft>
                <a:spcPct val="0"/>
              </a:spcAft>
              <a:defRPr/>
            </a:pPr>
            <a:endParaRPr lang="en-US" sz="800" b="1" spc="200" dirty="0">
              <a:latin typeface="Two"/>
              <a:ea typeface="MS Gothic" panose="020B0609070205080204" pitchFamily="49" charset="-128"/>
              <a:cs typeface="Shruti" panose="020B0502040204020203" pitchFamily="34" charset="0"/>
            </a:endParaRPr>
          </a:p>
          <a:p>
            <a:pPr algn="ctr" fontAlgn="base">
              <a:spcBef>
                <a:spcPct val="0"/>
              </a:spcBef>
              <a:spcAft>
                <a:spcPct val="0"/>
              </a:spcAft>
              <a:defRPr/>
            </a:pPr>
            <a:r>
              <a:rPr lang="en-US" spc="100" dirty="0" smtClean="0">
                <a:ea typeface="MS Gothic" panose="020B0609070205080204" pitchFamily="49" charset="-128"/>
                <a:cs typeface="Shruti" panose="020B0502040204020203" pitchFamily="34" charset="0"/>
              </a:rPr>
              <a:t>FRIDAY, NOVEMBER 6, 2020</a:t>
            </a:r>
          </a:p>
          <a:p>
            <a:pPr algn="ctr" fontAlgn="base">
              <a:spcBef>
                <a:spcPct val="0"/>
              </a:spcBef>
              <a:spcAft>
                <a:spcPct val="0"/>
              </a:spcAft>
              <a:defRPr/>
            </a:pPr>
            <a:endParaRPr lang="en-US" spc="200" dirty="0">
              <a:ea typeface="MS Gothic" panose="020B0609070205080204" pitchFamily="49" charset="-128"/>
              <a:cs typeface="Shruti" panose="020B0502040204020203" pitchFamily="34" charset="0"/>
            </a:endParaRPr>
          </a:p>
          <a:p>
            <a:pPr algn="ctr" fontAlgn="base">
              <a:spcBef>
                <a:spcPct val="0"/>
              </a:spcBef>
              <a:spcAft>
                <a:spcPct val="0"/>
              </a:spcAft>
              <a:defRPr/>
            </a:pPr>
            <a:endParaRPr lang="en-US" sz="1600" b="1" spc="300" dirty="0">
              <a:latin typeface="Antique Olive" pitchFamily="34" charset="0"/>
              <a:ea typeface="MS Gothic" panose="020B0609070205080204" pitchFamily="49" charset="-128"/>
              <a:cs typeface="Shruti" panose="020B0502040204020203" pitchFamily="34" charset="0"/>
            </a:endParaRPr>
          </a:p>
          <a:p>
            <a:pPr algn="ctr" fontAlgn="base">
              <a:spcBef>
                <a:spcPct val="0"/>
              </a:spcBef>
              <a:spcAft>
                <a:spcPct val="0"/>
              </a:spcAft>
              <a:defRPr/>
            </a:pPr>
            <a:r>
              <a:rPr lang="en-US" sz="1600" spc="200" dirty="0" smtClean="0">
                <a:ea typeface="MS Gothic" panose="020B0609070205080204" pitchFamily="49" charset="-128"/>
                <a:cs typeface="Shruti" panose="020B0502040204020203" pitchFamily="34" charset="0"/>
              </a:rPr>
              <a:t>   </a:t>
            </a:r>
            <a:endParaRPr lang="en-US" sz="1600" spc="200" dirty="0">
              <a:ea typeface="MS Gothic" panose="020B0609070205080204" pitchFamily="49" charset="-128"/>
              <a:cs typeface="Shruti" panose="020B0502040204020203" pitchFamily="34" charset="0"/>
            </a:endParaRPr>
          </a:p>
          <a:p>
            <a:pPr algn="ctr" fontAlgn="base">
              <a:spcBef>
                <a:spcPct val="0"/>
              </a:spcBef>
              <a:spcAft>
                <a:spcPct val="0"/>
              </a:spcAft>
              <a:defRPr/>
            </a:pPr>
            <a:endParaRPr lang="en-US" sz="1600" cap="all" spc="200" dirty="0">
              <a:ea typeface="MS Gothic" panose="020B0609070205080204" pitchFamily="49" charset="-128"/>
              <a:cs typeface="Shruti" panose="020B0502040204020203"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91567" y="547401"/>
            <a:ext cx="1766755" cy="1662399"/>
          </a:xfrm>
          <a:prstGeom prst="rect">
            <a:avLst/>
          </a:prstGeom>
        </p:spPr>
      </p:pic>
      <p:cxnSp>
        <p:nvCxnSpPr>
          <p:cNvPr id="5" name="Straight Connector 4"/>
          <p:cNvCxnSpPr/>
          <p:nvPr/>
        </p:nvCxnSpPr>
        <p:spPr>
          <a:xfrm>
            <a:off x="2286000" y="4953000"/>
            <a:ext cx="76200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85881" y="5245065"/>
            <a:ext cx="1420237" cy="1420237"/>
          </a:xfrm>
          <a:prstGeom prst="rect">
            <a:avLst/>
          </a:prstGeom>
        </p:spPr>
      </p:pic>
    </p:spTree>
    <p:extLst>
      <p:ext uri="{BB962C8B-B14F-4D97-AF65-F5344CB8AC3E}">
        <p14:creationId xmlns:p14="http://schemas.microsoft.com/office/powerpoint/2010/main" val="2876578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Rent &amp; Foot Traffic</a:t>
            </a:r>
            <a:endParaRPr lang="en-US" dirty="0"/>
          </a:p>
        </p:txBody>
      </p:sp>
      <p:sp>
        <p:nvSpPr>
          <p:cNvPr id="3" name="Content Placeholder 2"/>
          <p:cNvSpPr>
            <a:spLocks noGrp="1"/>
          </p:cNvSpPr>
          <p:nvPr>
            <p:ph idx="1"/>
          </p:nvPr>
        </p:nvSpPr>
        <p:spPr>
          <a:xfrm>
            <a:off x="869004" y="1304586"/>
            <a:ext cx="10744200" cy="1981200"/>
          </a:xfrm>
        </p:spPr>
        <p:txBody>
          <a:bodyPr/>
          <a:lstStyle/>
          <a:p>
            <a:r>
              <a:rPr lang="en-US" sz="3200" dirty="0" smtClean="0"/>
              <a:t>Average downtown rent is $42.79/square foot (Avison Young)</a:t>
            </a:r>
          </a:p>
          <a:p>
            <a:r>
              <a:rPr lang="en-US" sz="3200" dirty="0" smtClean="0"/>
              <a:t>Asking rent for retail &amp; restaurant space in CBD is $39.71/square foot (Carolina One)</a:t>
            </a:r>
          </a:p>
          <a:p>
            <a:endParaRPr lang="en-US" sz="3200" dirty="0" smtClean="0"/>
          </a:p>
          <a:p>
            <a:pPr marL="0" indent="0">
              <a:buNone/>
            </a:pPr>
            <a:endParaRPr lang="en-US" sz="3200" dirty="0"/>
          </a:p>
        </p:txBody>
      </p:sp>
      <p:pic>
        <p:nvPicPr>
          <p:cNvPr id="4" name="Picture 3"/>
          <p:cNvPicPr>
            <a:picLocks noChangeAspect="1"/>
          </p:cNvPicPr>
          <p:nvPr/>
        </p:nvPicPr>
        <p:blipFill>
          <a:blip r:embed="rId3"/>
          <a:stretch>
            <a:fillRect/>
          </a:stretch>
        </p:blipFill>
        <p:spPr>
          <a:xfrm>
            <a:off x="476250" y="3175795"/>
            <a:ext cx="11106150" cy="3000375"/>
          </a:xfrm>
          <a:prstGeom prst="rect">
            <a:avLst/>
          </a:prstGeom>
        </p:spPr>
      </p:pic>
      <p:pic>
        <p:nvPicPr>
          <p:cNvPr id="6" name="Picture 5"/>
          <p:cNvPicPr>
            <a:picLocks noChangeAspect="1"/>
          </p:cNvPicPr>
          <p:nvPr/>
        </p:nvPicPr>
        <p:blipFill>
          <a:blip r:embed="rId4"/>
          <a:stretch>
            <a:fillRect/>
          </a:stretch>
        </p:blipFill>
        <p:spPr>
          <a:xfrm>
            <a:off x="5105400" y="6000750"/>
            <a:ext cx="6372225" cy="476250"/>
          </a:xfrm>
          <a:prstGeom prst="rect">
            <a:avLst/>
          </a:prstGeom>
        </p:spPr>
      </p:pic>
      <p:sp>
        <p:nvSpPr>
          <p:cNvPr id="7" name="TextBox 6"/>
          <p:cNvSpPr txBox="1"/>
          <p:nvPr/>
        </p:nvSpPr>
        <p:spPr>
          <a:xfrm>
            <a:off x="5455444" y="5987139"/>
            <a:ext cx="2805112" cy="369332"/>
          </a:xfrm>
          <a:prstGeom prst="rect">
            <a:avLst/>
          </a:prstGeom>
          <a:solidFill>
            <a:schemeClr val="bg1"/>
          </a:solidFill>
        </p:spPr>
        <p:txBody>
          <a:bodyPr wrap="square" rtlCol="0">
            <a:spAutoFit/>
          </a:bodyPr>
          <a:lstStyle/>
          <a:p>
            <a:r>
              <a:rPr lang="en-US" dirty="0" smtClean="0"/>
              <a:t>2020 Foot Traffic</a:t>
            </a:r>
          </a:p>
        </p:txBody>
      </p:sp>
      <p:sp>
        <p:nvSpPr>
          <p:cNvPr id="8" name="TextBox 7"/>
          <p:cNvSpPr txBox="1"/>
          <p:nvPr/>
        </p:nvSpPr>
        <p:spPr>
          <a:xfrm>
            <a:off x="8610600" y="6000750"/>
            <a:ext cx="2805112" cy="369332"/>
          </a:xfrm>
          <a:prstGeom prst="rect">
            <a:avLst/>
          </a:prstGeom>
          <a:solidFill>
            <a:schemeClr val="bg1"/>
          </a:solidFill>
        </p:spPr>
        <p:txBody>
          <a:bodyPr wrap="square" rtlCol="0">
            <a:spAutoFit/>
          </a:bodyPr>
          <a:lstStyle/>
          <a:p>
            <a:r>
              <a:rPr lang="en-US" dirty="0" smtClean="0"/>
              <a:t>2019 Foot Traffic</a:t>
            </a:r>
          </a:p>
        </p:txBody>
      </p:sp>
      <p:sp>
        <p:nvSpPr>
          <p:cNvPr id="9" name="TextBox 8"/>
          <p:cNvSpPr txBox="1"/>
          <p:nvPr/>
        </p:nvSpPr>
        <p:spPr>
          <a:xfrm>
            <a:off x="2743200" y="3185479"/>
            <a:ext cx="7772400" cy="369332"/>
          </a:xfrm>
          <a:prstGeom prst="rect">
            <a:avLst/>
          </a:prstGeom>
          <a:solidFill>
            <a:schemeClr val="bg1"/>
          </a:solidFill>
        </p:spPr>
        <p:txBody>
          <a:bodyPr wrap="square" rtlCol="0">
            <a:spAutoFit/>
          </a:bodyPr>
          <a:lstStyle/>
          <a:p>
            <a:r>
              <a:rPr lang="en-US" i="1" dirty="0" smtClean="0"/>
              <a:t>Central Business District Foot Traffic January – October 2019 &amp; 2020</a:t>
            </a:r>
          </a:p>
        </p:txBody>
      </p:sp>
      <p:sp>
        <p:nvSpPr>
          <p:cNvPr id="10" name="TextBox 9"/>
          <p:cNvSpPr txBox="1"/>
          <p:nvPr/>
        </p:nvSpPr>
        <p:spPr>
          <a:xfrm>
            <a:off x="1783556" y="5987139"/>
            <a:ext cx="2805112" cy="369332"/>
          </a:xfrm>
          <a:prstGeom prst="rect">
            <a:avLst/>
          </a:prstGeom>
          <a:solidFill>
            <a:schemeClr val="bg1"/>
          </a:solidFill>
        </p:spPr>
        <p:txBody>
          <a:bodyPr wrap="square" rtlCol="0">
            <a:spAutoFit/>
          </a:bodyPr>
          <a:lstStyle/>
          <a:p>
            <a:r>
              <a:rPr lang="en-US" i="1" dirty="0" smtClean="0"/>
              <a:t>Data from Placer.ai</a:t>
            </a:r>
          </a:p>
        </p:txBody>
      </p:sp>
    </p:spTree>
    <p:extLst>
      <p:ext uri="{BB962C8B-B14F-4D97-AF65-F5344CB8AC3E}">
        <p14:creationId xmlns:p14="http://schemas.microsoft.com/office/powerpoint/2010/main" val="1035024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Vacancy Initiatives </a:t>
            </a:r>
            <a:endParaRPr lang="en-US" dirty="0"/>
          </a:p>
        </p:txBody>
      </p:sp>
      <p:sp>
        <p:nvSpPr>
          <p:cNvPr id="3" name="Content Placeholder 2"/>
          <p:cNvSpPr>
            <a:spLocks noGrp="1"/>
          </p:cNvSpPr>
          <p:nvPr>
            <p:ph idx="1"/>
          </p:nvPr>
        </p:nvSpPr>
        <p:spPr>
          <a:xfrm>
            <a:off x="609600" y="1600200"/>
            <a:ext cx="5410200" cy="4525963"/>
          </a:xfrm>
        </p:spPr>
        <p:txBody>
          <a:bodyPr/>
          <a:lstStyle/>
          <a:p>
            <a:r>
              <a:rPr lang="en-US" sz="4400" dirty="0" smtClean="0"/>
              <a:t>Short Term: </a:t>
            </a:r>
          </a:p>
          <a:p>
            <a:pPr lvl="1"/>
            <a:r>
              <a:rPr lang="en-US" sz="4200" dirty="0" smtClean="0"/>
              <a:t>Pop-Ups Proposal</a:t>
            </a:r>
          </a:p>
          <a:p>
            <a:pPr lvl="1"/>
            <a:r>
              <a:rPr lang="en-US" sz="4200" dirty="0" smtClean="0"/>
              <a:t>Window Decals</a:t>
            </a:r>
          </a:p>
        </p:txBody>
      </p:sp>
      <p:sp>
        <p:nvSpPr>
          <p:cNvPr id="5" name="Content Placeholder 2"/>
          <p:cNvSpPr txBox="1">
            <a:spLocks/>
          </p:cNvSpPr>
          <p:nvPr/>
        </p:nvSpPr>
        <p:spPr bwMode="auto">
          <a:xfrm>
            <a:off x="6116782" y="1604674"/>
            <a:ext cx="5410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4400" kern="0" dirty="0" smtClean="0"/>
              <a:t>Long Term: </a:t>
            </a:r>
          </a:p>
          <a:p>
            <a:pPr lvl="1"/>
            <a:r>
              <a:rPr lang="en-US" sz="4200" kern="0" dirty="0" smtClean="0"/>
              <a:t>Incentives</a:t>
            </a:r>
          </a:p>
          <a:p>
            <a:pPr lvl="1"/>
            <a:r>
              <a:rPr lang="en-US" sz="4200" kern="0" dirty="0" smtClean="0"/>
              <a:t>Deterrents</a:t>
            </a:r>
          </a:p>
        </p:txBody>
      </p:sp>
    </p:spTree>
    <p:extLst>
      <p:ext uri="{BB962C8B-B14F-4D97-AF65-F5344CB8AC3E}">
        <p14:creationId xmlns:p14="http://schemas.microsoft.com/office/powerpoint/2010/main" val="18579708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Vacancy Deterrents</a:t>
            </a:r>
            <a:endParaRPr lang="en-US" dirty="0"/>
          </a:p>
        </p:txBody>
      </p:sp>
      <p:sp>
        <p:nvSpPr>
          <p:cNvPr id="4" name="Content Placeholder 2"/>
          <p:cNvSpPr>
            <a:spLocks noGrp="1"/>
          </p:cNvSpPr>
          <p:nvPr>
            <p:ph idx="1"/>
          </p:nvPr>
        </p:nvSpPr>
        <p:spPr>
          <a:xfrm>
            <a:off x="609600" y="1417639"/>
            <a:ext cx="5334000" cy="4708526"/>
          </a:xfrm>
        </p:spPr>
        <p:txBody>
          <a:bodyPr>
            <a:normAutofit/>
          </a:bodyPr>
          <a:lstStyle/>
          <a:p>
            <a:r>
              <a:rPr lang="en-US" sz="3000" b="1" dirty="0" smtClean="0">
                <a:solidFill>
                  <a:schemeClr val="accent6"/>
                </a:solidFill>
              </a:rPr>
              <a:t>Vacancy Registration Programs </a:t>
            </a:r>
          </a:p>
          <a:p>
            <a:pPr lvl="1"/>
            <a:r>
              <a:rPr lang="en-US" sz="2800" dirty="0"/>
              <a:t>Examples: Columbia &amp; San </a:t>
            </a:r>
            <a:r>
              <a:rPr lang="en-US" sz="2800" dirty="0" smtClean="0"/>
              <a:t>Francisco</a:t>
            </a:r>
          </a:p>
          <a:p>
            <a:pPr lvl="1"/>
            <a:r>
              <a:rPr lang="en-US" sz="2800" dirty="0" smtClean="0"/>
              <a:t>Increasing renewal fees </a:t>
            </a:r>
          </a:p>
          <a:p>
            <a:pPr lvl="1"/>
            <a:r>
              <a:rPr lang="en-US" sz="2800" dirty="0" smtClean="0"/>
              <a:t>Whole building or just storefront</a:t>
            </a:r>
          </a:p>
          <a:p>
            <a:endParaRPr lang="en-US" sz="3200" dirty="0" smtClean="0"/>
          </a:p>
          <a:p>
            <a:pPr marL="0" indent="0">
              <a:buNone/>
            </a:pPr>
            <a:endParaRPr lang="en-US" sz="3200" dirty="0"/>
          </a:p>
        </p:txBody>
      </p:sp>
      <p:sp>
        <p:nvSpPr>
          <p:cNvPr id="5" name="Content Placeholder 2"/>
          <p:cNvSpPr txBox="1">
            <a:spLocks/>
          </p:cNvSpPr>
          <p:nvPr/>
        </p:nvSpPr>
        <p:spPr bwMode="auto">
          <a:xfrm>
            <a:off x="5965722" y="1414100"/>
            <a:ext cx="5624052" cy="470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57200" indent="-457200">
              <a:buFont typeface="Arial" panose="020B0604020202020204" pitchFamily="34" charset="0"/>
              <a:buChar char="•"/>
            </a:pPr>
            <a:r>
              <a:rPr lang="en-US" sz="3000" b="1" kern="0" dirty="0" smtClean="0">
                <a:solidFill>
                  <a:schemeClr val="accent6"/>
                </a:solidFill>
              </a:rPr>
              <a:t>Option: Vacant Storefront</a:t>
            </a:r>
            <a:r>
              <a:rPr lang="en-US" sz="3000" kern="0" dirty="0" smtClean="0"/>
              <a:t> </a:t>
            </a:r>
            <a:r>
              <a:rPr lang="en-US" sz="3000" b="1" kern="0" dirty="0" smtClean="0">
                <a:solidFill>
                  <a:schemeClr val="accent6"/>
                </a:solidFill>
              </a:rPr>
              <a:t>Registration</a:t>
            </a:r>
          </a:p>
          <a:p>
            <a:pPr lvl="1"/>
            <a:r>
              <a:rPr lang="en-US" sz="2800" kern="0" dirty="0" smtClean="0"/>
              <a:t>Fee based on store frontage; must be significant enough to be effective</a:t>
            </a:r>
          </a:p>
          <a:p>
            <a:pPr lvl="1"/>
            <a:r>
              <a:rPr lang="en-US" sz="2800" kern="0" dirty="0" smtClean="0"/>
              <a:t>Increase fees with each renewal</a:t>
            </a:r>
          </a:p>
          <a:p>
            <a:pPr lvl="1"/>
            <a:r>
              <a:rPr lang="en-US" sz="2800" kern="0" dirty="0" smtClean="0"/>
              <a:t>New workflow for staff</a:t>
            </a:r>
          </a:p>
          <a:p>
            <a:pPr lvl="1"/>
            <a:r>
              <a:rPr lang="en-US" sz="2800" kern="0" dirty="0" smtClean="0"/>
              <a:t>Determine what the fee would fund</a:t>
            </a:r>
            <a:endParaRPr lang="en-US" sz="3200" kern="0" dirty="0" smtClean="0"/>
          </a:p>
          <a:p>
            <a:pPr lvl="1"/>
            <a:endParaRPr lang="en-US" sz="3000" kern="0" dirty="0" smtClean="0"/>
          </a:p>
          <a:p>
            <a:pPr lvl="1"/>
            <a:endParaRPr lang="en-US" sz="3200" kern="0" dirty="0" smtClean="0"/>
          </a:p>
          <a:p>
            <a:pPr marL="0" indent="0">
              <a:buFontTx/>
              <a:buNone/>
            </a:pPr>
            <a:endParaRPr lang="en-US" sz="3200" kern="0" dirty="0"/>
          </a:p>
        </p:txBody>
      </p:sp>
    </p:spTree>
    <p:extLst>
      <p:ext uri="{BB962C8B-B14F-4D97-AF65-F5344CB8AC3E}">
        <p14:creationId xmlns:p14="http://schemas.microsoft.com/office/powerpoint/2010/main" val="1875817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Development Strategies</a:t>
            </a:r>
            <a:endParaRPr lang="en-US" dirty="0"/>
          </a:p>
        </p:txBody>
      </p:sp>
      <p:sp>
        <p:nvSpPr>
          <p:cNvPr id="4" name="Content Placeholder 2"/>
          <p:cNvSpPr>
            <a:spLocks noGrp="1"/>
          </p:cNvSpPr>
          <p:nvPr>
            <p:ph idx="1"/>
          </p:nvPr>
        </p:nvSpPr>
        <p:spPr>
          <a:xfrm>
            <a:off x="609600" y="1417638"/>
            <a:ext cx="5614220" cy="5135561"/>
          </a:xfrm>
        </p:spPr>
        <p:txBody>
          <a:bodyPr>
            <a:normAutofit/>
          </a:bodyPr>
          <a:lstStyle/>
          <a:p>
            <a:r>
              <a:rPr lang="en-US" sz="2800" b="1" dirty="0" smtClean="0">
                <a:solidFill>
                  <a:schemeClr val="accent6"/>
                </a:solidFill>
              </a:rPr>
              <a:t>Tax Incentives</a:t>
            </a:r>
          </a:p>
          <a:p>
            <a:pPr lvl="1"/>
            <a:r>
              <a:rPr lang="en-US" sz="2600" dirty="0" smtClean="0"/>
              <a:t>Tend to benefit property owners, not tenants</a:t>
            </a:r>
          </a:p>
          <a:p>
            <a:pPr lvl="1"/>
            <a:r>
              <a:rPr lang="en-US" sz="2400" dirty="0" smtClean="0"/>
              <a:t>Federal &amp; State Historic Building Rehabilitation Incentives</a:t>
            </a:r>
          </a:p>
          <a:p>
            <a:pPr lvl="1"/>
            <a:r>
              <a:rPr lang="en-US" sz="2400" dirty="0" smtClean="0"/>
              <a:t>Five-Year Property Tax Abatement</a:t>
            </a:r>
          </a:p>
          <a:p>
            <a:pPr lvl="2"/>
            <a:r>
              <a:rPr lang="en-US" sz="2400" dirty="0"/>
              <a:t>Only allowed for certain uses – not </a:t>
            </a:r>
            <a:r>
              <a:rPr lang="en-US" sz="2400" dirty="0" smtClean="0"/>
              <a:t>retail or restaurant</a:t>
            </a:r>
          </a:p>
          <a:p>
            <a:pPr lvl="2"/>
            <a:r>
              <a:rPr lang="en-US" sz="2400" dirty="0" smtClean="0"/>
              <a:t>Property taxes </a:t>
            </a:r>
            <a:r>
              <a:rPr lang="en-US" sz="2400" dirty="0"/>
              <a:t>are levied through the </a:t>
            </a:r>
            <a:r>
              <a:rPr lang="en-US" sz="2400" dirty="0" smtClean="0"/>
              <a:t>County</a:t>
            </a:r>
          </a:p>
          <a:p>
            <a:pPr marL="914400" lvl="2" indent="0">
              <a:buNone/>
            </a:pPr>
            <a:endParaRPr lang="en-US" sz="2000" dirty="0" smtClean="0"/>
          </a:p>
          <a:p>
            <a:pPr marL="457200" lvl="1" indent="0">
              <a:buNone/>
            </a:pPr>
            <a:endParaRPr lang="en-US" sz="3000" dirty="0" smtClean="0"/>
          </a:p>
          <a:p>
            <a:endParaRPr lang="en-US" sz="3200" dirty="0" smtClean="0"/>
          </a:p>
          <a:p>
            <a:pPr marL="0" indent="0">
              <a:buNone/>
            </a:pPr>
            <a:endParaRPr lang="en-US" sz="3200" dirty="0"/>
          </a:p>
        </p:txBody>
      </p:sp>
      <p:sp>
        <p:nvSpPr>
          <p:cNvPr id="5" name="Content Placeholder 2"/>
          <p:cNvSpPr txBox="1">
            <a:spLocks/>
          </p:cNvSpPr>
          <p:nvPr/>
        </p:nvSpPr>
        <p:spPr bwMode="auto">
          <a:xfrm>
            <a:off x="6400800" y="1417638"/>
            <a:ext cx="5169310" cy="5135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600" b="1" kern="0" dirty="0" smtClean="0">
                <a:solidFill>
                  <a:schemeClr val="accent6"/>
                </a:solidFill>
              </a:rPr>
              <a:t>Programs (Funding </a:t>
            </a:r>
            <a:r>
              <a:rPr lang="en-US" sz="2600" b="1" kern="0" dirty="0">
                <a:solidFill>
                  <a:schemeClr val="accent6"/>
                </a:solidFill>
              </a:rPr>
              <a:t>R</a:t>
            </a:r>
            <a:r>
              <a:rPr lang="en-US" sz="2600" b="1" kern="0" dirty="0" smtClean="0">
                <a:solidFill>
                  <a:schemeClr val="accent6"/>
                </a:solidFill>
              </a:rPr>
              <a:t>equired)</a:t>
            </a:r>
          </a:p>
          <a:p>
            <a:pPr lvl="1"/>
            <a:r>
              <a:rPr lang="en-US" sz="2400" kern="0" dirty="0" smtClean="0"/>
              <a:t>Rent Subsidies (Orlando, FL)</a:t>
            </a:r>
          </a:p>
          <a:p>
            <a:pPr lvl="1"/>
            <a:r>
              <a:rPr lang="en-US" sz="2400" kern="0" dirty="0" smtClean="0"/>
              <a:t>Central Business District Manager</a:t>
            </a:r>
          </a:p>
          <a:p>
            <a:pPr lvl="2"/>
            <a:r>
              <a:rPr lang="en-US" sz="2400" kern="0" dirty="0" smtClean="0"/>
              <a:t>Proactively recruit businesses</a:t>
            </a:r>
          </a:p>
          <a:p>
            <a:pPr marL="0" indent="0">
              <a:buNone/>
            </a:pPr>
            <a:endParaRPr lang="en-US" sz="3200" kern="0" dirty="0" smtClean="0"/>
          </a:p>
          <a:p>
            <a:pPr marL="0" indent="0">
              <a:buFontTx/>
              <a:buNone/>
            </a:pPr>
            <a:endParaRPr lang="en-US" sz="3200" kern="0" dirty="0"/>
          </a:p>
        </p:txBody>
      </p:sp>
    </p:spTree>
    <p:extLst>
      <p:ext uri="{BB962C8B-B14F-4D97-AF65-F5344CB8AC3E}">
        <p14:creationId xmlns:p14="http://schemas.microsoft.com/office/powerpoint/2010/main" val="38831890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Items</a:t>
            </a:r>
            <a:endParaRPr lang="en-US" dirty="0"/>
          </a:p>
        </p:txBody>
      </p:sp>
      <p:sp>
        <p:nvSpPr>
          <p:cNvPr id="3" name="Content Placeholder 2"/>
          <p:cNvSpPr>
            <a:spLocks noGrp="1"/>
          </p:cNvSpPr>
          <p:nvPr>
            <p:ph idx="1"/>
          </p:nvPr>
        </p:nvSpPr>
        <p:spPr>
          <a:xfrm>
            <a:off x="6553200" y="1600201"/>
            <a:ext cx="5029200" cy="4525963"/>
          </a:xfrm>
        </p:spPr>
        <p:txBody>
          <a:bodyPr/>
          <a:lstStyle/>
          <a:p>
            <a:r>
              <a:rPr lang="en-US" sz="2400" b="1" dirty="0" smtClean="0"/>
              <a:t>Commissioners:</a:t>
            </a:r>
          </a:p>
          <a:p>
            <a:pPr lvl="1"/>
            <a:r>
              <a:rPr lang="en-US" sz="2000" dirty="0"/>
              <a:t>2021 Holiday Decorations</a:t>
            </a:r>
          </a:p>
          <a:p>
            <a:pPr lvl="1"/>
            <a:r>
              <a:rPr lang="en-US" sz="2000" dirty="0" smtClean="0"/>
              <a:t>Safety </a:t>
            </a:r>
            <a:r>
              <a:rPr lang="en-US" sz="2000" dirty="0"/>
              <a:t>&amp; Appearance Outreach</a:t>
            </a:r>
          </a:p>
          <a:p>
            <a:pPr lvl="1"/>
            <a:r>
              <a:rPr lang="en-US" sz="2000" dirty="0"/>
              <a:t>Pop-Up Shops</a:t>
            </a:r>
          </a:p>
          <a:p>
            <a:r>
              <a:rPr lang="en-US" sz="2400" b="1" dirty="0" smtClean="0"/>
              <a:t>Staff:</a:t>
            </a:r>
          </a:p>
          <a:p>
            <a:pPr lvl="1"/>
            <a:r>
              <a:rPr lang="en-US" sz="2000" dirty="0" smtClean="0"/>
              <a:t>Identify Wayfinding Funding</a:t>
            </a:r>
          </a:p>
          <a:p>
            <a:pPr lvl="1"/>
            <a:r>
              <a:rPr lang="en-US" sz="2000" dirty="0" smtClean="0"/>
              <a:t>Parking Minimums</a:t>
            </a:r>
          </a:p>
          <a:p>
            <a:pPr lvl="1"/>
            <a:r>
              <a:rPr lang="en-US" sz="2000" dirty="0" smtClean="0"/>
              <a:t>Ordinances</a:t>
            </a:r>
          </a:p>
          <a:p>
            <a:pPr lvl="1"/>
            <a:r>
              <a:rPr lang="en-US" sz="2000" dirty="0" smtClean="0"/>
              <a:t>Vacancy Initiatives Research</a:t>
            </a:r>
          </a:p>
        </p:txBody>
      </p:sp>
      <p:graphicFrame>
        <p:nvGraphicFramePr>
          <p:cNvPr id="8" name="Content Placeholder 6"/>
          <p:cNvGraphicFramePr>
            <a:graphicFrameLocks/>
          </p:cNvGraphicFramePr>
          <p:nvPr>
            <p:extLst>
              <p:ext uri="{D42A27DB-BD31-4B8C-83A1-F6EECF244321}">
                <p14:modId xmlns:p14="http://schemas.microsoft.com/office/powerpoint/2010/main" val="3598664165"/>
              </p:ext>
            </p:extLst>
          </p:nvPr>
        </p:nvGraphicFramePr>
        <p:xfrm>
          <a:off x="762000" y="1143001"/>
          <a:ext cx="5029200" cy="5440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7783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Updates</a:t>
            </a:r>
            <a:endParaRPr lang="en-US" dirty="0"/>
          </a:p>
        </p:txBody>
      </p:sp>
      <p:sp>
        <p:nvSpPr>
          <p:cNvPr id="3" name="Content Placeholder 2"/>
          <p:cNvSpPr>
            <a:spLocks noGrp="1"/>
          </p:cNvSpPr>
          <p:nvPr>
            <p:ph idx="1"/>
          </p:nvPr>
        </p:nvSpPr>
        <p:spPr>
          <a:xfrm>
            <a:off x="609600" y="1600201"/>
            <a:ext cx="5486400" cy="4525963"/>
          </a:xfrm>
        </p:spPr>
        <p:txBody>
          <a:bodyPr numCol="1"/>
          <a:lstStyle/>
          <a:p>
            <a:r>
              <a:rPr lang="en-US" sz="3600" dirty="0" smtClean="0"/>
              <a:t>Police Department</a:t>
            </a:r>
          </a:p>
          <a:p>
            <a:r>
              <a:rPr lang="en-US" sz="3600" dirty="0"/>
              <a:t>Samplings Ordinance</a:t>
            </a:r>
          </a:p>
          <a:p>
            <a:r>
              <a:rPr lang="en-US" sz="3600" dirty="0"/>
              <a:t>Trespass </a:t>
            </a:r>
            <a:r>
              <a:rPr lang="en-US" sz="3600" dirty="0" smtClean="0"/>
              <a:t>Ordinance</a:t>
            </a:r>
          </a:p>
          <a:p>
            <a:r>
              <a:rPr lang="en-US" sz="3600" dirty="0" smtClean="0"/>
              <a:t>Market </a:t>
            </a:r>
            <a:r>
              <a:rPr lang="en-US" sz="3600" dirty="0"/>
              <a:t>Maintenance </a:t>
            </a:r>
            <a:r>
              <a:rPr lang="en-US" sz="3600" dirty="0" smtClean="0"/>
              <a:t>Walk</a:t>
            </a:r>
          </a:p>
          <a:p>
            <a:r>
              <a:rPr lang="en-US" sz="3600" dirty="0"/>
              <a:t>Parking </a:t>
            </a:r>
            <a:r>
              <a:rPr lang="en-US" sz="3600" dirty="0" smtClean="0"/>
              <a:t>Minimums</a:t>
            </a:r>
          </a:p>
          <a:p>
            <a:r>
              <a:rPr lang="en-US" sz="3600" dirty="0"/>
              <a:t>Wayfinding Grant</a:t>
            </a:r>
          </a:p>
          <a:p>
            <a:r>
              <a:rPr lang="en-US" sz="3600" dirty="0"/>
              <a:t>Liberty Street</a:t>
            </a:r>
          </a:p>
          <a:p>
            <a:pPr marL="0" indent="0">
              <a:buNone/>
            </a:pPr>
            <a:endParaRPr lang="en-US" sz="3600" dirty="0"/>
          </a:p>
          <a:p>
            <a:pPr marL="0" indent="0">
              <a:buNone/>
            </a:pPr>
            <a:endParaRPr lang="en-US" sz="3600" dirty="0"/>
          </a:p>
          <a:p>
            <a:pPr marL="0" indent="0">
              <a:buNone/>
            </a:pPr>
            <a:endParaRPr lang="en-US" sz="3600" dirty="0"/>
          </a:p>
          <a:p>
            <a:pPr>
              <a:lnSpc>
                <a:spcPct val="150000"/>
              </a:lnSpc>
            </a:pPr>
            <a:endParaRPr lang="en-US" sz="3600" dirty="0" smtClean="0"/>
          </a:p>
        </p:txBody>
      </p:sp>
      <p:sp>
        <p:nvSpPr>
          <p:cNvPr id="5" name="Content Placeholder 2"/>
          <p:cNvSpPr txBox="1">
            <a:spLocks/>
          </p:cNvSpPr>
          <p:nvPr/>
        </p:nvSpPr>
        <p:spPr bwMode="auto">
          <a:xfrm>
            <a:off x="6096000" y="1600202"/>
            <a:ext cx="5486400" cy="460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3600" dirty="0" smtClean="0"/>
              <a:t>CVB: </a:t>
            </a:r>
          </a:p>
          <a:p>
            <a:pPr lvl="1"/>
            <a:r>
              <a:rPr lang="en-US" sz="3400" dirty="0" smtClean="0"/>
              <a:t>King Street Dining Map</a:t>
            </a:r>
          </a:p>
          <a:p>
            <a:pPr lvl="1"/>
            <a:r>
              <a:rPr lang="en-US" sz="3400" dirty="0">
                <a:hlinkClick r:id="rId3"/>
              </a:rPr>
              <a:t>Holiday </a:t>
            </a:r>
            <a:r>
              <a:rPr lang="en-US" sz="3400" dirty="0" smtClean="0">
                <a:hlinkClick r:id="rId3"/>
              </a:rPr>
              <a:t>Marketing</a:t>
            </a:r>
            <a:endParaRPr lang="en-US" sz="3400" dirty="0" smtClean="0"/>
          </a:p>
        </p:txBody>
      </p:sp>
    </p:spTree>
    <p:extLst>
      <p:ext uri="{BB962C8B-B14F-4D97-AF65-F5344CB8AC3E}">
        <p14:creationId xmlns:p14="http://schemas.microsoft.com/office/powerpoint/2010/main" val="3751615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CBDIC Powers &amp; Duties</a:t>
            </a:r>
            <a:endParaRPr lang="en-US" dirty="0"/>
          </a:p>
        </p:txBody>
      </p:sp>
      <p:sp>
        <p:nvSpPr>
          <p:cNvPr id="3" name="Content Placeholder 2"/>
          <p:cNvSpPr>
            <a:spLocks noGrp="1"/>
          </p:cNvSpPr>
          <p:nvPr>
            <p:ph idx="1"/>
          </p:nvPr>
        </p:nvSpPr>
        <p:spPr>
          <a:xfrm>
            <a:off x="609600" y="1295401"/>
            <a:ext cx="10972800" cy="4830764"/>
          </a:xfrm>
        </p:spPr>
        <p:txBody>
          <a:bodyPr/>
          <a:lstStyle/>
          <a:p>
            <a:r>
              <a:rPr lang="en-US" sz="2400" b="1" dirty="0" smtClean="0">
                <a:solidFill>
                  <a:schemeClr val="accent6"/>
                </a:solidFill>
              </a:rPr>
              <a:t>Study </a:t>
            </a:r>
            <a:r>
              <a:rPr lang="en-US" sz="2400" b="1" dirty="0">
                <a:solidFill>
                  <a:schemeClr val="accent6"/>
                </a:solidFill>
              </a:rPr>
              <a:t>and recommend </a:t>
            </a:r>
            <a:r>
              <a:rPr lang="en-US" sz="2400" dirty="0"/>
              <a:t>financial and organizational techniques, such as business improvement districts, to effectuate the continued health and vitality of Central Business District by the joint efforts of public and private entities</a:t>
            </a:r>
            <a:r>
              <a:rPr lang="en-US" sz="2400" dirty="0" smtClean="0"/>
              <a:t>;</a:t>
            </a:r>
          </a:p>
          <a:p>
            <a:pPr marL="0" indent="0">
              <a:buNone/>
            </a:pPr>
            <a:endParaRPr lang="en-US" sz="1200" dirty="0"/>
          </a:p>
          <a:p>
            <a:r>
              <a:rPr lang="en-US" sz="2400" b="1" dirty="0" smtClean="0">
                <a:solidFill>
                  <a:schemeClr val="accent6"/>
                </a:solidFill>
              </a:rPr>
              <a:t>Evaluate </a:t>
            </a:r>
            <a:r>
              <a:rPr lang="en-US" sz="2400" b="1" dirty="0">
                <a:solidFill>
                  <a:schemeClr val="accent6"/>
                </a:solidFill>
              </a:rPr>
              <a:t>and implement </a:t>
            </a:r>
            <a:r>
              <a:rPr lang="en-US" sz="2400" dirty="0"/>
              <a:t>early action improvements for the Central Business District as identified by the Commission and the Business and Neighborhood Services Division of the Department of Planning, Preservation, and Sustainability, especially in the areas of public safety, cleanliness, beautification, and occupancy</a:t>
            </a:r>
            <a:r>
              <a:rPr lang="en-US" sz="2400" dirty="0" smtClean="0"/>
              <a:t>;</a:t>
            </a:r>
          </a:p>
          <a:p>
            <a:pPr marL="0" indent="0">
              <a:buNone/>
            </a:pPr>
            <a:endParaRPr lang="en-US" sz="1200" dirty="0"/>
          </a:p>
          <a:p>
            <a:r>
              <a:rPr lang="en-US" sz="2400" b="1" dirty="0" smtClean="0">
                <a:solidFill>
                  <a:schemeClr val="accent6"/>
                </a:solidFill>
              </a:rPr>
              <a:t>Study and recommend </a:t>
            </a:r>
            <a:r>
              <a:rPr lang="en-US" sz="2400" dirty="0" smtClean="0"/>
              <a:t>methods </a:t>
            </a:r>
            <a:r>
              <a:rPr lang="en-US" sz="2400" dirty="0"/>
              <a:t>to incubate, launch, recruit and sustain businesses in the Central Business </a:t>
            </a:r>
            <a:r>
              <a:rPr lang="en-US" sz="2400" dirty="0" smtClean="0"/>
              <a:t>District</a:t>
            </a:r>
            <a:r>
              <a:rPr lang="en-US" sz="2400" dirty="0"/>
              <a:t>, paying special attention to small, local, and minority and women-owned businesses; and</a:t>
            </a:r>
            <a:r>
              <a:rPr lang="en-US" sz="2400" dirty="0" smtClean="0"/>
              <a:t>,</a:t>
            </a:r>
          </a:p>
          <a:p>
            <a:pPr marL="0" indent="0">
              <a:buNone/>
            </a:pPr>
            <a:endParaRPr lang="en-US" sz="1200" dirty="0"/>
          </a:p>
          <a:p>
            <a:r>
              <a:rPr lang="en-US" sz="2400" b="1" dirty="0" smtClean="0">
                <a:solidFill>
                  <a:schemeClr val="accent6"/>
                </a:solidFill>
              </a:rPr>
              <a:t>Consult </a:t>
            </a:r>
            <a:r>
              <a:rPr lang="en-US" sz="2400" dirty="0"/>
              <a:t>with subject matter experts to guide and inform the Commission’s recommendations</a:t>
            </a:r>
            <a:r>
              <a:rPr lang="en-US" sz="2400" dirty="0" smtClean="0"/>
              <a:t>.</a:t>
            </a:r>
            <a:endParaRPr lang="en-US" sz="2400" dirty="0"/>
          </a:p>
        </p:txBody>
      </p:sp>
    </p:spTree>
    <p:extLst>
      <p:ext uri="{BB962C8B-B14F-4D97-AF65-F5344CB8AC3E}">
        <p14:creationId xmlns:p14="http://schemas.microsoft.com/office/powerpoint/2010/main" val="3418067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 Do List</a:t>
            </a:r>
            <a:endParaRPr lang="en-US" dirty="0"/>
          </a:p>
        </p:txBody>
      </p:sp>
      <p:sp>
        <p:nvSpPr>
          <p:cNvPr id="8" name="Text Placeholder 2"/>
          <p:cNvSpPr txBox="1">
            <a:spLocks/>
          </p:cNvSpPr>
          <p:nvPr/>
        </p:nvSpPr>
        <p:spPr bwMode="auto">
          <a:xfrm>
            <a:off x="609600" y="1306514"/>
            <a:ext cx="5386917"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srgbClr val="008080"/>
                </a:solidFill>
                <a:effectLst/>
                <a:uLnTx/>
                <a:uFillTx/>
                <a:latin typeface="Tw Cen MT"/>
                <a:ea typeface="+mn-ea"/>
                <a:cs typeface="+mn-cs"/>
              </a:rPr>
              <a:t>Safety &amp; Appearance</a:t>
            </a:r>
            <a:endParaRPr kumimoji="0" lang="en-US" sz="2800" b="1" i="0" u="none" strike="noStrike" kern="0" cap="none" spc="0" normalizeH="0" baseline="0" noProof="0" dirty="0">
              <a:ln>
                <a:noFill/>
              </a:ln>
              <a:solidFill>
                <a:srgbClr val="008080"/>
              </a:solidFill>
              <a:effectLst/>
              <a:uLnTx/>
              <a:uFillTx/>
              <a:latin typeface="Tw Cen MT"/>
              <a:ea typeface="+mn-ea"/>
              <a:cs typeface="+mn-cs"/>
            </a:endParaRPr>
          </a:p>
        </p:txBody>
      </p:sp>
      <p:sp>
        <p:nvSpPr>
          <p:cNvPr id="9" name="Content Placeholder 3"/>
          <p:cNvSpPr>
            <a:spLocks noGrp="1"/>
          </p:cNvSpPr>
          <p:nvPr>
            <p:ph sz="half" idx="4294967295"/>
          </p:nvPr>
        </p:nvSpPr>
        <p:spPr>
          <a:xfrm>
            <a:off x="609600" y="1946275"/>
            <a:ext cx="5386917" cy="4454525"/>
          </a:xfrm>
          <a:prstGeom prst="rect">
            <a:avLst/>
          </a:prstGeom>
        </p:spPr>
        <p:txBody>
          <a:bodyPr>
            <a:noAutofit/>
          </a:bodyPr>
          <a:lstStyle/>
          <a:p>
            <a:pPr marL="514350" indent="-514350">
              <a:lnSpc>
                <a:spcPct val="150000"/>
              </a:lnSpc>
              <a:buFont typeface="+mj-lt"/>
              <a:buAutoNum type="arabicPeriod"/>
            </a:pPr>
            <a:r>
              <a:rPr lang="en-US" sz="1800" dirty="0">
                <a:solidFill>
                  <a:srgbClr val="008080"/>
                </a:solidFill>
              </a:rPr>
              <a:t>Trash Collection</a:t>
            </a:r>
          </a:p>
          <a:p>
            <a:pPr marL="514350" indent="-514350">
              <a:lnSpc>
                <a:spcPct val="150000"/>
              </a:lnSpc>
              <a:buFont typeface="+mj-lt"/>
              <a:buAutoNum type="arabicPeriod"/>
            </a:pPr>
            <a:r>
              <a:rPr lang="en-US" sz="1800" dirty="0">
                <a:solidFill>
                  <a:srgbClr val="008080"/>
                </a:solidFill>
              </a:rPr>
              <a:t>Public Infrastructure Maintenance</a:t>
            </a:r>
          </a:p>
          <a:p>
            <a:pPr marL="514350" indent="-514350">
              <a:lnSpc>
                <a:spcPct val="150000"/>
              </a:lnSpc>
              <a:buFont typeface="+mj-lt"/>
              <a:buAutoNum type="arabicPeriod"/>
            </a:pPr>
            <a:r>
              <a:rPr lang="en-US" sz="1800" dirty="0">
                <a:solidFill>
                  <a:srgbClr val="008080"/>
                </a:solidFill>
              </a:rPr>
              <a:t>Sidewalk Obstruction and Pedestrian Crowding</a:t>
            </a:r>
          </a:p>
          <a:p>
            <a:pPr marL="514350" indent="-514350">
              <a:lnSpc>
                <a:spcPct val="150000"/>
              </a:lnSpc>
              <a:buFont typeface="+mj-lt"/>
              <a:buAutoNum type="arabicPeriod"/>
            </a:pPr>
            <a:r>
              <a:rPr lang="en-US" sz="1800" dirty="0">
                <a:solidFill>
                  <a:srgbClr val="008080"/>
                </a:solidFill>
              </a:rPr>
              <a:t>COVID-19</a:t>
            </a:r>
          </a:p>
          <a:p>
            <a:pPr marL="514350" indent="-514350">
              <a:lnSpc>
                <a:spcPct val="150000"/>
              </a:lnSpc>
              <a:buFont typeface="+mj-lt"/>
              <a:buAutoNum type="arabicPeriod"/>
            </a:pPr>
            <a:r>
              <a:rPr lang="en-US" sz="1800" dirty="0">
                <a:solidFill>
                  <a:srgbClr val="008080"/>
                </a:solidFill>
              </a:rPr>
              <a:t>Physical Cleanliness &amp; Appearance</a:t>
            </a:r>
          </a:p>
          <a:p>
            <a:pPr marL="514350" indent="-514350">
              <a:lnSpc>
                <a:spcPct val="150000"/>
              </a:lnSpc>
              <a:buFont typeface="+mj-lt"/>
              <a:buAutoNum type="arabicPeriod"/>
            </a:pPr>
            <a:r>
              <a:rPr lang="en-US" sz="1800" dirty="0">
                <a:solidFill>
                  <a:srgbClr val="008080"/>
                </a:solidFill>
              </a:rPr>
              <a:t>Panhandling &amp; Aggressive Sales</a:t>
            </a:r>
          </a:p>
          <a:p>
            <a:pPr marL="514350" indent="-514350">
              <a:lnSpc>
                <a:spcPct val="150000"/>
              </a:lnSpc>
              <a:buFont typeface="+mj-lt"/>
              <a:buAutoNum type="arabicPeriod"/>
            </a:pPr>
            <a:r>
              <a:rPr lang="en-US" sz="1800" dirty="0">
                <a:solidFill>
                  <a:srgbClr val="008080"/>
                </a:solidFill>
              </a:rPr>
              <a:t>Public Safety</a:t>
            </a:r>
          </a:p>
          <a:p>
            <a:pPr marL="514350" indent="-514350">
              <a:lnSpc>
                <a:spcPct val="150000"/>
              </a:lnSpc>
              <a:buFont typeface="+mj-lt"/>
              <a:buAutoNum type="arabicPeriod"/>
            </a:pPr>
            <a:r>
              <a:rPr lang="en-US" sz="1800" dirty="0" smtClean="0">
                <a:solidFill>
                  <a:srgbClr val="008080"/>
                </a:solidFill>
              </a:rPr>
              <a:t>Wayfinding</a:t>
            </a:r>
          </a:p>
          <a:p>
            <a:pPr marL="514350" indent="-514350">
              <a:lnSpc>
                <a:spcPct val="150000"/>
              </a:lnSpc>
              <a:buFont typeface="+mj-lt"/>
              <a:buAutoNum type="arabicPeriod"/>
            </a:pPr>
            <a:r>
              <a:rPr lang="en-US" sz="1800" dirty="0" smtClean="0">
                <a:solidFill>
                  <a:srgbClr val="008080"/>
                </a:solidFill>
              </a:rPr>
              <a:t>Unlicensed </a:t>
            </a:r>
            <a:r>
              <a:rPr lang="en-US" sz="1800" dirty="0">
                <a:solidFill>
                  <a:srgbClr val="008080"/>
                </a:solidFill>
              </a:rPr>
              <a:t>Palmetto Rose </a:t>
            </a:r>
            <a:r>
              <a:rPr lang="en-US" sz="1800" dirty="0" smtClean="0">
                <a:solidFill>
                  <a:srgbClr val="008080"/>
                </a:solidFill>
              </a:rPr>
              <a:t>Peddlers</a:t>
            </a:r>
          </a:p>
          <a:p>
            <a:pPr marL="514350" indent="-514350">
              <a:lnSpc>
                <a:spcPct val="150000"/>
              </a:lnSpc>
              <a:buFont typeface="+mj-lt"/>
              <a:buAutoNum type="arabicPeriod"/>
            </a:pPr>
            <a:r>
              <a:rPr lang="en-US" sz="1800" dirty="0" smtClean="0">
                <a:solidFill>
                  <a:srgbClr val="008080"/>
                </a:solidFill>
              </a:rPr>
              <a:t>Lighting</a:t>
            </a:r>
            <a:endParaRPr lang="en-US" sz="1800" dirty="0">
              <a:solidFill>
                <a:srgbClr val="008080"/>
              </a:solidFill>
            </a:endParaRPr>
          </a:p>
        </p:txBody>
      </p:sp>
      <p:sp>
        <p:nvSpPr>
          <p:cNvPr id="10" name="Text Placeholder 4"/>
          <p:cNvSpPr txBox="1">
            <a:spLocks/>
          </p:cNvSpPr>
          <p:nvPr/>
        </p:nvSpPr>
        <p:spPr>
          <a:xfrm>
            <a:off x="6193368" y="1306514"/>
            <a:ext cx="5389033" cy="63976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srgbClr val="2D2D8A"/>
                </a:solidFill>
                <a:effectLst/>
                <a:uLnTx/>
                <a:uFillTx/>
                <a:latin typeface="Tw Cen MT"/>
                <a:ea typeface="+mn-ea"/>
                <a:cs typeface="+mn-cs"/>
              </a:rPr>
              <a:t>Strategic Vision</a:t>
            </a:r>
            <a:endParaRPr kumimoji="0" lang="en-US" sz="2400" b="1" i="0" u="none" strike="noStrike" kern="0" cap="none" spc="0" normalizeH="0" baseline="0" noProof="0" dirty="0">
              <a:ln>
                <a:noFill/>
              </a:ln>
              <a:solidFill>
                <a:srgbClr val="2D2D8A"/>
              </a:solidFill>
              <a:effectLst/>
              <a:uLnTx/>
              <a:uFillTx/>
              <a:latin typeface="Tw Cen MT"/>
              <a:ea typeface="+mn-ea"/>
              <a:cs typeface="+mn-cs"/>
            </a:endParaRPr>
          </a:p>
        </p:txBody>
      </p:sp>
      <p:sp>
        <p:nvSpPr>
          <p:cNvPr id="11" name="Content Placeholder 5"/>
          <p:cNvSpPr>
            <a:spLocks noGrp="1"/>
          </p:cNvSpPr>
          <p:nvPr>
            <p:ph sz="quarter" idx="4294967295"/>
          </p:nvPr>
        </p:nvSpPr>
        <p:spPr>
          <a:xfrm>
            <a:off x="6193368" y="1946276"/>
            <a:ext cx="5389033" cy="4454524"/>
          </a:xfrm>
          <a:prstGeom prst="rect">
            <a:avLst/>
          </a:prstGeom>
        </p:spPr>
        <p:txBody>
          <a:bodyPr>
            <a:normAutofit/>
          </a:bodyPr>
          <a:lstStyle/>
          <a:p>
            <a:pPr marL="514350" indent="-514350">
              <a:lnSpc>
                <a:spcPct val="150000"/>
              </a:lnSpc>
              <a:buFont typeface="+mj-lt"/>
              <a:buAutoNum type="arabicPeriod"/>
            </a:pPr>
            <a:r>
              <a:rPr lang="en-US" sz="1800" dirty="0">
                <a:solidFill>
                  <a:schemeClr val="accent6"/>
                </a:solidFill>
              </a:rPr>
              <a:t>Parking &amp; Garage Management</a:t>
            </a:r>
          </a:p>
          <a:p>
            <a:pPr marL="514350" indent="-514350">
              <a:lnSpc>
                <a:spcPct val="150000"/>
              </a:lnSpc>
              <a:buFont typeface="+mj-lt"/>
              <a:buAutoNum type="arabicPeriod"/>
            </a:pPr>
            <a:r>
              <a:rPr lang="en-US" sz="1800" dirty="0">
                <a:solidFill>
                  <a:schemeClr val="accent6"/>
                </a:solidFill>
              </a:rPr>
              <a:t>Lack of Seating</a:t>
            </a:r>
          </a:p>
          <a:p>
            <a:pPr marL="514350" indent="-514350">
              <a:lnSpc>
                <a:spcPct val="150000"/>
              </a:lnSpc>
              <a:buFont typeface="+mj-lt"/>
              <a:buAutoNum type="arabicPeriod"/>
            </a:pPr>
            <a:r>
              <a:rPr lang="en-US" sz="1800" dirty="0">
                <a:solidFill>
                  <a:schemeClr val="accent6"/>
                </a:solidFill>
              </a:rPr>
              <a:t>Lack of Local/Affordable/M&amp;WBE Shops</a:t>
            </a:r>
          </a:p>
          <a:p>
            <a:pPr marL="514350" indent="-514350">
              <a:lnSpc>
                <a:spcPct val="150000"/>
              </a:lnSpc>
              <a:buFont typeface="+mj-lt"/>
              <a:buAutoNum type="arabicPeriod"/>
            </a:pPr>
            <a:r>
              <a:rPr lang="en-US" sz="1800" dirty="0">
                <a:solidFill>
                  <a:schemeClr val="accent6"/>
                </a:solidFill>
              </a:rPr>
              <a:t>Vacancies</a:t>
            </a:r>
          </a:p>
          <a:p>
            <a:pPr marL="514350" indent="-514350">
              <a:lnSpc>
                <a:spcPct val="150000"/>
              </a:lnSpc>
              <a:buFont typeface="+mj-lt"/>
              <a:buAutoNum type="arabicPeriod"/>
            </a:pPr>
            <a:r>
              <a:rPr lang="en-US" sz="1800" dirty="0">
                <a:solidFill>
                  <a:schemeClr val="accent6"/>
                </a:solidFill>
              </a:rPr>
              <a:t>Holiday Decorations </a:t>
            </a:r>
            <a:endParaRPr lang="en-US" sz="1800" dirty="0" smtClean="0">
              <a:solidFill>
                <a:schemeClr val="accent6"/>
              </a:solidFill>
            </a:endParaRPr>
          </a:p>
          <a:p>
            <a:pPr marL="514350" indent="-514350">
              <a:lnSpc>
                <a:spcPct val="150000"/>
              </a:lnSpc>
              <a:buFont typeface="+mj-lt"/>
              <a:buAutoNum type="arabicPeriod"/>
            </a:pPr>
            <a:r>
              <a:rPr lang="en-US" sz="1800" dirty="0" smtClean="0">
                <a:solidFill>
                  <a:schemeClr val="accent6"/>
                </a:solidFill>
              </a:rPr>
              <a:t>Decreased </a:t>
            </a:r>
            <a:r>
              <a:rPr lang="en-US" sz="1800" dirty="0">
                <a:solidFill>
                  <a:schemeClr val="accent6"/>
                </a:solidFill>
              </a:rPr>
              <a:t>Foot </a:t>
            </a:r>
            <a:r>
              <a:rPr lang="en-US" sz="1800" dirty="0" smtClean="0">
                <a:solidFill>
                  <a:schemeClr val="accent6"/>
                </a:solidFill>
              </a:rPr>
              <a:t>Traffic &amp; Events</a:t>
            </a:r>
            <a:endParaRPr lang="en-US" sz="1800" dirty="0">
              <a:solidFill>
                <a:schemeClr val="accent6"/>
              </a:solidFill>
            </a:endParaRPr>
          </a:p>
          <a:p>
            <a:pPr marL="514350" indent="-514350">
              <a:lnSpc>
                <a:spcPct val="150000"/>
              </a:lnSpc>
              <a:buFont typeface="+mj-lt"/>
              <a:buAutoNum type="arabicPeriod"/>
            </a:pPr>
            <a:r>
              <a:rPr lang="en-US" sz="1800" dirty="0">
                <a:solidFill>
                  <a:schemeClr val="accent6"/>
                </a:solidFill>
              </a:rPr>
              <a:t>Lease Prices</a:t>
            </a:r>
          </a:p>
          <a:p>
            <a:pPr marL="514350" indent="-514350">
              <a:lnSpc>
                <a:spcPct val="150000"/>
              </a:lnSpc>
              <a:buFont typeface="+mj-lt"/>
              <a:buAutoNum type="arabicPeriod"/>
            </a:pPr>
            <a:r>
              <a:rPr lang="en-US" sz="1800" dirty="0">
                <a:solidFill>
                  <a:schemeClr val="accent6"/>
                </a:solidFill>
              </a:rPr>
              <a:t>Gaps In Use Mix</a:t>
            </a:r>
          </a:p>
          <a:p>
            <a:pPr marL="514350" indent="-514350">
              <a:lnSpc>
                <a:spcPct val="150000"/>
              </a:lnSpc>
              <a:buFont typeface="+mj-lt"/>
              <a:buAutoNum type="arabicPeriod"/>
            </a:pPr>
            <a:r>
              <a:rPr lang="en-US" sz="1800" dirty="0" smtClean="0">
                <a:solidFill>
                  <a:schemeClr val="accent6"/>
                </a:solidFill>
              </a:rPr>
              <a:t>Beautification</a:t>
            </a:r>
            <a:endParaRPr lang="en-US" sz="1800" dirty="0">
              <a:solidFill>
                <a:schemeClr val="accent6"/>
              </a:solidFill>
            </a:endParaRPr>
          </a:p>
        </p:txBody>
      </p:sp>
    </p:spTree>
    <p:extLst>
      <p:ext uri="{BB962C8B-B14F-4D97-AF65-F5344CB8AC3E}">
        <p14:creationId xmlns:p14="http://schemas.microsoft.com/office/powerpoint/2010/main" val="2418739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Groups</a:t>
            </a:r>
            <a:endParaRPr lang="en-US" dirty="0"/>
          </a:p>
        </p:txBody>
      </p:sp>
      <p:sp>
        <p:nvSpPr>
          <p:cNvPr id="3" name="Content Placeholder 2"/>
          <p:cNvSpPr>
            <a:spLocks noGrp="1"/>
          </p:cNvSpPr>
          <p:nvPr>
            <p:ph idx="1"/>
          </p:nvPr>
        </p:nvSpPr>
        <p:spPr>
          <a:xfrm>
            <a:off x="6248400" y="1600201"/>
            <a:ext cx="5334000" cy="4525963"/>
          </a:xfrm>
        </p:spPr>
        <p:txBody>
          <a:bodyPr/>
          <a:lstStyle/>
          <a:p>
            <a:r>
              <a:rPr lang="en-US" sz="2800" dirty="0" smtClean="0"/>
              <a:t>2021 Holiday Decorations</a:t>
            </a:r>
          </a:p>
          <a:p>
            <a:r>
              <a:rPr lang="en-US" sz="2800" smtClean="0"/>
              <a:t>Safety </a:t>
            </a:r>
            <a:r>
              <a:rPr lang="en-US" sz="2800" dirty="0" smtClean="0"/>
              <a:t>&amp; Appearance Outreach</a:t>
            </a:r>
          </a:p>
          <a:p>
            <a:r>
              <a:rPr lang="en-US" sz="2800" dirty="0"/>
              <a:t>Pop-Up Shops</a:t>
            </a:r>
          </a:p>
          <a:p>
            <a:pPr marL="0" indent="0">
              <a:buNone/>
            </a:pPr>
            <a:endParaRPr lang="en-US" sz="2800" dirty="0"/>
          </a:p>
        </p:txBody>
      </p:sp>
      <p:graphicFrame>
        <p:nvGraphicFramePr>
          <p:cNvPr id="4" name="Content Placeholder 6"/>
          <p:cNvGraphicFramePr>
            <a:graphicFrameLocks/>
          </p:cNvGraphicFramePr>
          <p:nvPr>
            <p:extLst>
              <p:ext uri="{D42A27DB-BD31-4B8C-83A1-F6EECF244321}">
                <p14:modId xmlns:p14="http://schemas.microsoft.com/office/powerpoint/2010/main" val="4272028344"/>
              </p:ext>
            </p:extLst>
          </p:nvPr>
        </p:nvGraphicFramePr>
        <p:xfrm>
          <a:off x="762000" y="1143001"/>
          <a:ext cx="5029200" cy="5440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13778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Street Occupancy Rates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57072263"/>
              </p:ext>
            </p:extLst>
          </p:nvPr>
        </p:nvGraphicFramePr>
        <p:xfrm>
          <a:off x="609600" y="1419474"/>
          <a:ext cx="10972800" cy="5120640"/>
        </p:xfrm>
        <a:graphic>
          <a:graphicData uri="http://schemas.openxmlformats.org/drawingml/2006/table">
            <a:tbl>
              <a:tblPr firstRow="1" bandRow="1">
                <a:tableStyleId>{5C22544A-7EE6-4342-B048-85BDC9FD1C3A}</a:tableStyleId>
              </a:tblPr>
              <a:tblGrid>
                <a:gridCol w="5105400">
                  <a:extLst>
                    <a:ext uri="{9D8B030D-6E8A-4147-A177-3AD203B41FA5}">
                      <a16:colId xmlns:a16="http://schemas.microsoft.com/office/drawing/2014/main" val="3595686038"/>
                    </a:ext>
                  </a:extLst>
                </a:gridCol>
                <a:gridCol w="1295400">
                  <a:extLst>
                    <a:ext uri="{9D8B030D-6E8A-4147-A177-3AD203B41FA5}">
                      <a16:colId xmlns:a16="http://schemas.microsoft.com/office/drawing/2014/main" val="290247845"/>
                    </a:ext>
                  </a:extLst>
                </a:gridCol>
                <a:gridCol w="1371600">
                  <a:extLst>
                    <a:ext uri="{9D8B030D-6E8A-4147-A177-3AD203B41FA5}">
                      <a16:colId xmlns:a16="http://schemas.microsoft.com/office/drawing/2014/main" val="3477975006"/>
                    </a:ext>
                  </a:extLst>
                </a:gridCol>
                <a:gridCol w="1676400">
                  <a:extLst>
                    <a:ext uri="{9D8B030D-6E8A-4147-A177-3AD203B41FA5}">
                      <a16:colId xmlns:a16="http://schemas.microsoft.com/office/drawing/2014/main" val="3202562160"/>
                    </a:ext>
                  </a:extLst>
                </a:gridCol>
                <a:gridCol w="1524000">
                  <a:extLst>
                    <a:ext uri="{9D8B030D-6E8A-4147-A177-3AD203B41FA5}">
                      <a16:colId xmlns:a16="http://schemas.microsoft.com/office/drawing/2014/main" val="1148987576"/>
                    </a:ext>
                  </a:extLst>
                </a:gridCol>
              </a:tblGrid>
              <a:tr h="370840">
                <a:tc>
                  <a:txBody>
                    <a:bodyPr/>
                    <a:lstStyle/>
                    <a:p>
                      <a:r>
                        <a:rPr lang="en-US" sz="3600" dirty="0" smtClean="0"/>
                        <a:t>Date</a:t>
                      </a:r>
                      <a:endParaRPr lang="en-US" sz="3600" dirty="0"/>
                    </a:p>
                  </a:txBody>
                  <a:tcPr/>
                </a:tc>
                <a:tc>
                  <a:txBody>
                    <a:bodyPr/>
                    <a:lstStyle/>
                    <a:p>
                      <a:r>
                        <a:rPr lang="en-US" sz="3600" baseline="0" dirty="0" smtClean="0"/>
                        <a:t>Street</a:t>
                      </a:r>
                      <a:endParaRPr lang="en-US" sz="3600" dirty="0"/>
                    </a:p>
                  </a:txBody>
                  <a:tcPr/>
                </a:tc>
                <a:tc>
                  <a:txBody>
                    <a:bodyPr/>
                    <a:lstStyle/>
                    <a:p>
                      <a:r>
                        <a:rPr lang="en-US" sz="3600" dirty="0" smtClean="0"/>
                        <a:t>Upper </a:t>
                      </a:r>
                      <a:endParaRPr lang="en-US" sz="3600" dirty="0"/>
                    </a:p>
                  </a:txBody>
                  <a:tcPr/>
                </a:tc>
                <a:tc>
                  <a:txBody>
                    <a:bodyPr/>
                    <a:lstStyle/>
                    <a:p>
                      <a:r>
                        <a:rPr lang="en-US" sz="3600" dirty="0" smtClean="0"/>
                        <a:t>Middle </a:t>
                      </a:r>
                      <a:endParaRPr lang="en-US" sz="3600" dirty="0"/>
                    </a:p>
                  </a:txBody>
                  <a:tcPr/>
                </a:tc>
                <a:tc>
                  <a:txBody>
                    <a:bodyPr/>
                    <a:lstStyle/>
                    <a:p>
                      <a:r>
                        <a:rPr lang="en-US" sz="3600" dirty="0" smtClean="0"/>
                        <a:t>Lower</a:t>
                      </a:r>
                      <a:endParaRPr lang="en-US" sz="3600" dirty="0"/>
                    </a:p>
                  </a:txBody>
                  <a:tcPr/>
                </a:tc>
                <a:extLst>
                  <a:ext uri="{0D108BD9-81ED-4DB2-BD59-A6C34878D82A}">
                    <a16:rowId xmlns:a16="http://schemas.microsoft.com/office/drawing/2014/main" val="1181580866"/>
                  </a:ext>
                </a:extLst>
              </a:tr>
              <a:tr h="370840">
                <a:tc>
                  <a:txBody>
                    <a:bodyPr/>
                    <a:lstStyle/>
                    <a:p>
                      <a:r>
                        <a:rPr lang="en-US" sz="3600" dirty="0" smtClean="0"/>
                        <a:t>January 2016</a:t>
                      </a:r>
                      <a:endParaRPr lang="en-US" sz="3600" dirty="0"/>
                    </a:p>
                  </a:txBody>
                  <a:tcPr/>
                </a:tc>
                <a:tc>
                  <a:txBody>
                    <a:bodyPr/>
                    <a:lstStyle/>
                    <a:p>
                      <a:r>
                        <a:rPr lang="en-US" sz="3600" dirty="0" smtClean="0"/>
                        <a:t>91%</a:t>
                      </a:r>
                      <a:endParaRPr lang="en-US" sz="3600" dirty="0"/>
                    </a:p>
                  </a:txBody>
                  <a:tcPr/>
                </a:tc>
                <a:tc>
                  <a:txBody>
                    <a:bodyPr/>
                    <a:lstStyle/>
                    <a:p>
                      <a:r>
                        <a:rPr lang="en-US" sz="3600" dirty="0" smtClean="0"/>
                        <a:t>85%</a:t>
                      </a:r>
                      <a:endParaRPr lang="en-US" sz="3600" dirty="0"/>
                    </a:p>
                  </a:txBody>
                  <a:tcPr/>
                </a:tc>
                <a:tc>
                  <a:txBody>
                    <a:bodyPr/>
                    <a:lstStyle/>
                    <a:p>
                      <a:r>
                        <a:rPr lang="en-US" sz="3600" dirty="0" smtClean="0"/>
                        <a:t>94%</a:t>
                      </a:r>
                      <a:endParaRPr lang="en-US" sz="3600" dirty="0"/>
                    </a:p>
                  </a:txBody>
                  <a:tcPr/>
                </a:tc>
                <a:tc>
                  <a:txBody>
                    <a:bodyPr/>
                    <a:lstStyle/>
                    <a:p>
                      <a:r>
                        <a:rPr lang="en-US" sz="3600" dirty="0" smtClean="0"/>
                        <a:t>94%</a:t>
                      </a:r>
                      <a:endParaRPr lang="en-US" sz="3600" dirty="0"/>
                    </a:p>
                  </a:txBody>
                  <a:tcPr/>
                </a:tc>
                <a:extLst>
                  <a:ext uri="{0D108BD9-81ED-4DB2-BD59-A6C34878D82A}">
                    <a16:rowId xmlns:a16="http://schemas.microsoft.com/office/drawing/2014/main" val="1811986929"/>
                  </a:ext>
                </a:extLst>
              </a:tr>
              <a:tr h="370840">
                <a:tc>
                  <a:txBody>
                    <a:bodyPr/>
                    <a:lstStyle/>
                    <a:p>
                      <a:r>
                        <a:rPr lang="en-US" sz="3600" dirty="0" smtClean="0"/>
                        <a:t>July 2017</a:t>
                      </a:r>
                      <a:endParaRPr lang="en-US" sz="3600" dirty="0"/>
                    </a:p>
                  </a:txBody>
                  <a:tcPr/>
                </a:tc>
                <a:tc>
                  <a:txBody>
                    <a:bodyPr/>
                    <a:lstStyle/>
                    <a:p>
                      <a:r>
                        <a:rPr lang="en-US" sz="3600" dirty="0" smtClean="0"/>
                        <a:t>92%</a:t>
                      </a:r>
                      <a:endParaRPr lang="en-US" sz="3600" dirty="0"/>
                    </a:p>
                  </a:txBody>
                  <a:tcPr/>
                </a:tc>
                <a:tc>
                  <a:txBody>
                    <a:bodyPr/>
                    <a:lstStyle/>
                    <a:p>
                      <a:r>
                        <a:rPr lang="en-US" sz="3600" dirty="0" smtClean="0"/>
                        <a:t>89%</a:t>
                      </a:r>
                      <a:endParaRPr lang="en-US" sz="3600" dirty="0"/>
                    </a:p>
                  </a:txBody>
                  <a:tcPr/>
                </a:tc>
                <a:tc>
                  <a:txBody>
                    <a:bodyPr/>
                    <a:lstStyle/>
                    <a:p>
                      <a:r>
                        <a:rPr lang="en-US" sz="3600" dirty="0" smtClean="0"/>
                        <a:t>93%</a:t>
                      </a:r>
                      <a:endParaRPr lang="en-US" sz="3600" dirty="0"/>
                    </a:p>
                  </a:txBody>
                  <a:tcPr/>
                </a:tc>
                <a:tc>
                  <a:txBody>
                    <a:bodyPr/>
                    <a:lstStyle/>
                    <a:p>
                      <a:r>
                        <a:rPr lang="en-US" sz="3600" dirty="0" smtClean="0"/>
                        <a:t>97%</a:t>
                      </a:r>
                      <a:endParaRPr lang="en-US" sz="3600" dirty="0"/>
                    </a:p>
                  </a:txBody>
                  <a:tcPr/>
                </a:tc>
                <a:extLst>
                  <a:ext uri="{0D108BD9-81ED-4DB2-BD59-A6C34878D82A}">
                    <a16:rowId xmlns:a16="http://schemas.microsoft.com/office/drawing/2014/main" val="1287888326"/>
                  </a:ext>
                </a:extLst>
              </a:tr>
              <a:tr h="370840">
                <a:tc>
                  <a:txBody>
                    <a:bodyPr/>
                    <a:lstStyle/>
                    <a:p>
                      <a:r>
                        <a:rPr lang="en-US" sz="3600" dirty="0" smtClean="0"/>
                        <a:t>October 2019</a:t>
                      </a:r>
                      <a:endParaRPr lang="en-US" sz="3600" dirty="0"/>
                    </a:p>
                  </a:txBody>
                  <a:tcPr/>
                </a:tc>
                <a:tc>
                  <a:txBody>
                    <a:bodyPr/>
                    <a:lstStyle/>
                    <a:p>
                      <a:r>
                        <a:rPr lang="en-US" sz="3600" dirty="0" smtClean="0"/>
                        <a:t>88%</a:t>
                      </a:r>
                      <a:endParaRPr lang="en-US" sz="3600" dirty="0"/>
                    </a:p>
                  </a:txBody>
                  <a:tcPr/>
                </a:tc>
                <a:tc>
                  <a:txBody>
                    <a:bodyPr/>
                    <a:lstStyle/>
                    <a:p>
                      <a:r>
                        <a:rPr lang="en-US" sz="3600" dirty="0" smtClean="0"/>
                        <a:t>82%</a:t>
                      </a:r>
                      <a:endParaRPr lang="en-US" sz="3600" dirty="0"/>
                    </a:p>
                  </a:txBody>
                  <a:tcPr/>
                </a:tc>
                <a:tc>
                  <a:txBody>
                    <a:bodyPr/>
                    <a:lstStyle/>
                    <a:p>
                      <a:r>
                        <a:rPr lang="en-US" sz="3600" dirty="0" smtClean="0"/>
                        <a:t>90%</a:t>
                      </a:r>
                      <a:endParaRPr lang="en-US" sz="3600" dirty="0"/>
                    </a:p>
                  </a:txBody>
                  <a:tcPr/>
                </a:tc>
                <a:tc>
                  <a:txBody>
                    <a:bodyPr/>
                    <a:lstStyle/>
                    <a:p>
                      <a:r>
                        <a:rPr lang="en-US" sz="3600" dirty="0" smtClean="0"/>
                        <a:t>96%</a:t>
                      </a:r>
                      <a:endParaRPr lang="en-US" sz="3600" dirty="0"/>
                    </a:p>
                  </a:txBody>
                  <a:tcPr/>
                </a:tc>
                <a:extLst>
                  <a:ext uri="{0D108BD9-81ED-4DB2-BD59-A6C34878D82A}">
                    <a16:rowId xmlns:a16="http://schemas.microsoft.com/office/drawing/2014/main" val="2989940888"/>
                  </a:ext>
                </a:extLst>
              </a:tr>
              <a:tr h="370840">
                <a:tc>
                  <a:txBody>
                    <a:bodyPr/>
                    <a:lstStyle/>
                    <a:p>
                      <a:r>
                        <a:rPr lang="en-US" sz="3600" dirty="0" smtClean="0"/>
                        <a:t>January</a:t>
                      </a:r>
                      <a:r>
                        <a:rPr lang="en-US" sz="3600" baseline="0" dirty="0" smtClean="0"/>
                        <a:t> 2020</a:t>
                      </a:r>
                      <a:endParaRPr lang="en-US" sz="3600" dirty="0"/>
                    </a:p>
                  </a:txBody>
                  <a:tcPr/>
                </a:tc>
                <a:tc>
                  <a:txBody>
                    <a:bodyPr/>
                    <a:lstStyle/>
                    <a:p>
                      <a:r>
                        <a:rPr lang="en-US" sz="3600" dirty="0" smtClean="0"/>
                        <a:t>89%</a:t>
                      </a:r>
                      <a:endParaRPr lang="en-US" sz="3600" dirty="0"/>
                    </a:p>
                  </a:txBody>
                  <a:tcPr/>
                </a:tc>
                <a:tc>
                  <a:txBody>
                    <a:bodyPr/>
                    <a:lstStyle/>
                    <a:p>
                      <a:r>
                        <a:rPr lang="en-US" sz="3600" dirty="0" smtClean="0"/>
                        <a:t>80%</a:t>
                      </a:r>
                      <a:endParaRPr lang="en-US" sz="3600" dirty="0"/>
                    </a:p>
                  </a:txBody>
                  <a:tcPr/>
                </a:tc>
                <a:tc>
                  <a:txBody>
                    <a:bodyPr/>
                    <a:lstStyle/>
                    <a:p>
                      <a:r>
                        <a:rPr lang="en-US" sz="3600" dirty="0" smtClean="0"/>
                        <a:t>90%</a:t>
                      </a:r>
                      <a:endParaRPr lang="en-US" sz="3600" dirty="0"/>
                    </a:p>
                  </a:txBody>
                  <a:tcPr/>
                </a:tc>
                <a:tc>
                  <a:txBody>
                    <a:bodyPr/>
                    <a:lstStyle/>
                    <a:p>
                      <a:r>
                        <a:rPr lang="en-US" sz="3600" dirty="0" smtClean="0"/>
                        <a:t>97%</a:t>
                      </a:r>
                      <a:endParaRPr lang="en-US" sz="3600" dirty="0"/>
                    </a:p>
                  </a:txBody>
                  <a:tcPr/>
                </a:tc>
                <a:extLst>
                  <a:ext uri="{0D108BD9-81ED-4DB2-BD59-A6C34878D82A}">
                    <a16:rowId xmlns:a16="http://schemas.microsoft.com/office/drawing/2014/main" val="2069346533"/>
                  </a:ext>
                </a:extLst>
              </a:tr>
              <a:tr h="370840">
                <a:tc>
                  <a:txBody>
                    <a:bodyPr/>
                    <a:lstStyle/>
                    <a:p>
                      <a:r>
                        <a:rPr lang="en-US" sz="3600" dirty="0" smtClean="0"/>
                        <a:t>June 2020</a:t>
                      </a:r>
                      <a:endParaRPr lang="en-US" sz="3600" dirty="0"/>
                    </a:p>
                  </a:txBody>
                  <a:tcPr/>
                </a:tc>
                <a:tc>
                  <a:txBody>
                    <a:bodyPr/>
                    <a:lstStyle/>
                    <a:p>
                      <a:r>
                        <a:rPr lang="en-US" sz="3600" dirty="0" smtClean="0"/>
                        <a:t>85%</a:t>
                      </a:r>
                      <a:endParaRPr lang="en-US" sz="3600" dirty="0"/>
                    </a:p>
                  </a:txBody>
                  <a:tcPr/>
                </a:tc>
                <a:tc>
                  <a:txBody>
                    <a:bodyPr/>
                    <a:lstStyle/>
                    <a:p>
                      <a:r>
                        <a:rPr lang="en-US" sz="3600" dirty="0" smtClean="0"/>
                        <a:t>80%</a:t>
                      </a:r>
                      <a:endParaRPr lang="en-US" sz="3600" dirty="0"/>
                    </a:p>
                  </a:txBody>
                  <a:tcPr/>
                </a:tc>
                <a:tc>
                  <a:txBody>
                    <a:bodyPr/>
                    <a:lstStyle/>
                    <a:p>
                      <a:r>
                        <a:rPr lang="en-US" sz="3600" dirty="0" smtClean="0"/>
                        <a:t>85%</a:t>
                      </a:r>
                      <a:endParaRPr lang="en-US" sz="3600" dirty="0"/>
                    </a:p>
                  </a:txBody>
                  <a:tcPr/>
                </a:tc>
                <a:tc>
                  <a:txBody>
                    <a:bodyPr/>
                    <a:lstStyle/>
                    <a:p>
                      <a:r>
                        <a:rPr lang="en-US" sz="3600" dirty="0" smtClean="0"/>
                        <a:t>93%</a:t>
                      </a:r>
                      <a:endParaRPr lang="en-US" sz="3600" dirty="0"/>
                    </a:p>
                  </a:txBody>
                  <a:tcPr/>
                </a:tc>
                <a:extLst>
                  <a:ext uri="{0D108BD9-81ED-4DB2-BD59-A6C34878D82A}">
                    <a16:rowId xmlns:a16="http://schemas.microsoft.com/office/drawing/2014/main" val="8735299"/>
                  </a:ext>
                </a:extLst>
              </a:tr>
              <a:tr h="370840">
                <a:tc>
                  <a:txBody>
                    <a:bodyPr/>
                    <a:lstStyle/>
                    <a:p>
                      <a:r>
                        <a:rPr lang="en-US" sz="3600" b="0" dirty="0" smtClean="0"/>
                        <a:t>September 2020</a:t>
                      </a:r>
                      <a:endParaRPr lang="en-US" sz="3600" b="0" dirty="0"/>
                    </a:p>
                  </a:txBody>
                  <a:tcPr/>
                </a:tc>
                <a:tc>
                  <a:txBody>
                    <a:bodyPr/>
                    <a:lstStyle/>
                    <a:p>
                      <a:r>
                        <a:rPr lang="en-US" sz="3600" b="0" dirty="0" smtClean="0"/>
                        <a:t>83%</a:t>
                      </a:r>
                      <a:endParaRPr lang="en-US" sz="3600" b="0" dirty="0"/>
                    </a:p>
                  </a:txBody>
                  <a:tcPr/>
                </a:tc>
                <a:tc>
                  <a:txBody>
                    <a:bodyPr/>
                    <a:lstStyle/>
                    <a:p>
                      <a:r>
                        <a:rPr lang="en-US" sz="3600" b="0" dirty="0" smtClean="0"/>
                        <a:t>79%</a:t>
                      </a:r>
                      <a:endParaRPr lang="en-US" sz="3600" b="0" dirty="0"/>
                    </a:p>
                  </a:txBody>
                  <a:tcPr/>
                </a:tc>
                <a:tc>
                  <a:txBody>
                    <a:bodyPr/>
                    <a:lstStyle/>
                    <a:p>
                      <a:r>
                        <a:rPr lang="en-US" sz="3600" b="0" dirty="0" smtClean="0"/>
                        <a:t>82%</a:t>
                      </a:r>
                      <a:endParaRPr lang="en-US" sz="3600" b="0" dirty="0"/>
                    </a:p>
                  </a:txBody>
                  <a:tcPr/>
                </a:tc>
                <a:tc>
                  <a:txBody>
                    <a:bodyPr/>
                    <a:lstStyle/>
                    <a:p>
                      <a:r>
                        <a:rPr lang="en-US" sz="3600" b="0" dirty="0" smtClean="0"/>
                        <a:t>90%</a:t>
                      </a:r>
                      <a:endParaRPr lang="en-US" sz="3600" b="0" dirty="0"/>
                    </a:p>
                  </a:txBody>
                  <a:tcPr/>
                </a:tc>
                <a:extLst>
                  <a:ext uri="{0D108BD9-81ED-4DB2-BD59-A6C34878D82A}">
                    <a16:rowId xmlns:a16="http://schemas.microsoft.com/office/drawing/2014/main" val="617794057"/>
                  </a:ext>
                </a:extLst>
              </a:tr>
              <a:tr h="370840">
                <a:tc>
                  <a:txBody>
                    <a:bodyPr/>
                    <a:lstStyle/>
                    <a:p>
                      <a:r>
                        <a:rPr lang="en-US" sz="3600" b="1" dirty="0" smtClean="0"/>
                        <a:t>November 2020</a:t>
                      </a:r>
                      <a:endParaRPr lang="en-US" sz="3600" b="1" dirty="0"/>
                    </a:p>
                  </a:txBody>
                  <a:tcPr/>
                </a:tc>
                <a:tc>
                  <a:txBody>
                    <a:bodyPr/>
                    <a:lstStyle/>
                    <a:p>
                      <a:r>
                        <a:rPr lang="en-US" sz="3600" b="1" dirty="0" smtClean="0"/>
                        <a:t>82%</a:t>
                      </a:r>
                      <a:endParaRPr lang="en-US" sz="3600" b="1" dirty="0"/>
                    </a:p>
                  </a:txBody>
                  <a:tcPr/>
                </a:tc>
                <a:tc>
                  <a:txBody>
                    <a:bodyPr/>
                    <a:lstStyle/>
                    <a:p>
                      <a:r>
                        <a:rPr lang="en-US" sz="3600" b="1" dirty="0" smtClean="0"/>
                        <a:t>81%</a:t>
                      </a:r>
                      <a:endParaRPr lang="en-US" sz="3600" b="1" dirty="0"/>
                    </a:p>
                  </a:txBody>
                  <a:tcPr/>
                </a:tc>
                <a:tc>
                  <a:txBody>
                    <a:bodyPr/>
                    <a:lstStyle/>
                    <a:p>
                      <a:r>
                        <a:rPr lang="en-US" sz="3600" b="1" dirty="0" smtClean="0"/>
                        <a:t>82%</a:t>
                      </a:r>
                      <a:endParaRPr lang="en-US" sz="3600" b="1" dirty="0"/>
                    </a:p>
                  </a:txBody>
                  <a:tcPr/>
                </a:tc>
                <a:tc>
                  <a:txBody>
                    <a:bodyPr/>
                    <a:lstStyle/>
                    <a:p>
                      <a:r>
                        <a:rPr lang="en-US" sz="3600" b="1" dirty="0" smtClean="0"/>
                        <a:t>86%</a:t>
                      </a:r>
                      <a:endParaRPr lang="en-US" sz="3600" b="1" dirty="0"/>
                    </a:p>
                  </a:txBody>
                  <a:tcPr/>
                </a:tc>
                <a:extLst>
                  <a:ext uri="{0D108BD9-81ED-4DB2-BD59-A6C34878D82A}">
                    <a16:rowId xmlns:a16="http://schemas.microsoft.com/office/drawing/2014/main" val="3618589797"/>
                  </a:ext>
                </a:extLst>
              </a:tr>
            </a:tbl>
          </a:graphicData>
        </a:graphic>
      </p:graphicFrame>
      <p:sp>
        <p:nvSpPr>
          <p:cNvPr id="3" name="TextBox 2"/>
          <p:cNvSpPr txBox="1"/>
          <p:nvPr/>
        </p:nvSpPr>
        <p:spPr>
          <a:xfrm>
            <a:off x="8763000" y="76200"/>
            <a:ext cx="2819400" cy="954107"/>
          </a:xfrm>
          <a:prstGeom prst="rect">
            <a:avLst/>
          </a:prstGeom>
          <a:noFill/>
        </p:spPr>
        <p:txBody>
          <a:bodyPr wrap="square" rtlCol="0">
            <a:spAutoFit/>
          </a:bodyPr>
          <a:lstStyle/>
          <a:p>
            <a:pPr algn="r"/>
            <a:r>
              <a:rPr lang="en-US" sz="1400" dirty="0" smtClean="0">
                <a:solidFill>
                  <a:srgbClr val="9E0000"/>
                </a:solidFill>
              </a:rPr>
              <a:t>Please note that staff found an error in the November data after the 11/06/20 meeting and these slides show that correction.</a:t>
            </a:r>
            <a:endParaRPr lang="en-US" sz="1400" dirty="0">
              <a:solidFill>
                <a:srgbClr val="9E0000"/>
              </a:solidFill>
            </a:endParaRPr>
          </a:p>
        </p:txBody>
      </p:sp>
    </p:spTree>
    <p:extLst>
      <p:ext uri="{BB962C8B-B14F-4D97-AF65-F5344CB8AC3E}">
        <p14:creationId xmlns:p14="http://schemas.microsoft.com/office/powerpoint/2010/main" val="1238765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Street Occupancy Rates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38510585"/>
              </p:ext>
            </p:extLst>
          </p:nvPr>
        </p:nvGraphicFramePr>
        <p:xfrm>
          <a:off x="228600" y="1346812"/>
          <a:ext cx="11734800"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8763000" y="76200"/>
            <a:ext cx="2819400" cy="954107"/>
          </a:xfrm>
          <a:prstGeom prst="rect">
            <a:avLst/>
          </a:prstGeom>
          <a:noFill/>
        </p:spPr>
        <p:txBody>
          <a:bodyPr wrap="square" rtlCol="0">
            <a:spAutoFit/>
          </a:bodyPr>
          <a:lstStyle/>
          <a:p>
            <a:pPr algn="r"/>
            <a:r>
              <a:rPr lang="en-US" sz="1400" dirty="0" smtClean="0">
                <a:solidFill>
                  <a:srgbClr val="9E0000"/>
                </a:solidFill>
              </a:rPr>
              <a:t>Please note that staff found an error in the November data after the 11/06/20 meeting and these slides show that correction.</a:t>
            </a:r>
            <a:endParaRPr lang="en-US" sz="1400" dirty="0">
              <a:solidFill>
                <a:srgbClr val="9E0000"/>
              </a:solidFill>
            </a:endParaRPr>
          </a:p>
        </p:txBody>
      </p:sp>
    </p:spTree>
    <p:extLst>
      <p:ext uri="{BB962C8B-B14F-4D97-AF65-F5344CB8AC3E}">
        <p14:creationId xmlns:p14="http://schemas.microsoft.com/office/powerpoint/2010/main" val="4061400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Vacant Properties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73334953"/>
              </p:ext>
            </p:extLst>
          </p:nvPr>
        </p:nvGraphicFramePr>
        <p:xfrm>
          <a:off x="609600" y="1295400"/>
          <a:ext cx="5334000" cy="563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ontent Placeholder 5"/>
          <p:cNvGraphicFramePr>
            <a:graphicFrameLocks/>
          </p:cNvGraphicFramePr>
          <p:nvPr>
            <p:extLst>
              <p:ext uri="{D42A27DB-BD31-4B8C-83A1-F6EECF244321}">
                <p14:modId xmlns:p14="http://schemas.microsoft.com/office/powerpoint/2010/main" val="1361402681"/>
              </p:ext>
            </p:extLst>
          </p:nvPr>
        </p:nvGraphicFramePr>
        <p:xfrm>
          <a:off x="6096000" y="1295400"/>
          <a:ext cx="5334000" cy="5638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ontent Placeholder 5"/>
          <p:cNvGraphicFramePr>
            <a:graphicFrameLocks/>
          </p:cNvGraphicFramePr>
          <p:nvPr>
            <p:extLst>
              <p:ext uri="{D42A27DB-BD31-4B8C-83A1-F6EECF244321}">
                <p14:modId xmlns:p14="http://schemas.microsoft.com/office/powerpoint/2010/main" val="4027246707"/>
              </p:ext>
            </p:extLst>
          </p:nvPr>
        </p:nvGraphicFramePr>
        <p:xfrm>
          <a:off x="6096000" y="1251155"/>
          <a:ext cx="5334000" cy="563880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8763000" y="76200"/>
            <a:ext cx="2819400" cy="954107"/>
          </a:xfrm>
          <a:prstGeom prst="rect">
            <a:avLst/>
          </a:prstGeom>
          <a:noFill/>
        </p:spPr>
        <p:txBody>
          <a:bodyPr wrap="square" rtlCol="0">
            <a:spAutoFit/>
          </a:bodyPr>
          <a:lstStyle/>
          <a:p>
            <a:pPr algn="r"/>
            <a:r>
              <a:rPr lang="en-US" sz="1400" dirty="0" smtClean="0">
                <a:solidFill>
                  <a:srgbClr val="9E0000"/>
                </a:solidFill>
              </a:rPr>
              <a:t>Please note that staff found an error in the November data after the 11/06/20 meeting and these slides show that correction.</a:t>
            </a:r>
            <a:endParaRPr lang="en-US" sz="1400" dirty="0">
              <a:solidFill>
                <a:srgbClr val="9E0000"/>
              </a:solidFill>
            </a:endParaRPr>
          </a:p>
        </p:txBody>
      </p:sp>
    </p:spTree>
    <p:extLst>
      <p:ext uri="{BB962C8B-B14F-4D97-AF65-F5344CB8AC3E}">
        <p14:creationId xmlns:p14="http://schemas.microsoft.com/office/powerpoint/2010/main" val="1085888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King Street Stores since September</a:t>
            </a:r>
            <a:endParaRPr lang="en-US" dirty="0"/>
          </a:p>
        </p:txBody>
      </p:sp>
      <p:sp>
        <p:nvSpPr>
          <p:cNvPr id="3" name="Content Placeholder 2"/>
          <p:cNvSpPr>
            <a:spLocks noGrp="1"/>
          </p:cNvSpPr>
          <p:nvPr>
            <p:ph idx="1"/>
          </p:nvPr>
        </p:nvSpPr>
        <p:spPr>
          <a:xfrm>
            <a:off x="609600" y="1417639"/>
            <a:ext cx="5029200" cy="4708526"/>
          </a:xfrm>
        </p:spPr>
        <p:txBody>
          <a:bodyPr>
            <a:normAutofit fontScale="77500" lnSpcReduction="20000"/>
          </a:bodyPr>
          <a:lstStyle/>
          <a:p>
            <a:r>
              <a:rPr lang="en-US" sz="3600" b="1" dirty="0" smtClean="0">
                <a:solidFill>
                  <a:schemeClr val="accent6"/>
                </a:solidFill>
              </a:rPr>
              <a:t>Upper</a:t>
            </a:r>
            <a:endParaRPr lang="en-US" sz="3600" dirty="0">
              <a:solidFill>
                <a:schemeClr val="accent6"/>
              </a:solidFill>
            </a:endParaRPr>
          </a:p>
          <a:p>
            <a:pPr lvl="1"/>
            <a:r>
              <a:rPr lang="en-US" sz="3200" dirty="0" smtClean="0"/>
              <a:t>570: 1</a:t>
            </a:r>
            <a:r>
              <a:rPr lang="en-US" sz="3200" baseline="30000" dirty="0" smtClean="0"/>
              <a:t>st</a:t>
            </a:r>
            <a:r>
              <a:rPr lang="en-US" sz="3200" dirty="0" smtClean="0"/>
              <a:t> Place </a:t>
            </a:r>
            <a:r>
              <a:rPr lang="en-US" sz="3200" dirty="0"/>
              <a:t>Premium Sports Pub</a:t>
            </a:r>
          </a:p>
          <a:p>
            <a:pPr lvl="1"/>
            <a:r>
              <a:rPr lang="en-US" sz="3200" dirty="0" smtClean="0"/>
              <a:t>550: Girl </a:t>
            </a:r>
            <a:r>
              <a:rPr lang="en-US" sz="3200" dirty="0"/>
              <a:t>Tribe Co </a:t>
            </a:r>
          </a:p>
          <a:p>
            <a:pPr lvl="1"/>
            <a:r>
              <a:rPr lang="en-US" sz="3200" dirty="0" smtClean="0"/>
              <a:t>522: Something </a:t>
            </a:r>
            <a:r>
              <a:rPr lang="en-US" sz="3200" dirty="0"/>
              <a:t>About Me </a:t>
            </a:r>
          </a:p>
          <a:p>
            <a:pPr lvl="1"/>
            <a:r>
              <a:rPr lang="en-US" sz="3200" dirty="0" smtClean="0"/>
              <a:t>415: </a:t>
            </a:r>
            <a:r>
              <a:rPr lang="en-US" sz="3200" dirty="0" err="1" smtClean="0"/>
              <a:t>Warby</a:t>
            </a:r>
            <a:r>
              <a:rPr lang="en-US" sz="3200" dirty="0" smtClean="0"/>
              <a:t> </a:t>
            </a:r>
            <a:r>
              <a:rPr lang="en-US" sz="3200" dirty="0"/>
              <a:t>Parker </a:t>
            </a:r>
          </a:p>
          <a:p>
            <a:pPr lvl="1"/>
            <a:r>
              <a:rPr lang="en-US" sz="3200" dirty="0" smtClean="0"/>
              <a:t>409: Old </a:t>
            </a:r>
            <a:r>
              <a:rPr lang="en-US" sz="3200" dirty="0"/>
              <a:t>Whaling </a:t>
            </a:r>
            <a:r>
              <a:rPr lang="en-US" sz="3200" dirty="0" smtClean="0"/>
              <a:t>Co</a:t>
            </a:r>
            <a:endParaRPr lang="en-US" sz="3200" dirty="0"/>
          </a:p>
          <a:p>
            <a:r>
              <a:rPr lang="en-US" sz="3600" dirty="0">
                <a:solidFill>
                  <a:schemeClr val="accent6"/>
                </a:solidFill>
              </a:rPr>
              <a:t> </a:t>
            </a:r>
            <a:r>
              <a:rPr lang="en-US" sz="3600" b="1" dirty="0">
                <a:solidFill>
                  <a:schemeClr val="accent6"/>
                </a:solidFill>
              </a:rPr>
              <a:t>Middle</a:t>
            </a:r>
            <a:endParaRPr lang="en-US" sz="3600" dirty="0">
              <a:solidFill>
                <a:schemeClr val="accent6"/>
              </a:solidFill>
            </a:endParaRPr>
          </a:p>
          <a:p>
            <a:pPr lvl="1"/>
            <a:r>
              <a:rPr lang="en-US" sz="3200" dirty="0"/>
              <a:t>363: </a:t>
            </a:r>
            <a:r>
              <a:rPr lang="en-US" sz="3200" dirty="0" err="1"/>
              <a:t>Magnifique</a:t>
            </a:r>
            <a:endParaRPr lang="en-US" sz="3200" dirty="0"/>
          </a:p>
          <a:p>
            <a:pPr lvl="1"/>
            <a:r>
              <a:rPr lang="en-US" sz="3200" b="1" dirty="0"/>
              <a:t>288: </a:t>
            </a:r>
            <a:r>
              <a:rPr lang="en-US" sz="3200" b="1" dirty="0" err="1"/>
              <a:t>Tecovas</a:t>
            </a:r>
            <a:endParaRPr lang="en-US" sz="3600" b="1" dirty="0"/>
          </a:p>
          <a:p>
            <a:r>
              <a:rPr lang="en-US" sz="3600" b="1" dirty="0">
                <a:solidFill>
                  <a:schemeClr val="accent6"/>
                </a:solidFill>
              </a:rPr>
              <a:t>Lower</a:t>
            </a:r>
            <a:endParaRPr lang="en-US" sz="3600" dirty="0">
              <a:solidFill>
                <a:schemeClr val="accent6"/>
              </a:solidFill>
            </a:endParaRPr>
          </a:p>
          <a:p>
            <a:pPr lvl="1"/>
            <a:r>
              <a:rPr lang="en-US" sz="3200" dirty="0"/>
              <a:t>154: Salisbury &amp; Manus</a:t>
            </a:r>
          </a:p>
          <a:p>
            <a:endParaRPr lang="en-US" dirty="0"/>
          </a:p>
          <a:p>
            <a:pPr marL="457200" lvl="1" indent="0">
              <a:buNone/>
            </a:pPr>
            <a:endParaRPr lang="en-US" sz="3200" dirty="0" smtClean="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5583"/>
          <a:stretch/>
        </p:blipFill>
        <p:spPr>
          <a:xfrm>
            <a:off x="5461612" y="1610990"/>
            <a:ext cx="6120788" cy="4321823"/>
          </a:xfrm>
          <a:prstGeom prst="rect">
            <a:avLst/>
          </a:prstGeom>
        </p:spPr>
      </p:pic>
    </p:spTree>
    <p:extLst>
      <p:ext uri="{BB962C8B-B14F-4D97-AF65-F5344CB8AC3E}">
        <p14:creationId xmlns:p14="http://schemas.microsoft.com/office/powerpoint/2010/main" val="2081998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Bodoni MT"/>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15115</TotalTime>
  <Words>726</Words>
  <Application>Microsoft Office PowerPoint</Application>
  <PresentationFormat>Widescreen</PresentationFormat>
  <Paragraphs>199</Paragraphs>
  <Slides>14</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MS Gothic</vt:lpstr>
      <vt:lpstr>Antique Olive</vt:lpstr>
      <vt:lpstr>Arial</vt:lpstr>
      <vt:lpstr>Bodoni MT</vt:lpstr>
      <vt:lpstr>Calibri</vt:lpstr>
      <vt:lpstr>Edwardian Script ITC</vt:lpstr>
      <vt:lpstr>Shruti</vt:lpstr>
      <vt:lpstr>Tw Cen MT</vt:lpstr>
      <vt:lpstr>Two</vt:lpstr>
      <vt:lpstr>Default Design</vt:lpstr>
      <vt:lpstr>PowerPoint Presentation</vt:lpstr>
      <vt:lpstr>Updates</vt:lpstr>
      <vt:lpstr>CBDIC Powers &amp; Duties</vt:lpstr>
      <vt:lpstr>The To Do List</vt:lpstr>
      <vt:lpstr>Work Groups</vt:lpstr>
      <vt:lpstr>King Street Occupancy Rates</vt:lpstr>
      <vt:lpstr>King Street Occupancy Rates</vt:lpstr>
      <vt:lpstr>Vacant Properties</vt:lpstr>
      <vt:lpstr>New King Street Stores since September</vt:lpstr>
      <vt:lpstr>Rent &amp; Foot Traffic</vt:lpstr>
      <vt:lpstr>Vacancy Initiatives </vt:lpstr>
      <vt:lpstr>Vacancy Deterrents</vt:lpstr>
      <vt:lpstr>Economic Development Strategies</vt:lpstr>
      <vt:lpstr>Action Items</vt:lpstr>
    </vt:vector>
  </TitlesOfParts>
  <Company>City of Charleston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Mitchell, Anne</dc:creator>
  <cp:lastModifiedBy>Thompson, Meg</cp:lastModifiedBy>
  <cp:revision>428</cp:revision>
  <dcterms:created xsi:type="dcterms:W3CDTF">2017-03-13T19:38:00Z</dcterms:created>
  <dcterms:modified xsi:type="dcterms:W3CDTF">2020-11-09T19:12:57Z</dcterms:modified>
</cp:coreProperties>
</file>