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1126" r:id="rId2"/>
    <p:sldId id="1164" r:id="rId3"/>
    <p:sldId id="1200" r:id="rId4"/>
    <p:sldId id="1202" r:id="rId5"/>
    <p:sldId id="1201" r:id="rId6"/>
    <p:sldId id="1205" r:id="rId7"/>
    <p:sldId id="1204" r:id="rId8"/>
    <p:sldId id="1193" r:id="rId9"/>
    <p:sldId id="119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ACA8"/>
    <a:srgbClr val="FF9900"/>
    <a:srgbClr val="006600"/>
    <a:srgbClr val="9E0000"/>
    <a:srgbClr val="05FFF9"/>
    <a:srgbClr val="00D5D0"/>
    <a:srgbClr val="2A544B"/>
    <a:srgbClr val="376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7" autoAdjust="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Street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[$-409]mmm\-yy;@</c:formatCode>
                <c:ptCount val="8"/>
                <c:pt idx="0">
                  <c:v>42370</c:v>
                </c:pt>
                <c:pt idx="1">
                  <c:v>42917</c:v>
                </c:pt>
                <c:pt idx="2">
                  <c:v>43739</c:v>
                </c:pt>
                <c:pt idx="3">
                  <c:v>43831</c:v>
                </c:pt>
                <c:pt idx="4">
                  <c:v>43983</c:v>
                </c:pt>
                <c:pt idx="5">
                  <c:v>44136</c:v>
                </c:pt>
                <c:pt idx="6">
                  <c:v>44197</c:v>
                </c:pt>
                <c:pt idx="7">
                  <c:v>44256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91</c:v>
                </c:pt>
                <c:pt idx="1">
                  <c:v>92</c:v>
                </c:pt>
                <c:pt idx="2">
                  <c:v>88</c:v>
                </c:pt>
                <c:pt idx="3">
                  <c:v>89</c:v>
                </c:pt>
                <c:pt idx="4">
                  <c:v>85</c:v>
                </c:pt>
                <c:pt idx="5">
                  <c:v>82</c:v>
                </c:pt>
                <c:pt idx="6">
                  <c:v>84</c:v>
                </c:pt>
                <c:pt idx="7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D5-4D04-BFBF-18A893D0DB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[$-409]mmm\-yy;@</c:formatCode>
                <c:ptCount val="8"/>
                <c:pt idx="0">
                  <c:v>42370</c:v>
                </c:pt>
                <c:pt idx="1">
                  <c:v>42917</c:v>
                </c:pt>
                <c:pt idx="2">
                  <c:v>43739</c:v>
                </c:pt>
                <c:pt idx="3">
                  <c:v>43831</c:v>
                </c:pt>
                <c:pt idx="4">
                  <c:v>43983</c:v>
                </c:pt>
                <c:pt idx="5">
                  <c:v>44136</c:v>
                </c:pt>
                <c:pt idx="6">
                  <c:v>44197</c:v>
                </c:pt>
                <c:pt idx="7">
                  <c:v>44256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85</c:v>
                </c:pt>
                <c:pt idx="1">
                  <c:v>89</c:v>
                </c:pt>
                <c:pt idx="2">
                  <c:v>82</c:v>
                </c:pt>
                <c:pt idx="3">
                  <c:v>80</c:v>
                </c:pt>
                <c:pt idx="4">
                  <c:v>80</c:v>
                </c:pt>
                <c:pt idx="5">
                  <c:v>81</c:v>
                </c:pt>
                <c:pt idx="6">
                  <c:v>85</c:v>
                </c:pt>
                <c:pt idx="7">
                  <c:v>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BD5-4D04-BFBF-18A893D0DB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</c:v>
                </c:pt>
              </c:strCache>
            </c:strRef>
          </c:tx>
          <c:spPr>
            <a:ln w="28575" cap="rnd">
              <a:solidFill>
                <a:srgbClr val="FF99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[$-409]mmm\-yy;@</c:formatCode>
                <c:ptCount val="8"/>
                <c:pt idx="0">
                  <c:v>42370</c:v>
                </c:pt>
                <c:pt idx="1">
                  <c:v>42917</c:v>
                </c:pt>
                <c:pt idx="2">
                  <c:v>43739</c:v>
                </c:pt>
                <c:pt idx="3">
                  <c:v>43831</c:v>
                </c:pt>
                <c:pt idx="4">
                  <c:v>43983</c:v>
                </c:pt>
                <c:pt idx="5">
                  <c:v>44136</c:v>
                </c:pt>
                <c:pt idx="6">
                  <c:v>44197</c:v>
                </c:pt>
                <c:pt idx="7">
                  <c:v>44256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94</c:v>
                </c:pt>
                <c:pt idx="1">
                  <c:v>93</c:v>
                </c:pt>
                <c:pt idx="2">
                  <c:v>90</c:v>
                </c:pt>
                <c:pt idx="3">
                  <c:v>90</c:v>
                </c:pt>
                <c:pt idx="4">
                  <c:v>85</c:v>
                </c:pt>
                <c:pt idx="5">
                  <c:v>82</c:v>
                </c:pt>
                <c:pt idx="6">
                  <c:v>83</c:v>
                </c:pt>
                <c:pt idx="7">
                  <c:v>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BD5-4D04-BFBF-18A893D0DB7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Lower</c:v>
                </c:pt>
              </c:strCache>
            </c:strRef>
          </c:tx>
          <c:spPr>
            <a:ln w="28575" cap="rnd">
              <a:solidFill>
                <a:schemeClr val="accent6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[$-409]mmm\-yy;@</c:formatCode>
                <c:ptCount val="8"/>
                <c:pt idx="0">
                  <c:v>42370</c:v>
                </c:pt>
                <c:pt idx="1">
                  <c:v>42917</c:v>
                </c:pt>
                <c:pt idx="2">
                  <c:v>43739</c:v>
                </c:pt>
                <c:pt idx="3">
                  <c:v>43831</c:v>
                </c:pt>
                <c:pt idx="4">
                  <c:v>43983</c:v>
                </c:pt>
                <c:pt idx="5">
                  <c:v>44136</c:v>
                </c:pt>
                <c:pt idx="6">
                  <c:v>44197</c:v>
                </c:pt>
                <c:pt idx="7">
                  <c:v>44256</c:v>
                </c:pt>
              </c:numCache>
            </c:numRef>
          </c:cat>
          <c:val>
            <c:numRef>
              <c:f>Sheet1!$E$2:$E$9</c:f>
              <c:numCache>
                <c:formatCode>General</c:formatCode>
                <c:ptCount val="8"/>
                <c:pt idx="0">
                  <c:v>94</c:v>
                </c:pt>
                <c:pt idx="1">
                  <c:v>97</c:v>
                </c:pt>
                <c:pt idx="2">
                  <c:v>96</c:v>
                </c:pt>
                <c:pt idx="3">
                  <c:v>97</c:v>
                </c:pt>
                <c:pt idx="4">
                  <c:v>93</c:v>
                </c:pt>
                <c:pt idx="5">
                  <c:v>86</c:v>
                </c:pt>
                <c:pt idx="6">
                  <c:v>85</c:v>
                </c:pt>
                <c:pt idx="7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BD5-4D04-BFBF-18A893D0DB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smooth val="0"/>
        <c:axId val="1504846447"/>
        <c:axId val="1504833551"/>
      </c:lineChart>
      <c:catAx>
        <c:axId val="15048464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Dates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4833551"/>
        <c:crosses val="autoZero"/>
        <c:auto val="0"/>
        <c:lblAlgn val="ctr"/>
        <c:lblOffset val="100"/>
        <c:noMultiLvlLbl val="0"/>
      </c:catAx>
      <c:valAx>
        <c:axId val="150483355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Occupancy Rate %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484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400" b="0" dirty="0" smtClean="0"/>
            <a:t>Responsible Parties</a:t>
          </a:r>
          <a:endParaRPr lang="en-US" sz="14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2400" dirty="0" smtClean="0"/>
            <a:t>CBDI Commission</a:t>
          </a:r>
          <a:endParaRPr lang="en-US" sz="24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Council</a:t>
          </a:r>
          <a:endParaRPr lang="en-US" sz="11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Staff</a:t>
          </a:r>
          <a:endParaRPr lang="en-US" sz="11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Property Owners</a:t>
          </a:r>
          <a:endParaRPr lang="en-US" sz="11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Vendors</a:t>
          </a:r>
          <a:endParaRPr lang="en-US" sz="11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Nonprofits &amp; Institutions</a:t>
          </a:r>
          <a:endParaRPr lang="en-US" sz="11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800" dirty="0" smtClean="0"/>
            <a:t>Public Value</a:t>
          </a:r>
          <a:endParaRPr lang="en-US" sz="18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Welcoming to All</a:t>
          </a:r>
          <a:endParaRPr lang="en-US" sz="11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Beautiful &amp; Clean</a:t>
          </a:r>
          <a:endParaRPr lang="en-US" sz="11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Positive Experience</a:t>
          </a:r>
          <a:endParaRPr lang="en-US" sz="11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Sense of Place</a:t>
          </a:r>
          <a:endParaRPr lang="en-US" sz="11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dirty="0" smtClean="0"/>
            <a:t>Successful Business District</a:t>
          </a:r>
          <a:endParaRPr lang="en-US" sz="11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Safe</a:t>
          </a:r>
          <a:endParaRPr lang="en-US" sz="11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400" b="0" dirty="0" smtClean="0"/>
            <a:t>Responsible Parties</a:t>
          </a:r>
          <a:endParaRPr lang="en-US" sz="14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2400" dirty="0" smtClean="0"/>
            <a:t>CBDI Commission</a:t>
          </a:r>
          <a:endParaRPr lang="en-US" sz="24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Council</a:t>
          </a:r>
          <a:endParaRPr lang="en-US" sz="11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Staff</a:t>
          </a:r>
          <a:endParaRPr lang="en-US" sz="11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Property Owners</a:t>
          </a:r>
          <a:endParaRPr lang="en-US" sz="11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Vendors</a:t>
          </a:r>
          <a:endParaRPr lang="en-US" sz="11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Nonprofits &amp; Institutions</a:t>
          </a:r>
          <a:endParaRPr lang="en-US" sz="11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800" dirty="0" smtClean="0"/>
            <a:t>Public Value</a:t>
          </a:r>
          <a:endParaRPr lang="en-US" sz="18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Welcoming to All</a:t>
          </a:r>
          <a:endParaRPr lang="en-US" sz="11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Beautiful &amp; Clean</a:t>
          </a:r>
          <a:endParaRPr lang="en-US" sz="11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Positive Experience</a:t>
          </a:r>
          <a:endParaRPr lang="en-US" sz="11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Sense of Place</a:t>
          </a:r>
          <a:endParaRPr lang="en-US" sz="11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dirty="0" smtClean="0"/>
            <a:t>Successful Business District</a:t>
          </a:r>
          <a:endParaRPr lang="en-US" sz="11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Safe</a:t>
          </a:r>
          <a:endParaRPr lang="en-US" sz="11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489341" y="532479"/>
          <a:ext cx="4224528" cy="4224528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Responsible Parties</a:t>
          </a:r>
          <a:endParaRPr lang="en-US" sz="1400" b="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Council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Staff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Property Owners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Vendors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Nonprofits &amp; Institutions</a:t>
          </a:r>
          <a:endParaRPr lang="en-US" sz="1100" kern="1200" dirty="0"/>
        </a:p>
      </dsp:txBody>
      <dsp:txXfrm>
        <a:off x="2715768" y="1427676"/>
        <a:ext cx="1508760" cy="1257299"/>
      </dsp:txXfrm>
    </dsp:sp>
    <dsp:sp modelId="{F4FCF716-BC90-40C4-A129-49F9C4A82B9C}">
      <dsp:nvSpPr>
        <dsp:cNvPr id="0" name=""/>
        <dsp:cNvSpPr/>
      </dsp:nvSpPr>
      <dsp:spPr>
        <a:xfrm>
          <a:off x="402335" y="683354"/>
          <a:ext cx="4224528" cy="4224528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Public Value</a:t>
          </a:r>
          <a:endParaRPr lang="en-US" sz="18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Successful Business District</a:t>
          </a:r>
          <a:endParaRPr lang="en-US" sz="11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Safe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Welcoming to All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Beautiful &amp; Clean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Positive Experience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Sense of Place</a:t>
          </a:r>
          <a:endParaRPr lang="en-US" sz="1100" i="1" kern="1200" dirty="0"/>
        </a:p>
      </dsp:txBody>
      <dsp:txXfrm>
        <a:off x="1408175" y="3424269"/>
        <a:ext cx="2263140" cy="1106424"/>
      </dsp:txXfrm>
    </dsp:sp>
    <dsp:sp modelId="{733EA3C6-D3E2-4E01-9D60-48350FC4C321}">
      <dsp:nvSpPr>
        <dsp:cNvPr id="0" name=""/>
        <dsp:cNvSpPr/>
      </dsp:nvSpPr>
      <dsp:spPr>
        <a:xfrm>
          <a:off x="315330" y="532479"/>
          <a:ext cx="4224528" cy="4224528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CBDI Commission</a:t>
          </a:r>
          <a:endParaRPr lang="en-US" sz="2400" kern="1200" dirty="0"/>
        </a:p>
      </dsp:txBody>
      <dsp:txXfrm>
        <a:off x="804671" y="1427676"/>
        <a:ext cx="1508760" cy="1257299"/>
      </dsp:txXfrm>
    </dsp:sp>
    <dsp:sp modelId="{5B69FBB6-0536-4D8F-A8F3-3BC324A4F631}">
      <dsp:nvSpPr>
        <dsp:cNvPr id="0" name=""/>
        <dsp:cNvSpPr/>
      </dsp:nvSpPr>
      <dsp:spPr>
        <a:xfrm>
          <a:off x="228171" y="270960"/>
          <a:ext cx="4747564" cy="474756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140817" y="421569"/>
          <a:ext cx="4747564" cy="474756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53463" y="270960"/>
          <a:ext cx="4747564" cy="474756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489341" y="532479"/>
          <a:ext cx="4224528" cy="4224528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Responsible Parties</a:t>
          </a:r>
          <a:endParaRPr lang="en-US" sz="1400" b="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Council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Staff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Property Owners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Vendors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Nonprofits &amp; Institutions</a:t>
          </a:r>
          <a:endParaRPr lang="en-US" sz="1100" kern="1200" dirty="0"/>
        </a:p>
      </dsp:txBody>
      <dsp:txXfrm>
        <a:off x="2715768" y="1427676"/>
        <a:ext cx="1508760" cy="1257299"/>
      </dsp:txXfrm>
    </dsp:sp>
    <dsp:sp modelId="{F4FCF716-BC90-40C4-A129-49F9C4A82B9C}">
      <dsp:nvSpPr>
        <dsp:cNvPr id="0" name=""/>
        <dsp:cNvSpPr/>
      </dsp:nvSpPr>
      <dsp:spPr>
        <a:xfrm>
          <a:off x="402335" y="683354"/>
          <a:ext cx="4224528" cy="4224528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Public Value</a:t>
          </a:r>
          <a:endParaRPr lang="en-US" sz="18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Successful Business District</a:t>
          </a:r>
          <a:endParaRPr lang="en-US" sz="11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Safe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Welcoming to All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Beautiful &amp; Clean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Positive Experience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Sense of Place</a:t>
          </a:r>
          <a:endParaRPr lang="en-US" sz="1100" i="1" kern="1200" dirty="0"/>
        </a:p>
      </dsp:txBody>
      <dsp:txXfrm>
        <a:off x="1408175" y="3424269"/>
        <a:ext cx="2263140" cy="1106424"/>
      </dsp:txXfrm>
    </dsp:sp>
    <dsp:sp modelId="{733EA3C6-D3E2-4E01-9D60-48350FC4C321}">
      <dsp:nvSpPr>
        <dsp:cNvPr id="0" name=""/>
        <dsp:cNvSpPr/>
      </dsp:nvSpPr>
      <dsp:spPr>
        <a:xfrm>
          <a:off x="315330" y="532479"/>
          <a:ext cx="4224528" cy="4224528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CBDI Commission</a:t>
          </a:r>
          <a:endParaRPr lang="en-US" sz="2400" kern="1200" dirty="0"/>
        </a:p>
      </dsp:txBody>
      <dsp:txXfrm>
        <a:off x="804671" y="1427676"/>
        <a:ext cx="1508760" cy="1257299"/>
      </dsp:txXfrm>
    </dsp:sp>
    <dsp:sp modelId="{5B69FBB6-0536-4D8F-A8F3-3BC324A4F631}">
      <dsp:nvSpPr>
        <dsp:cNvPr id="0" name=""/>
        <dsp:cNvSpPr/>
      </dsp:nvSpPr>
      <dsp:spPr>
        <a:xfrm>
          <a:off x="228171" y="270960"/>
          <a:ext cx="4747564" cy="474756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140817" y="421569"/>
          <a:ext cx="4747564" cy="474756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53463" y="270960"/>
          <a:ext cx="4747564" cy="474756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10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MARCH 19,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52999"/>
          </a:xfrm>
        </p:spPr>
        <p:txBody>
          <a:bodyPr numCol="1">
            <a:normAutofit/>
          </a:bodyPr>
          <a:lstStyle/>
          <a:p>
            <a:r>
              <a:rPr lang="en-US" sz="3600" dirty="0" smtClean="0"/>
              <a:t>Police Department Update</a:t>
            </a:r>
          </a:p>
          <a:p>
            <a:r>
              <a:rPr lang="en-US" sz="3600" dirty="0" smtClean="0"/>
              <a:t>Business </a:t>
            </a:r>
            <a:r>
              <a:rPr lang="en-US" sz="3600" dirty="0"/>
              <a:t>Improvement </a:t>
            </a:r>
            <a:r>
              <a:rPr lang="en-US" sz="3600" dirty="0" smtClean="0"/>
              <a:t>District Consultant RFP </a:t>
            </a:r>
          </a:p>
          <a:p>
            <a:pPr lvl="1"/>
            <a:r>
              <a:rPr lang="en-US" sz="3400" dirty="0" smtClean="0"/>
              <a:t>POSTED!; Responses due April 9</a:t>
            </a:r>
          </a:p>
          <a:p>
            <a:r>
              <a:rPr lang="en-US" sz="3600" dirty="0" smtClean="0"/>
              <a:t>ULI/Riley Center Technical Assistance Panel Debrief</a:t>
            </a:r>
          </a:p>
          <a:p>
            <a:pPr lvl="1"/>
            <a:r>
              <a:rPr lang="en-US" sz="3400" dirty="0" smtClean="0"/>
              <a:t>Full Report Released in 6-8 weeks </a:t>
            </a:r>
          </a:p>
          <a:p>
            <a:pPr lvl="1"/>
            <a:r>
              <a:rPr lang="en-US" sz="3400" dirty="0" smtClean="0"/>
              <a:t>Vision Statement </a:t>
            </a:r>
            <a:r>
              <a:rPr lang="en-US" sz="3400" dirty="0" smtClean="0"/>
              <a:t>Exercise</a:t>
            </a:r>
          </a:p>
          <a:p>
            <a:r>
              <a:rPr lang="en-US" sz="3600" dirty="0" smtClean="0"/>
              <a:t>Vacant Storefront Registry Progressing </a:t>
            </a:r>
            <a:endParaRPr lang="en-US" sz="36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Street Maintenance Walk Pt 2 (Calhoun to Broad)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6629400" cy="5036345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Parks</a:t>
            </a:r>
          </a:p>
          <a:p>
            <a:pPr lvl="1"/>
            <a:r>
              <a:rPr lang="en-US" dirty="0"/>
              <a:t>5</a:t>
            </a:r>
            <a:r>
              <a:rPr lang="en-US" dirty="0" smtClean="0"/>
              <a:t> tree wells to have stumps removed and/or replanted 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ight poles reported to Dominion for correction/replacement</a:t>
            </a:r>
          </a:p>
          <a:p>
            <a:r>
              <a:rPr lang="en-US" b="1" dirty="0" smtClean="0"/>
              <a:t>Traffic &amp; Transportation</a:t>
            </a:r>
          </a:p>
          <a:p>
            <a:pPr lvl="1"/>
            <a:r>
              <a:rPr lang="en-US" dirty="0" smtClean="0"/>
              <a:t>Sticker removal on signs </a:t>
            </a:r>
          </a:p>
          <a:p>
            <a:pPr lvl="1"/>
            <a:r>
              <a:rPr lang="en-US" dirty="0" smtClean="0"/>
              <a:t>Clean/replace damaged signs as needed</a:t>
            </a:r>
          </a:p>
          <a:p>
            <a:pPr lvl="1"/>
            <a:r>
              <a:rPr lang="en-US" dirty="0" smtClean="0"/>
              <a:t>Straighten sign posts </a:t>
            </a:r>
          </a:p>
          <a:p>
            <a:pPr lvl="1"/>
            <a:r>
              <a:rPr lang="en-US" dirty="0" smtClean="0"/>
              <a:t>Remove remnant signage &amp; posts</a:t>
            </a:r>
          </a:p>
          <a:p>
            <a:pPr lvl="1"/>
            <a:r>
              <a:rPr lang="en-US" dirty="0" smtClean="0"/>
              <a:t>Replace pedestrians inserts </a:t>
            </a:r>
          </a:p>
          <a:p>
            <a:pPr lvl="1"/>
            <a:r>
              <a:rPr lang="en-US" dirty="0" smtClean="0"/>
              <a:t>Replace green street lamps &amp; bases at intersections </a:t>
            </a:r>
          </a:p>
          <a:p>
            <a:pPr lvl="0"/>
            <a:r>
              <a:rPr lang="en-US" b="1" dirty="0" smtClean="0"/>
              <a:t>Public Service</a:t>
            </a:r>
          </a:p>
          <a:p>
            <a:pPr lvl="1"/>
            <a:r>
              <a:rPr lang="en-US" dirty="0" smtClean="0"/>
              <a:t>Bluestone repairs</a:t>
            </a:r>
          </a:p>
          <a:p>
            <a:pPr lvl="0"/>
            <a:r>
              <a:rPr lang="en-US" b="1" dirty="0" smtClean="0"/>
              <a:t>Livability &amp; Tourism</a:t>
            </a:r>
          </a:p>
          <a:p>
            <a:pPr lvl="1"/>
            <a:r>
              <a:rPr lang="en-US" dirty="0" smtClean="0"/>
              <a:t>Graffiti &amp; litter removal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92527" y="2047180"/>
            <a:ext cx="5036345" cy="377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01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 King Street Maintenance Walk (Spring to Calhoun)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15451"/>
            <a:ext cx="6172200" cy="4810713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1" dirty="0" smtClean="0">
                <a:solidFill>
                  <a:schemeClr val="accent6"/>
                </a:solidFill>
              </a:rPr>
              <a:t>Significant progress since October 2020!</a:t>
            </a:r>
          </a:p>
          <a:p>
            <a:r>
              <a:rPr lang="en-US" b="1" dirty="0" smtClean="0"/>
              <a:t>Parks</a:t>
            </a:r>
          </a:p>
          <a:p>
            <a:pPr lvl="1"/>
            <a:r>
              <a:rPr lang="en-US" dirty="0" smtClean="0"/>
              <a:t>7 light poles to be replaced </a:t>
            </a:r>
          </a:p>
          <a:p>
            <a:r>
              <a:rPr lang="en-US" b="1" dirty="0" smtClean="0"/>
              <a:t>Traffic &amp; Transportation</a:t>
            </a:r>
          </a:p>
          <a:p>
            <a:pPr lvl="1"/>
            <a:r>
              <a:rPr lang="en-US" dirty="0" smtClean="0"/>
              <a:t>Replace traffic signal plates </a:t>
            </a:r>
          </a:p>
          <a:p>
            <a:pPr lvl="1"/>
            <a:r>
              <a:rPr lang="en-US" dirty="0" smtClean="0"/>
              <a:t>Repair pedestrian push buttons</a:t>
            </a:r>
          </a:p>
          <a:p>
            <a:pPr lvl="1"/>
            <a:r>
              <a:rPr lang="en-US" dirty="0" smtClean="0"/>
              <a:t>Removing extraneous signs (</a:t>
            </a:r>
            <a:r>
              <a:rPr lang="en-US" i="1" dirty="0"/>
              <a:t>r</a:t>
            </a:r>
            <a:r>
              <a:rPr lang="en-US" i="1" dirty="0" smtClean="0"/>
              <a:t>elated: wayfinding </a:t>
            </a:r>
            <a:r>
              <a:rPr lang="en-US" i="1" dirty="0"/>
              <a:t>i</a:t>
            </a:r>
            <a:r>
              <a:rPr lang="en-US" i="1" dirty="0" smtClean="0"/>
              <a:t>nventory)</a:t>
            </a:r>
          </a:p>
          <a:p>
            <a:r>
              <a:rPr lang="en-US" b="1" dirty="0" smtClean="0"/>
              <a:t>Public Service</a:t>
            </a:r>
          </a:p>
          <a:p>
            <a:pPr lvl="1"/>
            <a:r>
              <a:rPr lang="en-US" dirty="0" smtClean="0"/>
              <a:t>Bluestone repairs</a:t>
            </a:r>
          </a:p>
          <a:p>
            <a:r>
              <a:rPr lang="en-US" b="1" dirty="0" smtClean="0"/>
              <a:t>Livability &amp; Tourism</a:t>
            </a:r>
          </a:p>
          <a:p>
            <a:pPr lvl="1"/>
            <a:r>
              <a:rPr lang="en-US" dirty="0" smtClean="0"/>
              <a:t>Graffiti &amp; litter removal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37364" y="1893287"/>
            <a:ext cx="5095461" cy="393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0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09" y="3313"/>
            <a:ext cx="5301659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568" y="0"/>
            <a:ext cx="52992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35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13252"/>
            <a:ext cx="5299364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564" y="-13252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1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King Street Occupancy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375583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1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5334000" cy="5135562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b="1" dirty="0" smtClean="0">
                <a:solidFill>
                  <a:srgbClr val="00ACA8"/>
                </a:solidFill>
              </a:rPr>
              <a:t>Safety </a:t>
            </a:r>
            <a:r>
              <a:rPr lang="en-US" sz="2800" b="1" dirty="0">
                <a:solidFill>
                  <a:srgbClr val="00ACA8"/>
                </a:solidFill>
              </a:rPr>
              <a:t>&amp; Appearance Outreach &amp; Materials </a:t>
            </a:r>
            <a:endParaRPr lang="en-US" sz="2800" b="1" dirty="0" smtClean="0">
              <a:solidFill>
                <a:srgbClr val="00ACA8"/>
              </a:solidFill>
            </a:endParaRPr>
          </a:p>
          <a:p>
            <a:pPr lvl="1"/>
            <a:r>
              <a:rPr lang="en-US" sz="2400" dirty="0" smtClean="0"/>
              <a:t>Marty Wall &amp; Lauren Fox</a:t>
            </a:r>
            <a:endParaRPr lang="en-US" sz="2400" dirty="0"/>
          </a:p>
          <a:p>
            <a:pPr lvl="0"/>
            <a:r>
              <a:rPr lang="en-US" sz="2800" b="1" dirty="0">
                <a:solidFill>
                  <a:srgbClr val="00ACA8"/>
                </a:solidFill>
              </a:rPr>
              <a:t>Wayfinding </a:t>
            </a:r>
            <a:r>
              <a:rPr lang="en-US" sz="2800" b="1" dirty="0" smtClean="0">
                <a:solidFill>
                  <a:srgbClr val="00ACA8"/>
                </a:solidFill>
              </a:rPr>
              <a:t>Signage</a:t>
            </a:r>
          </a:p>
          <a:p>
            <a:pPr lvl="1"/>
            <a:r>
              <a:rPr lang="en-US" sz="2400" dirty="0" smtClean="0"/>
              <a:t>Stacy Smallwood &amp; Tim Mueller</a:t>
            </a:r>
            <a:endParaRPr lang="en-US" sz="2400" dirty="0"/>
          </a:p>
          <a:p>
            <a:pPr lvl="0"/>
            <a:r>
              <a:rPr lang="en-US" sz="2800" b="1" dirty="0">
                <a:solidFill>
                  <a:schemeClr val="accent6"/>
                </a:solidFill>
              </a:rPr>
              <a:t>Pop Up Shop Initiative</a:t>
            </a:r>
          </a:p>
          <a:p>
            <a:pPr lvl="1"/>
            <a:r>
              <a:rPr lang="en-US" sz="2400" dirty="0"/>
              <a:t>Tom Stockdale &amp; Tyrone Wilson</a:t>
            </a:r>
          </a:p>
          <a:p>
            <a:pPr lvl="0"/>
            <a:r>
              <a:rPr lang="en-US" sz="2800" b="1" dirty="0">
                <a:solidFill>
                  <a:schemeClr val="accent6"/>
                </a:solidFill>
              </a:rPr>
              <a:t>2021 Holiday Decorations</a:t>
            </a:r>
          </a:p>
          <a:p>
            <a:pPr lvl="1"/>
            <a:r>
              <a:rPr lang="en-US" sz="2400" dirty="0"/>
              <a:t>Helen Hill &amp; Andy </a:t>
            </a:r>
            <a:r>
              <a:rPr lang="en-US" sz="2400" dirty="0" smtClean="0"/>
              <a:t>Birlant</a:t>
            </a:r>
            <a:endParaRPr lang="en-US" sz="2400" b="1" dirty="0" smtClean="0">
              <a:solidFill>
                <a:schemeClr val="accent6"/>
              </a:solidFill>
            </a:endParaRPr>
          </a:p>
          <a:p>
            <a:pPr lvl="0"/>
            <a:r>
              <a:rPr lang="en-US" sz="2800" b="1" dirty="0" smtClean="0">
                <a:solidFill>
                  <a:schemeClr val="accent6"/>
                </a:solidFill>
              </a:rPr>
              <a:t>Programs &amp; Events</a:t>
            </a:r>
          </a:p>
          <a:p>
            <a:pPr lvl="1"/>
            <a:r>
              <a:rPr lang="en-US" sz="2400" dirty="0" smtClean="0"/>
              <a:t>Lamar Bonaparte</a:t>
            </a:r>
            <a:endParaRPr lang="en-US" sz="2400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007113"/>
              </p:ext>
            </p:extLst>
          </p:nvPr>
        </p:nvGraphicFramePr>
        <p:xfrm>
          <a:off x="6248400" y="1219200"/>
          <a:ext cx="5029200" cy="54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604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1417639"/>
            <a:ext cx="5334000" cy="51657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Next Meeting: Friday, April 16 at 3:30 PM</a:t>
            </a:r>
          </a:p>
          <a:p>
            <a:pPr lvl="1"/>
            <a:r>
              <a:rPr lang="en-US" sz="2400" dirty="0" smtClean="0"/>
              <a:t>Work Groups Updates</a:t>
            </a:r>
          </a:p>
          <a:p>
            <a:pPr lvl="1"/>
            <a:r>
              <a:rPr lang="en-US" sz="2400" dirty="0" smtClean="0"/>
              <a:t>Staff Updates</a:t>
            </a:r>
          </a:p>
          <a:p>
            <a:pPr lvl="2"/>
            <a:r>
              <a:rPr lang="en-US" sz="2400" dirty="0" smtClean="0"/>
              <a:t>BID Consultant RFP Update</a:t>
            </a:r>
          </a:p>
          <a:p>
            <a:pPr lvl="2"/>
            <a:r>
              <a:rPr lang="en-US" sz="2400" dirty="0" smtClean="0"/>
              <a:t>Middle &amp; Lower King St. Maintenance Progress Check</a:t>
            </a:r>
          </a:p>
          <a:p>
            <a:pPr lvl="2"/>
            <a:r>
              <a:rPr lang="en-US" sz="2400" dirty="0" smtClean="0"/>
              <a:t>To Do List Topic: Safety &amp; Appearance Report Update</a:t>
            </a:r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113612"/>
              </p:ext>
            </p:extLst>
          </p:nvPr>
        </p:nvGraphicFramePr>
        <p:xfrm>
          <a:off x="625642" y="1143001"/>
          <a:ext cx="5029200" cy="54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757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18075</TotalTime>
  <Words>322</Words>
  <Application>Microsoft Office PowerPoint</Application>
  <PresentationFormat>Widescreen</PresentationFormat>
  <Paragraphs>94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Updates</vt:lpstr>
      <vt:lpstr>Meeting Street Maintenance Walk Pt 2 (Calhoun to Broad)</vt:lpstr>
      <vt:lpstr>Upper King Street Maintenance Walk (Spring to Calhoun)</vt:lpstr>
      <vt:lpstr>PowerPoint Presentation</vt:lpstr>
      <vt:lpstr>PowerPoint Presentation</vt:lpstr>
      <vt:lpstr>King Street Occupancy</vt:lpstr>
      <vt:lpstr>Work Groups</vt:lpstr>
      <vt:lpstr>Next Steps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521</cp:revision>
  <dcterms:created xsi:type="dcterms:W3CDTF">2017-03-13T19:38:00Z</dcterms:created>
  <dcterms:modified xsi:type="dcterms:W3CDTF">2021-03-19T20:13:00Z</dcterms:modified>
</cp:coreProperties>
</file>