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1126" r:id="rId2"/>
    <p:sldId id="1164" r:id="rId3"/>
    <p:sldId id="1212" r:id="rId4"/>
    <p:sldId id="1203" r:id="rId5"/>
    <p:sldId id="1199" r:id="rId6"/>
    <p:sldId id="1213" r:id="rId7"/>
    <p:sldId id="121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A8"/>
    <a:srgbClr val="006600"/>
    <a:srgbClr val="008080"/>
    <a:srgbClr val="FF99CC"/>
    <a:srgbClr val="FF9900"/>
    <a:srgbClr val="FFFF00"/>
    <a:srgbClr val="376F63"/>
    <a:srgbClr val="9E0000"/>
    <a:srgbClr val="05FFF9"/>
    <a:srgbClr val="00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64" autoAdjust="0"/>
  </p:normalViewPr>
  <p:slideViewPr>
    <p:cSldViewPr>
      <p:cViewPr varScale="1">
        <p:scale>
          <a:sx n="69" d="100"/>
          <a:sy n="69" d="100"/>
        </p:scale>
        <p:origin x="540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400" b="0" dirty="0" smtClean="0"/>
            <a:t>Responsible Parties</a:t>
          </a:r>
          <a:endParaRPr lang="en-US" sz="14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2400" dirty="0" smtClean="0"/>
            <a:t>CBDI Commission</a:t>
          </a:r>
          <a:endParaRPr lang="en-US" sz="24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Council</a:t>
          </a:r>
          <a:endParaRPr lang="en-US" sz="11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Staff</a:t>
          </a:r>
          <a:endParaRPr lang="en-US" sz="11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Property Owners</a:t>
          </a:r>
          <a:endParaRPr lang="en-US" sz="11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Vendors</a:t>
          </a:r>
          <a:endParaRPr lang="en-US" sz="11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100" dirty="0" smtClean="0"/>
            <a:t>Nonprofits &amp; Institutions</a:t>
          </a:r>
          <a:endParaRPr lang="en-US" sz="11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800" dirty="0" smtClean="0"/>
            <a:t>Public Value</a:t>
          </a:r>
          <a:endParaRPr lang="en-US" sz="18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Welcoming to All</a:t>
          </a:r>
          <a:endParaRPr lang="en-US" sz="11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Beautiful &amp; Clean</a:t>
          </a:r>
          <a:endParaRPr lang="en-US" sz="11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Positive Experience</a:t>
          </a:r>
          <a:endParaRPr lang="en-US" sz="11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Sense of Place</a:t>
          </a:r>
          <a:endParaRPr lang="en-US" sz="11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dirty="0" smtClean="0"/>
            <a:t>Successful Business District</a:t>
          </a:r>
          <a:endParaRPr lang="en-US" sz="11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100" i="1" dirty="0" smtClean="0"/>
            <a:t>Safe</a:t>
          </a:r>
          <a:endParaRPr lang="en-US" sz="11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6B5A36-DD50-487A-8DC3-CEC5E893A2BE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292A5F37-2441-4CEB-9CB0-ECA1E4EA8A21}">
      <dgm:prSet phldrT="[Text]"/>
      <dgm:spPr/>
      <dgm:t>
        <a:bodyPr/>
        <a:lstStyle/>
        <a:p>
          <a:r>
            <a:rPr lang="en-US" dirty="0" smtClean="0"/>
            <a:t>Develop Interest</a:t>
          </a:r>
          <a:endParaRPr lang="en-US" dirty="0"/>
        </a:p>
      </dgm:t>
    </dgm:pt>
    <dgm:pt modelId="{C4846D0F-BCC6-48D3-A45B-4E16D7C44C68}" type="parTrans" cxnId="{E651EFF6-4D5C-4A3C-98F2-74979B7C86FE}">
      <dgm:prSet/>
      <dgm:spPr/>
      <dgm:t>
        <a:bodyPr/>
        <a:lstStyle/>
        <a:p>
          <a:endParaRPr lang="en-US"/>
        </a:p>
      </dgm:t>
    </dgm:pt>
    <dgm:pt modelId="{8817D4FD-FAF6-4C2D-817C-AFE061C78DD5}" type="sibTrans" cxnId="{E651EFF6-4D5C-4A3C-98F2-74979B7C86FE}">
      <dgm:prSet/>
      <dgm:spPr/>
      <dgm:t>
        <a:bodyPr/>
        <a:lstStyle/>
        <a:p>
          <a:endParaRPr lang="en-US"/>
        </a:p>
      </dgm:t>
    </dgm:pt>
    <dgm:pt modelId="{47967F6E-2322-4644-9DE7-1C16A7B3E01D}">
      <dgm:prSet phldrT="[Text]"/>
      <dgm:spPr/>
      <dgm:t>
        <a:bodyPr/>
        <a:lstStyle/>
        <a:p>
          <a:r>
            <a:rPr lang="en-US" dirty="0" smtClean="0"/>
            <a:t>Plan &amp; Budget</a:t>
          </a:r>
          <a:endParaRPr lang="en-US" dirty="0"/>
        </a:p>
      </dgm:t>
    </dgm:pt>
    <dgm:pt modelId="{89BAB27F-DC46-442B-8FE2-94FFD74E50A2}" type="parTrans" cxnId="{4C720A12-CAAF-40E7-9E40-2DE81BD88032}">
      <dgm:prSet/>
      <dgm:spPr/>
      <dgm:t>
        <a:bodyPr/>
        <a:lstStyle/>
        <a:p>
          <a:endParaRPr lang="en-US"/>
        </a:p>
      </dgm:t>
    </dgm:pt>
    <dgm:pt modelId="{7894930F-4F52-411B-9379-36C797F5672B}" type="sibTrans" cxnId="{4C720A12-CAAF-40E7-9E40-2DE81BD88032}">
      <dgm:prSet/>
      <dgm:spPr/>
      <dgm:t>
        <a:bodyPr/>
        <a:lstStyle/>
        <a:p>
          <a:endParaRPr lang="en-US"/>
        </a:p>
      </dgm:t>
    </dgm:pt>
    <dgm:pt modelId="{D97AF901-2D4A-4D76-9155-9AF3C513380A}">
      <dgm:prSet phldrT="[Text]"/>
      <dgm:spPr/>
      <dgm:t>
        <a:bodyPr/>
        <a:lstStyle/>
        <a:p>
          <a:r>
            <a:rPr lang="en-US" dirty="0" smtClean="0"/>
            <a:t>Complete Petition</a:t>
          </a:r>
          <a:endParaRPr lang="en-US" dirty="0"/>
        </a:p>
      </dgm:t>
    </dgm:pt>
    <dgm:pt modelId="{93E2E27D-3F54-4C91-9ABA-EB6F5CF08C50}" type="parTrans" cxnId="{FA4ADD7A-1247-447A-9EC2-EA71D03E366E}">
      <dgm:prSet/>
      <dgm:spPr/>
      <dgm:t>
        <a:bodyPr/>
        <a:lstStyle/>
        <a:p>
          <a:endParaRPr lang="en-US"/>
        </a:p>
      </dgm:t>
    </dgm:pt>
    <dgm:pt modelId="{9C1AED2D-BF32-4F11-8FDE-4E8048445B61}" type="sibTrans" cxnId="{FA4ADD7A-1247-447A-9EC2-EA71D03E366E}">
      <dgm:prSet/>
      <dgm:spPr/>
      <dgm:t>
        <a:bodyPr/>
        <a:lstStyle/>
        <a:p>
          <a:endParaRPr lang="en-US"/>
        </a:p>
      </dgm:t>
    </dgm:pt>
    <dgm:pt modelId="{BA23A817-BDF9-49B8-8B03-12A3CDF6C8A4}">
      <dgm:prSet phldrT="[Text]"/>
      <dgm:spPr/>
      <dgm:t>
        <a:bodyPr/>
        <a:lstStyle/>
        <a:p>
          <a:r>
            <a:rPr lang="en-US" dirty="0" smtClean="0"/>
            <a:t>Pass Public Hearing</a:t>
          </a:r>
          <a:endParaRPr lang="en-US" dirty="0"/>
        </a:p>
      </dgm:t>
    </dgm:pt>
    <dgm:pt modelId="{3A171251-F237-4A73-A817-BAE5794A3556}" type="parTrans" cxnId="{BF9D5F95-7DDA-48BC-8877-86119D9638A3}">
      <dgm:prSet/>
      <dgm:spPr/>
      <dgm:t>
        <a:bodyPr/>
        <a:lstStyle/>
        <a:p>
          <a:endParaRPr lang="en-US"/>
        </a:p>
      </dgm:t>
    </dgm:pt>
    <dgm:pt modelId="{0D2E60F4-1EF2-4485-AD0D-71BE47F5097E}" type="sibTrans" cxnId="{BF9D5F95-7DDA-48BC-8877-86119D9638A3}">
      <dgm:prSet/>
      <dgm:spPr/>
      <dgm:t>
        <a:bodyPr/>
        <a:lstStyle/>
        <a:p>
          <a:endParaRPr lang="en-US"/>
        </a:p>
      </dgm:t>
    </dgm:pt>
    <dgm:pt modelId="{85A54F16-90EA-4297-91CE-FF2F104199C0}">
      <dgm:prSet phldrT="[Text]"/>
      <dgm:spPr/>
      <dgm:t>
        <a:bodyPr/>
        <a:lstStyle/>
        <a:p>
          <a:r>
            <a:rPr lang="en-US" dirty="0" smtClean="0"/>
            <a:t>Present to City Council</a:t>
          </a:r>
          <a:endParaRPr lang="en-US" dirty="0"/>
        </a:p>
      </dgm:t>
    </dgm:pt>
    <dgm:pt modelId="{F4D44390-3857-4C69-92B7-92DA9F5EF016}" type="parTrans" cxnId="{16AC823A-6386-46C7-884E-D29C0F94F2D8}">
      <dgm:prSet/>
      <dgm:spPr/>
      <dgm:t>
        <a:bodyPr/>
        <a:lstStyle/>
        <a:p>
          <a:endParaRPr lang="en-US"/>
        </a:p>
      </dgm:t>
    </dgm:pt>
    <dgm:pt modelId="{89071240-1A25-437C-AD84-DCEE23EA0C59}" type="sibTrans" cxnId="{16AC823A-6386-46C7-884E-D29C0F94F2D8}">
      <dgm:prSet/>
      <dgm:spPr/>
      <dgm:t>
        <a:bodyPr/>
        <a:lstStyle/>
        <a:p>
          <a:endParaRPr lang="en-US"/>
        </a:p>
      </dgm:t>
    </dgm:pt>
    <dgm:pt modelId="{72C3BE19-FC23-407E-8BB2-7F6444FA83F3}">
      <dgm:prSet phldrT="[Text]"/>
      <dgm:spPr/>
      <dgm:t>
        <a:bodyPr/>
        <a:lstStyle/>
        <a:p>
          <a:r>
            <a:rPr lang="en-US" dirty="0" smtClean="0"/>
            <a:t>Provide Notice</a:t>
          </a:r>
          <a:endParaRPr lang="en-US" dirty="0"/>
        </a:p>
      </dgm:t>
    </dgm:pt>
    <dgm:pt modelId="{2C154193-A7E4-455C-8FD5-EBB0C8BC60A5}" type="parTrans" cxnId="{BDF61521-4FBC-4ED5-AB9B-D3E25A2BA4DC}">
      <dgm:prSet/>
      <dgm:spPr/>
      <dgm:t>
        <a:bodyPr/>
        <a:lstStyle/>
        <a:p>
          <a:endParaRPr lang="en-US"/>
        </a:p>
      </dgm:t>
    </dgm:pt>
    <dgm:pt modelId="{61399CF8-74C8-4C48-AE88-1924CE7CBD5D}" type="sibTrans" cxnId="{BDF61521-4FBC-4ED5-AB9B-D3E25A2BA4DC}">
      <dgm:prSet/>
      <dgm:spPr/>
      <dgm:t>
        <a:bodyPr/>
        <a:lstStyle/>
        <a:p>
          <a:endParaRPr lang="en-US"/>
        </a:p>
      </dgm:t>
    </dgm:pt>
    <dgm:pt modelId="{A72D3A06-CAE5-4E5A-AE87-C253A801B0C5}">
      <dgm:prSet phldrT="[Text]"/>
      <dgm:spPr/>
      <dgm:t>
        <a:bodyPr/>
        <a:lstStyle/>
        <a:p>
          <a:r>
            <a:rPr lang="en-US" dirty="0" smtClean="0"/>
            <a:t>Assess via Tax Roll</a:t>
          </a:r>
          <a:endParaRPr lang="en-US" dirty="0"/>
        </a:p>
      </dgm:t>
    </dgm:pt>
    <dgm:pt modelId="{98B72E95-B308-4CAB-9F9A-782E39DA7821}" type="parTrans" cxnId="{21C6C967-0092-425A-84D5-F962282EF75C}">
      <dgm:prSet/>
      <dgm:spPr/>
      <dgm:t>
        <a:bodyPr/>
        <a:lstStyle/>
        <a:p>
          <a:endParaRPr lang="en-US"/>
        </a:p>
      </dgm:t>
    </dgm:pt>
    <dgm:pt modelId="{E2DD6293-6887-4064-9B4F-EF63708B6D6E}" type="sibTrans" cxnId="{21C6C967-0092-425A-84D5-F962282EF75C}">
      <dgm:prSet/>
      <dgm:spPr/>
      <dgm:t>
        <a:bodyPr/>
        <a:lstStyle/>
        <a:p>
          <a:endParaRPr lang="en-US"/>
        </a:p>
      </dgm:t>
    </dgm:pt>
    <dgm:pt modelId="{F8C005A1-0938-402B-9D0E-5D6AAD8C5CD0}">
      <dgm:prSet phldrT="[Text]"/>
      <dgm:spPr/>
      <dgm:t>
        <a:bodyPr/>
        <a:lstStyle/>
        <a:p>
          <a:r>
            <a:rPr lang="en-US" dirty="0" smtClean="0"/>
            <a:t>Collect &amp; Spend</a:t>
          </a:r>
          <a:endParaRPr lang="en-US" dirty="0"/>
        </a:p>
      </dgm:t>
    </dgm:pt>
    <dgm:pt modelId="{72688320-FB99-4BB8-8E9C-5A24E47A82D4}" type="parTrans" cxnId="{A3F5C4A6-6DB5-4D62-A8EB-9D5BE9B375C1}">
      <dgm:prSet/>
      <dgm:spPr/>
      <dgm:t>
        <a:bodyPr/>
        <a:lstStyle/>
        <a:p>
          <a:endParaRPr lang="en-US"/>
        </a:p>
      </dgm:t>
    </dgm:pt>
    <dgm:pt modelId="{5FCF1B14-2616-4DC8-8768-A36BF9F3A096}" type="sibTrans" cxnId="{A3F5C4A6-6DB5-4D62-A8EB-9D5BE9B375C1}">
      <dgm:prSet/>
      <dgm:spPr/>
      <dgm:t>
        <a:bodyPr/>
        <a:lstStyle/>
        <a:p>
          <a:endParaRPr lang="en-US"/>
        </a:p>
      </dgm:t>
    </dgm:pt>
    <dgm:pt modelId="{A588C4C4-A28E-41EB-AE93-0C6B8AA8DDFD}" type="pres">
      <dgm:prSet presAssocID="{066B5A36-DD50-487A-8DC3-CEC5E893A2BE}" presName="Name0" presStyleCnt="0">
        <dgm:presLayoutVars>
          <dgm:dir/>
          <dgm:resizeHandles val="exact"/>
        </dgm:presLayoutVars>
      </dgm:prSet>
      <dgm:spPr/>
    </dgm:pt>
    <dgm:pt modelId="{0C083979-832C-4615-A81B-313A98022C3A}" type="pres">
      <dgm:prSet presAssocID="{292A5F37-2441-4CEB-9CB0-ECA1E4EA8A2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FB280-F79A-449E-A125-08C0F905319C}" type="pres">
      <dgm:prSet presAssocID="{8817D4FD-FAF6-4C2D-817C-AFE061C78DD5}" presName="sibTrans" presStyleLbl="sibTrans2D1" presStyleIdx="0" presStyleCnt="7"/>
      <dgm:spPr/>
      <dgm:t>
        <a:bodyPr/>
        <a:lstStyle/>
        <a:p>
          <a:endParaRPr lang="en-US"/>
        </a:p>
      </dgm:t>
    </dgm:pt>
    <dgm:pt modelId="{0B68E419-DCD0-4202-A563-A7E682F5E1EA}" type="pres">
      <dgm:prSet presAssocID="{8817D4FD-FAF6-4C2D-817C-AFE061C78DD5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483B7AFE-CC11-4F6D-AFA3-A4D3A7D18E33}" type="pres">
      <dgm:prSet presAssocID="{47967F6E-2322-4644-9DE7-1C16A7B3E01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7D5EE-A22E-4D8D-8938-EEA8CD3743A8}" type="pres">
      <dgm:prSet presAssocID="{7894930F-4F52-411B-9379-36C797F5672B}" presName="sibTrans" presStyleLbl="sibTrans2D1" presStyleIdx="1" presStyleCnt="7"/>
      <dgm:spPr/>
      <dgm:t>
        <a:bodyPr/>
        <a:lstStyle/>
        <a:p>
          <a:endParaRPr lang="en-US"/>
        </a:p>
      </dgm:t>
    </dgm:pt>
    <dgm:pt modelId="{250A71EA-EC9A-4E82-B6F4-ACB2FAABDC33}" type="pres">
      <dgm:prSet presAssocID="{7894930F-4F52-411B-9379-36C797F5672B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6361765B-AEA8-4FB9-B652-34D9B7BBAFC7}" type="pres">
      <dgm:prSet presAssocID="{D97AF901-2D4A-4D76-9155-9AF3C513380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97600-ADC4-4843-B662-0989A7E5720C}" type="pres">
      <dgm:prSet presAssocID="{9C1AED2D-BF32-4F11-8FDE-4E8048445B61}" presName="sibTrans" presStyleLbl="sibTrans2D1" presStyleIdx="2" presStyleCnt="7"/>
      <dgm:spPr/>
      <dgm:t>
        <a:bodyPr/>
        <a:lstStyle/>
        <a:p>
          <a:endParaRPr lang="en-US"/>
        </a:p>
      </dgm:t>
    </dgm:pt>
    <dgm:pt modelId="{8C87E046-C35D-4F47-BC33-C07EE1056405}" type="pres">
      <dgm:prSet presAssocID="{9C1AED2D-BF32-4F11-8FDE-4E8048445B61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6F01A9DD-A489-491A-BF18-4972F11064AC}" type="pres">
      <dgm:prSet presAssocID="{85A54F16-90EA-4297-91CE-FF2F104199C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8906F5-AF67-4C17-97F8-7767F2E11B5C}" type="pres">
      <dgm:prSet presAssocID="{89071240-1A25-437C-AD84-DCEE23EA0C59}" presName="sibTrans" presStyleLbl="sibTrans2D1" presStyleIdx="3" presStyleCnt="7"/>
      <dgm:spPr/>
      <dgm:t>
        <a:bodyPr/>
        <a:lstStyle/>
        <a:p>
          <a:endParaRPr lang="en-US"/>
        </a:p>
      </dgm:t>
    </dgm:pt>
    <dgm:pt modelId="{27C0145C-2679-4775-9462-95964CEBADA3}" type="pres">
      <dgm:prSet presAssocID="{89071240-1A25-437C-AD84-DCEE23EA0C59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8E6203B9-70EB-4888-94E0-88086C98D5CC}" type="pres">
      <dgm:prSet presAssocID="{72C3BE19-FC23-407E-8BB2-7F6444FA83F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EE781-C6D2-4F2B-81EB-9954A285AC8E}" type="pres">
      <dgm:prSet presAssocID="{61399CF8-74C8-4C48-AE88-1924CE7CBD5D}" presName="sibTrans" presStyleLbl="sibTrans2D1" presStyleIdx="4" presStyleCnt="7"/>
      <dgm:spPr/>
      <dgm:t>
        <a:bodyPr/>
        <a:lstStyle/>
        <a:p>
          <a:endParaRPr lang="en-US"/>
        </a:p>
      </dgm:t>
    </dgm:pt>
    <dgm:pt modelId="{0BB7AAB0-7CFF-4E52-B74A-BF33AE8CEC5B}" type="pres">
      <dgm:prSet presAssocID="{61399CF8-74C8-4C48-AE88-1924CE7CBD5D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47DA7C52-6936-4C12-819F-1FE955B46C38}" type="pres">
      <dgm:prSet presAssocID="{BA23A817-BDF9-49B8-8B03-12A3CDF6C8A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5F338-AA16-4ECA-A374-7E316C4600C6}" type="pres">
      <dgm:prSet presAssocID="{0D2E60F4-1EF2-4485-AD0D-71BE47F5097E}" presName="sibTrans" presStyleLbl="sibTrans2D1" presStyleIdx="5" presStyleCnt="7"/>
      <dgm:spPr/>
      <dgm:t>
        <a:bodyPr/>
        <a:lstStyle/>
        <a:p>
          <a:endParaRPr lang="en-US"/>
        </a:p>
      </dgm:t>
    </dgm:pt>
    <dgm:pt modelId="{C32428E3-8571-4108-8B4A-E7129B3CDE24}" type="pres">
      <dgm:prSet presAssocID="{0D2E60F4-1EF2-4485-AD0D-71BE47F5097E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58333994-B439-468F-81F6-60B1CF049AB0}" type="pres">
      <dgm:prSet presAssocID="{A72D3A06-CAE5-4E5A-AE87-C253A801B0C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495BD-5C73-4737-B8DF-EDFEF3F95458}" type="pres">
      <dgm:prSet presAssocID="{E2DD6293-6887-4064-9B4F-EF63708B6D6E}" presName="sibTrans" presStyleLbl="sibTrans2D1" presStyleIdx="6" presStyleCnt="7"/>
      <dgm:spPr/>
      <dgm:t>
        <a:bodyPr/>
        <a:lstStyle/>
        <a:p>
          <a:endParaRPr lang="en-US"/>
        </a:p>
      </dgm:t>
    </dgm:pt>
    <dgm:pt modelId="{F51DDFC2-D146-40D0-8F37-D6194B0482F4}" type="pres">
      <dgm:prSet presAssocID="{E2DD6293-6887-4064-9B4F-EF63708B6D6E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4AA9EC43-A621-4E13-A509-EDBC69F055E8}" type="pres">
      <dgm:prSet presAssocID="{F8C005A1-0938-402B-9D0E-5D6AAD8C5CD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156736-EC80-41BA-B2B4-3CB486C1D8AC}" type="presOf" srcId="{0D2E60F4-1EF2-4485-AD0D-71BE47F5097E}" destId="{C32428E3-8571-4108-8B4A-E7129B3CDE24}" srcOrd="1" destOrd="0" presId="urn:microsoft.com/office/officeart/2005/8/layout/process1"/>
    <dgm:cxn modelId="{31DBCA1E-39F0-4BBF-96D3-72FA7B568122}" type="presOf" srcId="{9C1AED2D-BF32-4F11-8FDE-4E8048445B61}" destId="{8C87E046-C35D-4F47-BC33-C07EE1056405}" srcOrd="1" destOrd="0" presId="urn:microsoft.com/office/officeart/2005/8/layout/process1"/>
    <dgm:cxn modelId="{79A66EFD-7956-4198-8527-8FCAD234C121}" type="presOf" srcId="{066B5A36-DD50-487A-8DC3-CEC5E893A2BE}" destId="{A588C4C4-A28E-41EB-AE93-0C6B8AA8DDFD}" srcOrd="0" destOrd="0" presId="urn:microsoft.com/office/officeart/2005/8/layout/process1"/>
    <dgm:cxn modelId="{54BEFBB0-D730-4B9A-A5C7-994396D6BBE2}" type="presOf" srcId="{61399CF8-74C8-4C48-AE88-1924CE7CBD5D}" destId="{0BB7AAB0-7CFF-4E52-B74A-BF33AE8CEC5B}" srcOrd="1" destOrd="0" presId="urn:microsoft.com/office/officeart/2005/8/layout/process1"/>
    <dgm:cxn modelId="{CE7D4EEF-1E06-4B81-B522-CA527D301507}" type="presOf" srcId="{292A5F37-2441-4CEB-9CB0-ECA1E4EA8A21}" destId="{0C083979-832C-4615-A81B-313A98022C3A}" srcOrd="0" destOrd="0" presId="urn:microsoft.com/office/officeart/2005/8/layout/process1"/>
    <dgm:cxn modelId="{4C720A12-CAAF-40E7-9E40-2DE81BD88032}" srcId="{066B5A36-DD50-487A-8DC3-CEC5E893A2BE}" destId="{47967F6E-2322-4644-9DE7-1C16A7B3E01D}" srcOrd="1" destOrd="0" parTransId="{89BAB27F-DC46-442B-8FE2-94FFD74E50A2}" sibTransId="{7894930F-4F52-411B-9379-36C797F5672B}"/>
    <dgm:cxn modelId="{12808CEB-8B5D-42E6-8E68-010358398B80}" type="presOf" srcId="{8817D4FD-FAF6-4C2D-817C-AFE061C78DD5}" destId="{E52FB280-F79A-449E-A125-08C0F905319C}" srcOrd="0" destOrd="0" presId="urn:microsoft.com/office/officeart/2005/8/layout/process1"/>
    <dgm:cxn modelId="{511E7EF7-5FB6-4EB4-B630-874685BB68BF}" type="presOf" srcId="{89071240-1A25-437C-AD84-DCEE23EA0C59}" destId="{B88906F5-AF67-4C17-97F8-7767F2E11B5C}" srcOrd="0" destOrd="0" presId="urn:microsoft.com/office/officeart/2005/8/layout/process1"/>
    <dgm:cxn modelId="{BF9D5F95-7DDA-48BC-8877-86119D9638A3}" srcId="{066B5A36-DD50-487A-8DC3-CEC5E893A2BE}" destId="{BA23A817-BDF9-49B8-8B03-12A3CDF6C8A4}" srcOrd="5" destOrd="0" parTransId="{3A171251-F237-4A73-A817-BAE5794A3556}" sibTransId="{0D2E60F4-1EF2-4485-AD0D-71BE47F5097E}"/>
    <dgm:cxn modelId="{E62661DA-C148-4F29-AD15-3E6850CB8763}" type="presOf" srcId="{47967F6E-2322-4644-9DE7-1C16A7B3E01D}" destId="{483B7AFE-CC11-4F6D-AFA3-A4D3A7D18E33}" srcOrd="0" destOrd="0" presId="urn:microsoft.com/office/officeart/2005/8/layout/process1"/>
    <dgm:cxn modelId="{917A0E63-11E0-43CC-A708-44C763AA57DD}" type="presOf" srcId="{8817D4FD-FAF6-4C2D-817C-AFE061C78DD5}" destId="{0B68E419-DCD0-4202-A563-A7E682F5E1EA}" srcOrd="1" destOrd="0" presId="urn:microsoft.com/office/officeart/2005/8/layout/process1"/>
    <dgm:cxn modelId="{9550909A-5653-4B1F-94ED-E4737B1A688A}" type="presOf" srcId="{72C3BE19-FC23-407E-8BB2-7F6444FA83F3}" destId="{8E6203B9-70EB-4888-94E0-88086C98D5CC}" srcOrd="0" destOrd="0" presId="urn:microsoft.com/office/officeart/2005/8/layout/process1"/>
    <dgm:cxn modelId="{21C6C967-0092-425A-84D5-F962282EF75C}" srcId="{066B5A36-DD50-487A-8DC3-CEC5E893A2BE}" destId="{A72D3A06-CAE5-4E5A-AE87-C253A801B0C5}" srcOrd="6" destOrd="0" parTransId="{98B72E95-B308-4CAB-9F9A-782E39DA7821}" sibTransId="{E2DD6293-6887-4064-9B4F-EF63708B6D6E}"/>
    <dgm:cxn modelId="{E651EFF6-4D5C-4A3C-98F2-74979B7C86FE}" srcId="{066B5A36-DD50-487A-8DC3-CEC5E893A2BE}" destId="{292A5F37-2441-4CEB-9CB0-ECA1E4EA8A21}" srcOrd="0" destOrd="0" parTransId="{C4846D0F-BCC6-48D3-A45B-4E16D7C44C68}" sibTransId="{8817D4FD-FAF6-4C2D-817C-AFE061C78DD5}"/>
    <dgm:cxn modelId="{9C8E9113-E5E2-4DB4-AF69-C550ADB91077}" type="presOf" srcId="{89071240-1A25-437C-AD84-DCEE23EA0C59}" destId="{27C0145C-2679-4775-9462-95964CEBADA3}" srcOrd="1" destOrd="0" presId="urn:microsoft.com/office/officeart/2005/8/layout/process1"/>
    <dgm:cxn modelId="{A3F5C4A6-6DB5-4D62-A8EB-9D5BE9B375C1}" srcId="{066B5A36-DD50-487A-8DC3-CEC5E893A2BE}" destId="{F8C005A1-0938-402B-9D0E-5D6AAD8C5CD0}" srcOrd="7" destOrd="0" parTransId="{72688320-FB99-4BB8-8E9C-5A24E47A82D4}" sibTransId="{5FCF1B14-2616-4DC8-8768-A36BF9F3A096}"/>
    <dgm:cxn modelId="{4A7EFFA9-D846-491B-A1C9-80752B46498F}" type="presOf" srcId="{BA23A817-BDF9-49B8-8B03-12A3CDF6C8A4}" destId="{47DA7C52-6936-4C12-819F-1FE955B46C38}" srcOrd="0" destOrd="0" presId="urn:microsoft.com/office/officeart/2005/8/layout/process1"/>
    <dgm:cxn modelId="{58C25D9B-0F62-41B4-ADF8-A859D4C0B880}" type="presOf" srcId="{E2DD6293-6887-4064-9B4F-EF63708B6D6E}" destId="{F51DDFC2-D146-40D0-8F37-D6194B0482F4}" srcOrd="1" destOrd="0" presId="urn:microsoft.com/office/officeart/2005/8/layout/process1"/>
    <dgm:cxn modelId="{E73E65DC-72AF-400C-9361-8B48E00BCA8B}" type="presOf" srcId="{D97AF901-2D4A-4D76-9155-9AF3C513380A}" destId="{6361765B-AEA8-4FB9-B652-34D9B7BBAFC7}" srcOrd="0" destOrd="0" presId="urn:microsoft.com/office/officeart/2005/8/layout/process1"/>
    <dgm:cxn modelId="{BEB662F3-A16D-42B1-9C4E-6AA0B189A75B}" type="presOf" srcId="{E2DD6293-6887-4064-9B4F-EF63708B6D6E}" destId="{DC8495BD-5C73-4737-B8DF-EDFEF3F95458}" srcOrd="0" destOrd="0" presId="urn:microsoft.com/office/officeart/2005/8/layout/process1"/>
    <dgm:cxn modelId="{309486DA-CFF3-4D18-BED6-80888751A532}" type="presOf" srcId="{F8C005A1-0938-402B-9D0E-5D6AAD8C5CD0}" destId="{4AA9EC43-A621-4E13-A509-EDBC69F055E8}" srcOrd="0" destOrd="0" presId="urn:microsoft.com/office/officeart/2005/8/layout/process1"/>
    <dgm:cxn modelId="{4FE16495-4C98-4DBA-B871-9F192E11D692}" type="presOf" srcId="{0D2E60F4-1EF2-4485-AD0D-71BE47F5097E}" destId="{8B95F338-AA16-4ECA-A374-7E316C4600C6}" srcOrd="0" destOrd="0" presId="urn:microsoft.com/office/officeart/2005/8/layout/process1"/>
    <dgm:cxn modelId="{129F0DF5-DD6D-4661-B4F0-77B0B9CB37A1}" type="presOf" srcId="{9C1AED2D-BF32-4F11-8FDE-4E8048445B61}" destId="{8E697600-ADC4-4843-B662-0989A7E5720C}" srcOrd="0" destOrd="0" presId="urn:microsoft.com/office/officeart/2005/8/layout/process1"/>
    <dgm:cxn modelId="{C65FE3B3-3AD0-4DC3-B609-7B6943F302DA}" type="presOf" srcId="{A72D3A06-CAE5-4E5A-AE87-C253A801B0C5}" destId="{58333994-B439-468F-81F6-60B1CF049AB0}" srcOrd="0" destOrd="0" presId="urn:microsoft.com/office/officeart/2005/8/layout/process1"/>
    <dgm:cxn modelId="{B2C3D434-6156-4782-BE01-E051EF07FECB}" type="presOf" srcId="{7894930F-4F52-411B-9379-36C797F5672B}" destId="{7D87D5EE-A22E-4D8D-8938-EEA8CD3743A8}" srcOrd="0" destOrd="0" presId="urn:microsoft.com/office/officeart/2005/8/layout/process1"/>
    <dgm:cxn modelId="{16AC823A-6386-46C7-884E-D29C0F94F2D8}" srcId="{066B5A36-DD50-487A-8DC3-CEC5E893A2BE}" destId="{85A54F16-90EA-4297-91CE-FF2F104199C0}" srcOrd="3" destOrd="0" parTransId="{F4D44390-3857-4C69-92B7-92DA9F5EF016}" sibTransId="{89071240-1A25-437C-AD84-DCEE23EA0C59}"/>
    <dgm:cxn modelId="{B93895DF-EF03-4E80-A4C1-00D0A6B09C55}" type="presOf" srcId="{85A54F16-90EA-4297-91CE-FF2F104199C0}" destId="{6F01A9DD-A489-491A-BF18-4972F11064AC}" srcOrd="0" destOrd="0" presId="urn:microsoft.com/office/officeart/2005/8/layout/process1"/>
    <dgm:cxn modelId="{CE392537-F60F-4013-A27B-69B5732DED8F}" type="presOf" srcId="{7894930F-4F52-411B-9379-36C797F5672B}" destId="{250A71EA-EC9A-4E82-B6F4-ACB2FAABDC33}" srcOrd="1" destOrd="0" presId="urn:microsoft.com/office/officeart/2005/8/layout/process1"/>
    <dgm:cxn modelId="{FA4ADD7A-1247-447A-9EC2-EA71D03E366E}" srcId="{066B5A36-DD50-487A-8DC3-CEC5E893A2BE}" destId="{D97AF901-2D4A-4D76-9155-9AF3C513380A}" srcOrd="2" destOrd="0" parTransId="{93E2E27D-3F54-4C91-9ABA-EB6F5CF08C50}" sibTransId="{9C1AED2D-BF32-4F11-8FDE-4E8048445B61}"/>
    <dgm:cxn modelId="{7DEDFDB8-EC63-4C53-B737-FF2C618FE2DD}" type="presOf" srcId="{61399CF8-74C8-4C48-AE88-1924CE7CBD5D}" destId="{406EE781-C6D2-4F2B-81EB-9954A285AC8E}" srcOrd="0" destOrd="0" presId="urn:microsoft.com/office/officeart/2005/8/layout/process1"/>
    <dgm:cxn modelId="{BDF61521-4FBC-4ED5-AB9B-D3E25A2BA4DC}" srcId="{066B5A36-DD50-487A-8DC3-CEC5E893A2BE}" destId="{72C3BE19-FC23-407E-8BB2-7F6444FA83F3}" srcOrd="4" destOrd="0" parTransId="{2C154193-A7E4-455C-8FD5-EBB0C8BC60A5}" sibTransId="{61399CF8-74C8-4C48-AE88-1924CE7CBD5D}"/>
    <dgm:cxn modelId="{14CEEBB1-5074-4052-96CF-5BACE577273B}" type="presParOf" srcId="{A588C4C4-A28E-41EB-AE93-0C6B8AA8DDFD}" destId="{0C083979-832C-4615-A81B-313A98022C3A}" srcOrd="0" destOrd="0" presId="urn:microsoft.com/office/officeart/2005/8/layout/process1"/>
    <dgm:cxn modelId="{ACA89028-AEDF-451D-9BA3-03C890F23F43}" type="presParOf" srcId="{A588C4C4-A28E-41EB-AE93-0C6B8AA8DDFD}" destId="{E52FB280-F79A-449E-A125-08C0F905319C}" srcOrd="1" destOrd="0" presId="urn:microsoft.com/office/officeart/2005/8/layout/process1"/>
    <dgm:cxn modelId="{67F9F4F6-1253-40F3-8527-AD4D04FB5EA3}" type="presParOf" srcId="{E52FB280-F79A-449E-A125-08C0F905319C}" destId="{0B68E419-DCD0-4202-A563-A7E682F5E1EA}" srcOrd="0" destOrd="0" presId="urn:microsoft.com/office/officeart/2005/8/layout/process1"/>
    <dgm:cxn modelId="{46B34C0B-FBCE-4B4C-9A07-6112D37DA2EF}" type="presParOf" srcId="{A588C4C4-A28E-41EB-AE93-0C6B8AA8DDFD}" destId="{483B7AFE-CC11-4F6D-AFA3-A4D3A7D18E33}" srcOrd="2" destOrd="0" presId="urn:microsoft.com/office/officeart/2005/8/layout/process1"/>
    <dgm:cxn modelId="{A4DF39C2-F64E-4461-B951-32AF0F5BD608}" type="presParOf" srcId="{A588C4C4-A28E-41EB-AE93-0C6B8AA8DDFD}" destId="{7D87D5EE-A22E-4D8D-8938-EEA8CD3743A8}" srcOrd="3" destOrd="0" presId="urn:microsoft.com/office/officeart/2005/8/layout/process1"/>
    <dgm:cxn modelId="{23C70349-2AE2-4010-94F5-A7289FEC8A9A}" type="presParOf" srcId="{7D87D5EE-A22E-4D8D-8938-EEA8CD3743A8}" destId="{250A71EA-EC9A-4E82-B6F4-ACB2FAABDC33}" srcOrd="0" destOrd="0" presId="urn:microsoft.com/office/officeart/2005/8/layout/process1"/>
    <dgm:cxn modelId="{E05D63A7-2AF6-42E0-B483-6BF72678546B}" type="presParOf" srcId="{A588C4C4-A28E-41EB-AE93-0C6B8AA8DDFD}" destId="{6361765B-AEA8-4FB9-B652-34D9B7BBAFC7}" srcOrd="4" destOrd="0" presId="urn:microsoft.com/office/officeart/2005/8/layout/process1"/>
    <dgm:cxn modelId="{D38C7D38-1B42-4DA0-A912-6969A8080340}" type="presParOf" srcId="{A588C4C4-A28E-41EB-AE93-0C6B8AA8DDFD}" destId="{8E697600-ADC4-4843-B662-0989A7E5720C}" srcOrd="5" destOrd="0" presId="urn:microsoft.com/office/officeart/2005/8/layout/process1"/>
    <dgm:cxn modelId="{0442FFBB-12A2-4CB9-A493-C9197DB8CAAB}" type="presParOf" srcId="{8E697600-ADC4-4843-B662-0989A7E5720C}" destId="{8C87E046-C35D-4F47-BC33-C07EE1056405}" srcOrd="0" destOrd="0" presId="urn:microsoft.com/office/officeart/2005/8/layout/process1"/>
    <dgm:cxn modelId="{B20EBC0A-DDF5-480B-985F-55E962ABECA1}" type="presParOf" srcId="{A588C4C4-A28E-41EB-AE93-0C6B8AA8DDFD}" destId="{6F01A9DD-A489-491A-BF18-4972F11064AC}" srcOrd="6" destOrd="0" presId="urn:microsoft.com/office/officeart/2005/8/layout/process1"/>
    <dgm:cxn modelId="{F6D80E61-F0BC-468D-9ED2-834F063C5AA6}" type="presParOf" srcId="{A588C4C4-A28E-41EB-AE93-0C6B8AA8DDFD}" destId="{B88906F5-AF67-4C17-97F8-7767F2E11B5C}" srcOrd="7" destOrd="0" presId="urn:microsoft.com/office/officeart/2005/8/layout/process1"/>
    <dgm:cxn modelId="{AD3395C9-9BD1-4125-A9BC-B92BC9EF9107}" type="presParOf" srcId="{B88906F5-AF67-4C17-97F8-7767F2E11B5C}" destId="{27C0145C-2679-4775-9462-95964CEBADA3}" srcOrd="0" destOrd="0" presId="urn:microsoft.com/office/officeart/2005/8/layout/process1"/>
    <dgm:cxn modelId="{9C4B206B-433F-4D39-8EC9-8A71EE5B078A}" type="presParOf" srcId="{A588C4C4-A28E-41EB-AE93-0C6B8AA8DDFD}" destId="{8E6203B9-70EB-4888-94E0-88086C98D5CC}" srcOrd="8" destOrd="0" presId="urn:microsoft.com/office/officeart/2005/8/layout/process1"/>
    <dgm:cxn modelId="{4FD725BC-490E-4D29-9D69-51FE82D399E6}" type="presParOf" srcId="{A588C4C4-A28E-41EB-AE93-0C6B8AA8DDFD}" destId="{406EE781-C6D2-4F2B-81EB-9954A285AC8E}" srcOrd="9" destOrd="0" presId="urn:microsoft.com/office/officeart/2005/8/layout/process1"/>
    <dgm:cxn modelId="{85677DB9-C7D4-4BA5-9473-BFE6B8BC5F4A}" type="presParOf" srcId="{406EE781-C6D2-4F2B-81EB-9954A285AC8E}" destId="{0BB7AAB0-7CFF-4E52-B74A-BF33AE8CEC5B}" srcOrd="0" destOrd="0" presId="urn:microsoft.com/office/officeart/2005/8/layout/process1"/>
    <dgm:cxn modelId="{E7A7FF8C-E4E2-48B2-A443-99DAC76B336E}" type="presParOf" srcId="{A588C4C4-A28E-41EB-AE93-0C6B8AA8DDFD}" destId="{47DA7C52-6936-4C12-819F-1FE955B46C38}" srcOrd="10" destOrd="0" presId="urn:microsoft.com/office/officeart/2005/8/layout/process1"/>
    <dgm:cxn modelId="{26C5C687-7A64-459E-812B-40310E0D8573}" type="presParOf" srcId="{A588C4C4-A28E-41EB-AE93-0C6B8AA8DDFD}" destId="{8B95F338-AA16-4ECA-A374-7E316C4600C6}" srcOrd="11" destOrd="0" presId="urn:microsoft.com/office/officeart/2005/8/layout/process1"/>
    <dgm:cxn modelId="{300FE95E-99C1-4F0C-8810-5923B1231E09}" type="presParOf" srcId="{8B95F338-AA16-4ECA-A374-7E316C4600C6}" destId="{C32428E3-8571-4108-8B4A-E7129B3CDE24}" srcOrd="0" destOrd="0" presId="urn:microsoft.com/office/officeart/2005/8/layout/process1"/>
    <dgm:cxn modelId="{71A0B485-7A10-42F6-8263-622861C4CFF1}" type="presParOf" srcId="{A588C4C4-A28E-41EB-AE93-0C6B8AA8DDFD}" destId="{58333994-B439-468F-81F6-60B1CF049AB0}" srcOrd="12" destOrd="0" presId="urn:microsoft.com/office/officeart/2005/8/layout/process1"/>
    <dgm:cxn modelId="{F7EF88BC-C369-4F71-A115-AE720D72A7FD}" type="presParOf" srcId="{A588C4C4-A28E-41EB-AE93-0C6B8AA8DDFD}" destId="{DC8495BD-5C73-4737-B8DF-EDFEF3F95458}" srcOrd="13" destOrd="0" presId="urn:microsoft.com/office/officeart/2005/8/layout/process1"/>
    <dgm:cxn modelId="{70EAA652-688C-4F7D-A756-6EF94E026C38}" type="presParOf" srcId="{DC8495BD-5C73-4737-B8DF-EDFEF3F95458}" destId="{F51DDFC2-D146-40D0-8F37-D6194B0482F4}" srcOrd="0" destOrd="0" presId="urn:microsoft.com/office/officeart/2005/8/layout/process1"/>
    <dgm:cxn modelId="{777080CF-E179-474A-977F-E4379CBE8EE9}" type="presParOf" srcId="{A588C4C4-A28E-41EB-AE93-0C6B8AA8DDFD}" destId="{4AA9EC43-A621-4E13-A509-EDBC69F055E8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489341" y="532479"/>
          <a:ext cx="4224528" cy="4224528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Responsible Parties</a:t>
          </a:r>
          <a:endParaRPr lang="en-US" sz="1400" b="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Council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Staff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Property Owners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Vendors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Nonprofits &amp; Institutions</a:t>
          </a:r>
          <a:endParaRPr lang="en-US" sz="1100" kern="1200" dirty="0"/>
        </a:p>
      </dsp:txBody>
      <dsp:txXfrm>
        <a:off x="2715768" y="1427676"/>
        <a:ext cx="1508760" cy="1257299"/>
      </dsp:txXfrm>
    </dsp:sp>
    <dsp:sp modelId="{F4FCF716-BC90-40C4-A129-49F9C4A82B9C}">
      <dsp:nvSpPr>
        <dsp:cNvPr id="0" name=""/>
        <dsp:cNvSpPr/>
      </dsp:nvSpPr>
      <dsp:spPr>
        <a:xfrm>
          <a:off x="402335" y="683354"/>
          <a:ext cx="4224528" cy="4224528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Public Value</a:t>
          </a:r>
          <a:endParaRPr lang="en-US" sz="18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Successful Business District</a:t>
          </a:r>
          <a:endParaRPr lang="en-US" sz="1100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Safe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Welcoming to All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Beautiful &amp; Clean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Positive Experience</a:t>
          </a:r>
          <a:endParaRPr lang="en-US" sz="1100" i="1" kern="1200" dirty="0"/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i="1" kern="1200" dirty="0" smtClean="0"/>
            <a:t>Sense of Place</a:t>
          </a:r>
          <a:endParaRPr lang="en-US" sz="1100" i="1" kern="1200" dirty="0"/>
        </a:p>
      </dsp:txBody>
      <dsp:txXfrm>
        <a:off x="1408175" y="3424269"/>
        <a:ext cx="2263140" cy="1106424"/>
      </dsp:txXfrm>
    </dsp:sp>
    <dsp:sp modelId="{733EA3C6-D3E2-4E01-9D60-48350FC4C321}">
      <dsp:nvSpPr>
        <dsp:cNvPr id="0" name=""/>
        <dsp:cNvSpPr/>
      </dsp:nvSpPr>
      <dsp:spPr>
        <a:xfrm>
          <a:off x="315330" y="532479"/>
          <a:ext cx="4224528" cy="4224528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CBDI Commission</a:t>
          </a:r>
          <a:endParaRPr lang="en-US" sz="2400" kern="1200" dirty="0"/>
        </a:p>
      </dsp:txBody>
      <dsp:txXfrm>
        <a:off x="804671" y="1427676"/>
        <a:ext cx="1508760" cy="1257299"/>
      </dsp:txXfrm>
    </dsp:sp>
    <dsp:sp modelId="{5B69FBB6-0536-4D8F-A8F3-3BC324A4F631}">
      <dsp:nvSpPr>
        <dsp:cNvPr id="0" name=""/>
        <dsp:cNvSpPr/>
      </dsp:nvSpPr>
      <dsp:spPr>
        <a:xfrm>
          <a:off x="228171" y="270960"/>
          <a:ext cx="4747564" cy="4747564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140817" y="421569"/>
          <a:ext cx="4747564" cy="4747564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53463" y="270960"/>
          <a:ext cx="4747564" cy="4747564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83979-832C-4615-A81B-313A98022C3A}">
      <dsp:nvSpPr>
        <dsp:cNvPr id="0" name=""/>
        <dsp:cNvSpPr/>
      </dsp:nvSpPr>
      <dsp:spPr>
        <a:xfrm>
          <a:off x="3750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Develop Interest</a:t>
          </a:r>
          <a:endParaRPr lang="en-US" sz="1700" kern="1200" dirty="0"/>
        </a:p>
      </dsp:txBody>
      <dsp:txXfrm>
        <a:off x="28100" y="1056459"/>
        <a:ext cx="966605" cy="782680"/>
      </dsp:txXfrm>
    </dsp:sp>
    <dsp:sp modelId="{E52FB280-F79A-449E-A125-08C0F905319C}">
      <dsp:nvSpPr>
        <dsp:cNvPr id="0" name=""/>
        <dsp:cNvSpPr/>
      </dsp:nvSpPr>
      <dsp:spPr>
        <a:xfrm>
          <a:off x="1120586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120586" y="1372261"/>
        <a:ext cx="150671" cy="151077"/>
      </dsp:txXfrm>
    </dsp:sp>
    <dsp:sp modelId="{483B7AFE-CC11-4F6D-AFA3-A4D3A7D18E33}">
      <dsp:nvSpPr>
        <dsp:cNvPr id="0" name=""/>
        <dsp:cNvSpPr/>
      </dsp:nvSpPr>
      <dsp:spPr>
        <a:xfrm>
          <a:off x="1425178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465289"/>
            <a:satOff val="1599"/>
            <a:lumOff val="-76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Plan &amp; Budget</a:t>
          </a:r>
          <a:endParaRPr lang="en-US" sz="1700" kern="1200" dirty="0"/>
        </a:p>
      </dsp:txBody>
      <dsp:txXfrm>
        <a:off x="1449528" y="1056459"/>
        <a:ext cx="966605" cy="782680"/>
      </dsp:txXfrm>
    </dsp:sp>
    <dsp:sp modelId="{7D87D5EE-A22E-4D8D-8938-EEA8CD3743A8}">
      <dsp:nvSpPr>
        <dsp:cNvPr id="0" name=""/>
        <dsp:cNvSpPr/>
      </dsp:nvSpPr>
      <dsp:spPr>
        <a:xfrm>
          <a:off x="2542014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542838"/>
            <a:satOff val="1866"/>
            <a:lumOff val="-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542014" y="1372261"/>
        <a:ext cx="150671" cy="151077"/>
      </dsp:txXfrm>
    </dsp:sp>
    <dsp:sp modelId="{6361765B-AEA8-4FB9-B652-34D9B7BBAFC7}">
      <dsp:nvSpPr>
        <dsp:cNvPr id="0" name=""/>
        <dsp:cNvSpPr/>
      </dsp:nvSpPr>
      <dsp:spPr>
        <a:xfrm>
          <a:off x="2846605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930579"/>
            <a:satOff val="3199"/>
            <a:lumOff val="-153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Complete Petition</a:t>
          </a:r>
          <a:endParaRPr lang="en-US" sz="1700" kern="1200" dirty="0"/>
        </a:p>
      </dsp:txBody>
      <dsp:txXfrm>
        <a:off x="2870955" y="1056459"/>
        <a:ext cx="966605" cy="782680"/>
      </dsp:txXfrm>
    </dsp:sp>
    <dsp:sp modelId="{8E697600-ADC4-4843-B662-0989A7E5720C}">
      <dsp:nvSpPr>
        <dsp:cNvPr id="0" name=""/>
        <dsp:cNvSpPr/>
      </dsp:nvSpPr>
      <dsp:spPr>
        <a:xfrm>
          <a:off x="3963441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63441" y="1372261"/>
        <a:ext cx="150671" cy="151077"/>
      </dsp:txXfrm>
    </dsp:sp>
    <dsp:sp modelId="{6F01A9DD-A489-491A-BF18-4972F11064AC}">
      <dsp:nvSpPr>
        <dsp:cNvPr id="0" name=""/>
        <dsp:cNvSpPr/>
      </dsp:nvSpPr>
      <dsp:spPr>
        <a:xfrm>
          <a:off x="4268033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1395868"/>
            <a:satOff val="4798"/>
            <a:lumOff val="-230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Present to City Council</a:t>
          </a:r>
          <a:endParaRPr lang="en-US" sz="1700" kern="1200" dirty="0"/>
        </a:p>
      </dsp:txBody>
      <dsp:txXfrm>
        <a:off x="4292383" y="1056459"/>
        <a:ext cx="966605" cy="782680"/>
      </dsp:txXfrm>
    </dsp:sp>
    <dsp:sp modelId="{B88906F5-AF67-4C17-97F8-7767F2E11B5C}">
      <dsp:nvSpPr>
        <dsp:cNvPr id="0" name=""/>
        <dsp:cNvSpPr/>
      </dsp:nvSpPr>
      <dsp:spPr>
        <a:xfrm>
          <a:off x="5384869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5384869" y="1372261"/>
        <a:ext cx="150671" cy="151077"/>
      </dsp:txXfrm>
    </dsp:sp>
    <dsp:sp modelId="{8E6203B9-70EB-4888-94E0-88086C98D5CC}">
      <dsp:nvSpPr>
        <dsp:cNvPr id="0" name=""/>
        <dsp:cNvSpPr/>
      </dsp:nvSpPr>
      <dsp:spPr>
        <a:xfrm>
          <a:off x="5689461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1861158"/>
            <a:satOff val="6398"/>
            <a:lumOff val="-307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Provide Notice</a:t>
          </a:r>
          <a:endParaRPr lang="en-US" sz="1700" kern="1200" dirty="0"/>
        </a:p>
      </dsp:txBody>
      <dsp:txXfrm>
        <a:off x="5713811" y="1056459"/>
        <a:ext cx="966605" cy="782680"/>
      </dsp:txXfrm>
    </dsp:sp>
    <dsp:sp modelId="{406EE781-C6D2-4F2B-81EB-9954A285AC8E}">
      <dsp:nvSpPr>
        <dsp:cNvPr id="0" name=""/>
        <dsp:cNvSpPr/>
      </dsp:nvSpPr>
      <dsp:spPr>
        <a:xfrm>
          <a:off x="6806297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806297" y="1372261"/>
        <a:ext cx="150671" cy="151077"/>
      </dsp:txXfrm>
    </dsp:sp>
    <dsp:sp modelId="{47DA7C52-6936-4C12-819F-1FE955B46C38}">
      <dsp:nvSpPr>
        <dsp:cNvPr id="0" name=""/>
        <dsp:cNvSpPr/>
      </dsp:nvSpPr>
      <dsp:spPr>
        <a:xfrm>
          <a:off x="7110888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2326447"/>
            <a:satOff val="7997"/>
            <a:lumOff val="-383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Pass Public Hearing</a:t>
          </a:r>
          <a:endParaRPr lang="en-US" sz="1700" kern="1200" dirty="0"/>
        </a:p>
      </dsp:txBody>
      <dsp:txXfrm>
        <a:off x="7135238" y="1056459"/>
        <a:ext cx="966605" cy="782680"/>
      </dsp:txXfrm>
    </dsp:sp>
    <dsp:sp modelId="{8B95F338-AA16-4ECA-A374-7E316C4600C6}">
      <dsp:nvSpPr>
        <dsp:cNvPr id="0" name=""/>
        <dsp:cNvSpPr/>
      </dsp:nvSpPr>
      <dsp:spPr>
        <a:xfrm>
          <a:off x="8227724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2714188"/>
            <a:satOff val="9330"/>
            <a:lumOff val="-4477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227724" y="1372261"/>
        <a:ext cx="150671" cy="151077"/>
      </dsp:txXfrm>
    </dsp:sp>
    <dsp:sp modelId="{58333994-B439-468F-81F6-60B1CF049AB0}">
      <dsp:nvSpPr>
        <dsp:cNvPr id="0" name=""/>
        <dsp:cNvSpPr/>
      </dsp:nvSpPr>
      <dsp:spPr>
        <a:xfrm>
          <a:off x="8532316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2791737"/>
            <a:satOff val="9597"/>
            <a:lumOff val="-460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Assess via Tax Roll</a:t>
          </a:r>
          <a:endParaRPr lang="en-US" sz="1700" kern="1200" dirty="0"/>
        </a:p>
      </dsp:txBody>
      <dsp:txXfrm>
        <a:off x="8556666" y="1056459"/>
        <a:ext cx="966605" cy="782680"/>
      </dsp:txXfrm>
    </dsp:sp>
    <dsp:sp modelId="{DC8495BD-5C73-4737-B8DF-EDFEF3F95458}">
      <dsp:nvSpPr>
        <dsp:cNvPr id="0" name=""/>
        <dsp:cNvSpPr/>
      </dsp:nvSpPr>
      <dsp:spPr>
        <a:xfrm>
          <a:off x="9649152" y="1321902"/>
          <a:ext cx="215244" cy="2517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9649152" y="1372261"/>
        <a:ext cx="150671" cy="151077"/>
      </dsp:txXfrm>
    </dsp:sp>
    <dsp:sp modelId="{4AA9EC43-A621-4E13-A509-EDBC69F055E8}">
      <dsp:nvSpPr>
        <dsp:cNvPr id="0" name=""/>
        <dsp:cNvSpPr/>
      </dsp:nvSpPr>
      <dsp:spPr>
        <a:xfrm>
          <a:off x="9953744" y="1032109"/>
          <a:ext cx="1015305" cy="831380"/>
        </a:xfrm>
        <a:prstGeom prst="roundRect">
          <a:avLst>
            <a:gd name="adj" fmla="val 10000"/>
          </a:avLst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Collect &amp; Spend</a:t>
          </a:r>
          <a:endParaRPr lang="en-US" sz="1700" kern="1200" dirty="0"/>
        </a:p>
      </dsp:txBody>
      <dsp:txXfrm>
        <a:off x="9978094" y="1056459"/>
        <a:ext cx="966605" cy="782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1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JUNE 18, 2021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2999"/>
          </a:xfrm>
        </p:spPr>
        <p:txBody>
          <a:bodyPr numCol="1">
            <a:normAutofit/>
          </a:bodyPr>
          <a:lstStyle/>
          <a:p>
            <a:r>
              <a:rPr lang="en-US" sz="3600" dirty="0" smtClean="0"/>
              <a:t>Police Department Update</a:t>
            </a:r>
          </a:p>
          <a:p>
            <a:r>
              <a:rPr lang="en-US" sz="3600" dirty="0" smtClean="0"/>
              <a:t>ULI/Riley Center Technical Assistance Panel Update</a:t>
            </a:r>
          </a:p>
          <a:p>
            <a:r>
              <a:rPr lang="en-US" sz="3600" dirty="0" smtClean="0"/>
              <a:t>Recap of CBDIC Accomplishments</a:t>
            </a:r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417638"/>
            <a:ext cx="4876800" cy="49583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62600" y="1417638"/>
            <a:ext cx="60198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No samplings </a:t>
            </a:r>
            <a:r>
              <a:rPr lang="en-US" sz="2600" dirty="0" smtClean="0"/>
              <a:t>ordinance. 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Parking minimums </a:t>
            </a:r>
            <a:r>
              <a:rPr lang="en-US" sz="2600" dirty="0" smtClean="0"/>
              <a:t>ordinance. 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Additional staffing from CPD, especially on weekends &amp; late </a:t>
            </a:r>
            <a:r>
              <a:rPr lang="en-US" sz="2600" dirty="0" smtClean="0"/>
              <a:t>nights. 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Increased participation in </a:t>
            </a:r>
            <a:r>
              <a:rPr lang="en-US" sz="2600" dirty="0" smtClean="0"/>
              <a:t>No </a:t>
            </a:r>
            <a:r>
              <a:rPr lang="en-US" sz="2600" dirty="0"/>
              <a:t>Trespass </a:t>
            </a:r>
            <a:r>
              <a:rPr lang="en-US" sz="2600" dirty="0" smtClean="0"/>
              <a:t>program.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Collaboration </a:t>
            </a:r>
            <a:r>
              <a:rPr lang="en-US" sz="2600" dirty="0"/>
              <a:t>with CVB on hanging flower baskets on King </a:t>
            </a:r>
            <a:r>
              <a:rPr lang="en-US" sz="2600" dirty="0" smtClean="0"/>
              <a:t>Street. 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Kicked off staff efforts regarding wayfinding and vacant storefront registry </a:t>
            </a:r>
            <a:r>
              <a:rPr lang="en-US" sz="2600" dirty="0" smtClean="0"/>
              <a:t>programs.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561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4" name="9A35EE87-F6C7-4DE5-9340-39983A4844C2" descr="9A35EE87-F6C7-4DE5-9340-39983A4844C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28"/>
          <a:stretch/>
        </p:blipFill>
        <p:spPr bwMode="auto">
          <a:xfrm>
            <a:off x="5791201" y="1361902"/>
            <a:ext cx="5791199" cy="4918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598" y="1361902"/>
            <a:ext cx="48006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Maintenance walks of key CBD corridors by the Mayor &amp; City staff – leading to additional work orders and code </a:t>
            </a:r>
            <a:r>
              <a:rPr lang="en-US" sz="2400" dirty="0" smtClean="0"/>
              <a:t>enforcement.</a:t>
            </a:r>
          </a:p>
          <a:p>
            <a:pPr lvl="1"/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Drafted and received responses to Safety &amp; Appearance Report, which has renewed staff focus on the </a:t>
            </a:r>
            <a:r>
              <a:rPr lang="en-US" sz="2400" dirty="0" smtClean="0"/>
              <a:t>district.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08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1417639"/>
            <a:ext cx="5334000" cy="516572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Vacancies have decreased on King Street between Spring &amp; Broad Streets:</a:t>
            </a:r>
          </a:p>
          <a:p>
            <a:pPr lvl="1"/>
            <a:r>
              <a:rPr lang="en-US" sz="2800" dirty="0" smtClean="0"/>
              <a:t>Summer 2020: over </a:t>
            </a:r>
            <a:r>
              <a:rPr lang="en-US" sz="2800" dirty="0"/>
              <a:t>60 vacancies </a:t>
            </a:r>
            <a:endParaRPr lang="en-US" sz="2800" dirty="0" smtClean="0"/>
          </a:p>
          <a:p>
            <a:pPr lvl="1"/>
            <a:r>
              <a:rPr lang="en-US" sz="2800" dirty="0" smtClean="0"/>
              <a:t>Spring 2021: approximately 40, with </a:t>
            </a:r>
            <a:r>
              <a:rPr lang="en-US" sz="2800" dirty="0"/>
              <a:t>many new stores </a:t>
            </a:r>
            <a:r>
              <a:rPr lang="en-US" sz="2800" dirty="0" smtClean="0"/>
              <a:t>opening </a:t>
            </a:r>
            <a:r>
              <a:rPr lang="en-US" sz="2800" dirty="0"/>
              <a:t>soon. </a:t>
            </a:r>
            <a:endParaRPr lang="en-US" sz="2800" dirty="0" smtClean="0"/>
          </a:p>
          <a:p>
            <a:pPr marL="457200" lvl="1" indent="0">
              <a:buNone/>
            </a:pPr>
            <a:endParaRPr lang="en-US" sz="2800" dirty="0" smtClean="0"/>
          </a:p>
          <a:p>
            <a:pPr lvl="0"/>
            <a:r>
              <a:rPr lang="en-US" sz="2800" dirty="0"/>
              <a:t>Other stakeholders engaged: </a:t>
            </a:r>
          </a:p>
          <a:p>
            <a:pPr lvl="1"/>
            <a:r>
              <a:rPr lang="en-US" sz="2800" dirty="0"/>
              <a:t>Late night business community</a:t>
            </a:r>
          </a:p>
          <a:p>
            <a:pPr lvl="1"/>
            <a:r>
              <a:rPr lang="en-US" sz="2800" dirty="0"/>
              <a:t>Commercial realtors</a:t>
            </a:r>
          </a:p>
          <a:p>
            <a:pPr lvl="1"/>
            <a:r>
              <a:rPr lang="en-US" sz="2800" dirty="0"/>
              <a:t>Charleston Downtown Alliance </a:t>
            </a: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113612"/>
              </p:ext>
            </p:extLst>
          </p:nvPr>
        </p:nvGraphicFramePr>
        <p:xfrm>
          <a:off x="625642" y="1143001"/>
          <a:ext cx="50292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757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Steps: Business Improvement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24685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 </a:t>
            </a:r>
            <a:r>
              <a:rPr lang="en-US" sz="2400" b="1" dirty="0" smtClean="0"/>
              <a:t>Business Improvement District </a:t>
            </a:r>
            <a:r>
              <a:rPr lang="en-US" sz="2400" dirty="0" smtClean="0"/>
              <a:t>(BID) would allow a voluntary assessment of property owners to provide improvements and to encourage development within the boundaries of the district. A BID could further the work the commission started by providing funding and dedicated staffing to support the efforts around enhanced services such as </a:t>
            </a:r>
            <a:r>
              <a:rPr lang="en-US" sz="2400" dirty="0" smtClean="0">
                <a:solidFill>
                  <a:schemeClr val="accent6"/>
                </a:solidFill>
              </a:rPr>
              <a:t>maintenance, cleanliness, beautification, safety, recruitment, marketing, and special events/programming. 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62937606"/>
              </p:ext>
            </p:extLst>
          </p:nvPr>
        </p:nvGraphicFramePr>
        <p:xfrm>
          <a:off x="609600" y="3810000"/>
          <a:ext cx="1097280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603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Steps: Business Improvement District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0593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In Progress: </a:t>
            </a:r>
          </a:p>
          <a:p>
            <a:pPr lvl="1"/>
            <a:r>
              <a:rPr lang="en-US" sz="3200" dirty="0" smtClean="0"/>
              <a:t>BID Consultant RFP</a:t>
            </a:r>
          </a:p>
          <a:p>
            <a:pPr lvl="1"/>
            <a:r>
              <a:rPr lang="en-US" sz="3200" dirty="0" smtClean="0"/>
              <a:t>MOU/Partnership with Charleston Downtown </a:t>
            </a:r>
            <a:r>
              <a:rPr lang="en-US" sz="3200" dirty="0" smtClean="0"/>
              <a:t>Alliance</a:t>
            </a:r>
            <a:endParaRPr lang="en-US" sz="3200" dirty="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/>
              <a:t>As the initial CBDIC members’ one year terms come to a close and the work has shifted to focusing on the creation of a </a:t>
            </a:r>
            <a:r>
              <a:rPr lang="en-US" sz="3600" dirty="0" smtClean="0"/>
              <a:t>BID, </a:t>
            </a:r>
            <a:r>
              <a:rPr lang="en-US" sz="3600" dirty="0"/>
              <a:t>the commission will end to allow staff and stakeholders to focus on those efforts. </a:t>
            </a:r>
          </a:p>
        </p:txBody>
      </p:sp>
    </p:spTree>
    <p:extLst>
      <p:ext uri="{BB962C8B-B14F-4D97-AF65-F5344CB8AC3E}">
        <p14:creationId xmlns:p14="http://schemas.microsoft.com/office/powerpoint/2010/main" val="111475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20240</TotalTime>
  <Words>356</Words>
  <Application>Microsoft Office PowerPoint</Application>
  <PresentationFormat>Widescreen</PresentationFormat>
  <Paragraphs>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Staff Updates</vt:lpstr>
      <vt:lpstr>Accomplishments</vt:lpstr>
      <vt:lpstr>Accomplishments</vt:lpstr>
      <vt:lpstr>Accomplishments</vt:lpstr>
      <vt:lpstr>Next Steps: Business Improvement District</vt:lpstr>
      <vt:lpstr>Next Steps: Business Improvement District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561</cp:revision>
  <dcterms:created xsi:type="dcterms:W3CDTF">2017-03-13T19:38:00Z</dcterms:created>
  <dcterms:modified xsi:type="dcterms:W3CDTF">2021-06-18T20:06:14Z</dcterms:modified>
</cp:coreProperties>
</file>