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Lst>
  <p:notesMasterIdLst>
    <p:notesMasterId r:id="rId24"/>
  </p:notesMasterIdLst>
  <p:sldIdLst>
    <p:sldId id="263" r:id="rId2"/>
    <p:sldId id="282" r:id="rId3"/>
    <p:sldId id="283" r:id="rId4"/>
    <p:sldId id="278" r:id="rId5"/>
    <p:sldId id="265" r:id="rId6"/>
    <p:sldId id="277" r:id="rId7"/>
    <p:sldId id="302" r:id="rId8"/>
    <p:sldId id="303" r:id="rId9"/>
    <p:sldId id="300" r:id="rId10"/>
    <p:sldId id="287" r:id="rId11"/>
    <p:sldId id="306" r:id="rId12"/>
    <p:sldId id="305" r:id="rId13"/>
    <p:sldId id="272" r:id="rId14"/>
    <p:sldId id="291" r:id="rId15"/>
    <p:sldId id="268" r:id="rId16"/>
    <p:sldId id="273" r:id="rId17"/>
    <p:sldId id="280" r:id="rId18"/>
    <p:sldId id="307" r:id="rId19"/>
    <p:sldId id="308" r:id="rId20"/>
    <p:sldId id="304" r:id="rId21"/>
    <p:sldId id="292" r:id="rId22"/>
    <p:sldId id="28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ompson, Meg" initials="TM" lastIdx="3" clrIdx="0">
    <p:extLst>
      <p:ext uri="{19B8F6BF-5375-455C-9EA6-DF929625EA0E}">
        <p15:presenceInfo xmlns:p15="http://schemas.microsoft.com/office/powerpoint/2012/main" userId="S-1-5-21-537223876-818682003-1275988791-1589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2E4D5"/>
    <a:srgbClr val="BCDDA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05" autoAdjust="0"/>
    <p:restoredTop sz="81163" autoAdjust="0"/>
  </p:normalViewPr>
  <p:slideViewPr>
    <p:cSldViewPr snapToGrid="0">
      <p:cViewPr varScale="1">
        <p:scale>
          <a:sx n="93" d="100"/>
          <a:sy n="93" d="100"/>
        </p:scale>
        <p:origin x="1212" y="90"/>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8DB4E6E-BF09-437D-9CB2-21577BD6608E}" type="doc">
      <dgm:prSet loTypeId="urn:microsoft.com/office/officeart/2005/8/layout/vProcess5" loCatId="process" qsTypeId="urn:microsoft.com/office/officeart/2005/8/quickstyle/simple1" qsCatId="simple" csTypeId="urn:microsoft.com/office/officeart/2005/8/colors/accent2_5" csCatId="accent2" phldr="1"/>
      <dgm:spPr/>
      <dgm:t>
        <a:bodyPr/>
        <a:lstStyle/>
        <a:p>
          <a:endParaRPr lang="en-US"/>
        </a:p>
      </dgm:t>
    </dgm:pt>
    <dgm:pt modelId="{3A1296E1-F331-4FA4-A8B7-77654A37732E}">
      <dgm:prSet phldrT="[Text]"/>
      <dgm:spPr/>
      <dgm:t>
        <a:bodyPr/>
        <a:lstStyle/>
        <a:p>
          <a:r>
            <a:rPr lang="en-US" dirty="0" smtClean="0"/>
            <a:t>Industry &amp; Corporate Recruitment</a:t>
          </a:r>
          <a:endParaRPr lang="en-US" dirty="0"/>
        </a:p>
      </dgm:t>
    </dgm:pt>
    <dgm:pt modelId="{BAC45843-AF55-4C5C-88EA-E3F3201060AD}" type="parTrans" cxnId="{B02F588A-89A3-4B19-9791-640827873D90}">
      <dgm:prSet/>
      <dgm:spPr/>
      <dgm:t>
        <a:bodyPr/>
        <a:lstStyle/>
        <a:p>
          <a:endParaRPr lang="en-US"/>
        </a:p>
      </dgm:t>
    </dgm:pt>
    <dgm:pt modelId="{62F13A79-21B2-4880-BB24-BFA4A1850DCC}" type="sibTrans" cxnId="{B02F588A-89A3-4B19-9791-640827873D90}">
      <dgm:prSet/>
      <dgm:spPr/>
      <dgm:t>
        <a:bodyPr/>
        <a:lstStyle/>
        <a:p>
          <a:endParaRPr lang="en-US"/>
        </a:p>
      </dgm:t>
    </dgm:pt>
    <dgm:pt modelId="{43E2B125-D748-4627-88D9-BAE71FF267F8}">
      <dgm:prSet phldrT="[Text]"/>
      <dgm:spPr/>
      <dgm:t>
        <a:bodyPr/>
        <a:lstStyle/>
        <a:p>
          <a:r>
            <a:rPr lang="en-US" dirty="0" smtClean="0"/>
            <a:t>Attract Manufacturing, Corporate Office</a:t>
          </a:r>
          <a:endParaRPr lang="en-US" dirty="0"/>
        </a:p>
      </dgm:t>
    </dgm:pt>
    <dgm:pt modelId="{31B6CD82-8A00-4AE7-975A-F8D67B7108F3}" type="parTrans" cxnId="{40DE1A52-2735-47A7-A189-BE34B47A5EA1}">
      <dgm:prSet/>
      <dgm:spPr/>
      <dgm:t>
        <a:bodyPr/>
        <a:lstStyle/>
        <a:p>
          <a:endParaRPr lang="en-US"/>
        </a:p>
      </dgm:t>
    </dgm:pt>
    <dgm:pt modelId="{CFC3A425-C34E-403D-BBEF-52BD8CDCB29C}" type="sibTrans" cxnId="{40DE1A52-2735-47A7-A189-BE34B47A5EA1}">
      <dgm:prSet/>
      <dgm:spPr/>
      <dgm:t>
        <a:bodyPr/>
        <a:lstStyle/>
        <a:p>
          <a:endParaRPr lang="en-US"/>
        </a:p>
      </dgm:t>
    </dgm:pt>
    <dgm:pt modelId="{63ED502E-1178-48B2-875E-64E5BFCA5AA6}">
      <dgm:prSet phldrT="[Text]"/>
      <dgm:spPr/>
      <dgm:t>
        <a:bodyPr/>
        <a:lstStyle/>
        <a:p>
          <a:r>
            <a:rPr lang="en-US" dirty="0" smtClean="0"/>
            <a:t>Bigger, Stronger Local Workforce</a:t>
          </a:r>
          <a:endParaRPr lang="en-US" dirty="0"/>
        </a:p>
      </dgm:t>
    </dgm:pt>
    <dgm:pt modelId="{3D981B8E-352C-429E-B031-6963F7A85BA7}" type="parTrans" cxnId="{7313CE0C-A119-4077-A238-0DB2DBEF33E7}">
      <dgm:prSet/>
      <dgm:spPr/>
      <dgm:t>
        <a:bodyPr/>
        <a:lstStyle/>
        <a:p>
          <a:endParaRPr lang="en-US"/>
        </a:p>
      </dgm:t>
    </dgm:pt>
    <dgm:pt modelId="{36305BA6-40D7-481E-9E5A-C54DB071FB5B}" type="sibTrans" cxnId="{7313CE0C-A119-4077-A238-0DB2DBEF33E7}">
      <dgm:prSet/>
      <dgm:spPr/>
      <dgm:t>
        <a:bodyPr/>
        <a:lstStyle/>
        <a:p>
          <a:endParaRPr lang="en-US"/>
        </a:p>
      </dgm:t>
    </dgm:pt>
    <dgm:pt modelId="{FB7B1A5E-D5D9-42B0-B764-7A7E32DAF114}">
      <dgm:prSet phldrT="[Text]"/>
      <dgm:spPr/>
      <dgm:t>
        <a:bodyPr/>
        <a:lstStyle/>
        <a:p>
          <a:r>
            <a:rPr lang="en-US" dirty="0" smtClean="0"/>
            <a:t>Increased Demand</a:t>
          </a:r>
          <a:endParaRPr lang="en-US" dirty="0"/>
        </a:p>
      </dgm:t>
    </dgm:pt>
    <dgm:pt modelId="{EF1A7A82-124C-4E1D-8030-36AE07130E1E}" type="parTrans" cxnId="{4976B5A4-B2CE-48DE-B876-507BA68D3E62}">
      <dgm:prSet/>
      <dgm:spPr/>
      <dgm:t>
        <a:bodyPr/>
        <a:lstStyle/>
        <a:p>
          <a:endParaRPr lang="en-US"/>
        </a:p>
      </dgm:t>
    </dgm:pt>
    <dgm:pt modelId="{B161FD98-2B39-4A9F-B61B-CF720B2F6CB6}" type="sibTrans" cxnId="{4976B5A4-B2CE-48DE-B876-507BA68D3E62}">
      <dgm:prSet/>
      <dgm:spPr/>
      <dgm:t>
        <a:bodyPr/>
        <a:lstStyle/>
        <a:p>
          <a:endParaRPr lang="en-US"/>
        </a:p>
      </dgm:t>
    </dgm:pt>
    <dgm:pt modelId="{84598614-EAE6-4401-B9C8-F67CDDDDFAD9}">
      <dgm:prSet phldrT="[Text]"/>
      <dgm:spPr/>
      <dgm:t>
        <a:bodyPr/>
        <a:lstStyle/>
        <a:p>
          <a:r>
            <a:rPr lang="en-US" dirty="0" smtClean="0"/>
            <a:t>Residential Development</a:t>
          </a:r>
          <a:endParaRPr lang="en-US" dirty="0"/>
        </a:p>
      </dgm:t>
    </dgm:pt>
    <dgm:pt modelId="{4000D981-4C71-43BE-A4D8-FDA374B4DD91}" type="parTrans" cxnId="{D7072E09-268D-4F0F-83C5-8FE3C0C7612D}">
      <dgm:prSet/>
      <dgm:spPr/>
      <dgm:t>
        <a:bodyPr/>
        <a:lstStyle/>
        <a:p>
          <a:endParaRPr lang="en-US"/>
        </a:p>
      </dgm:t>
    </dgm:pt>
    <dgm:pt modelId="{5BCABFA4-4587-4F67-AF1D-C1A9DBD79A34}" type="sibTrans" cxnId="{D7072E09-268D-4F0F-83C5-8FE3C0C7612D}">
      <dgm:prSet/>
      <dgm:spPr/>
      <dgm:t>
        <a:bodyPr/>
        <a:lstStyle/>
        <a:p>
          <a:endParaRPr lang="en-US"/>
        </a:p>
      </dgm:t>
    </dgm:pt>
    <dgm:pt modelId="{8868FEAD-17BF-4293-AB33-0C010D7CD614}">
      <dgm:prSet phldrT="[Text]"/>
      <dgm:spPr/>
      <dgm:t>
        <a:bodyPr/>
        <a:lstStyle/>
        <a:p>
          <a:r>
            <a:rPr lang="en-US" dirty="0" smtClean="0"/>
            <a:t>Retail Follows Rooftops</a:t>
          </a:r>
          <a:endParaRPr lang="en-US" dirty="0"/>
        </a:p>
      </dgm:t>
    </dgm:pt>
    <dgm:pt modelId="{A24BCB69-6A07-4283-BF99-0614F532895B}" type="parTrans" cxnId="{A2175E77-CF50-4DE5-9B98-6210C1C07240}">
      <dgm:prSet/>
      <dgm:spPr/>
      <dgm:t>
        <a:bodyPr/>
        <a:lstStyle/>
        <a:p>
          <a:endParaRPr lang="en-US"/>
        </a:p>
      </dgm:t>
    </dgm:pt>
    <dgm:pt modelId="{F41EC3F5-A7FF-4DB0-AC7C-3F5023D1DF8A}" type="sibTrans" cxnId="{A2175E77-CF50-4DE5-9B98-6210C1C07240}">
      <dgm:prSet/>
      <dgm:spPr/>
      <dgm:t>
        <a:bodyPr/>
        <a:lstStyle/>
        <a:p>
          <a:endParaRPr lang="en-US"/>
        </a:p>
      </dgm:t>
    </dgm:pt>
    <dgm:pt modelId="{AE08F28C-B9A1-4909-8241-C4E071D57D00}">
      <dgm:prSet/>
      <dgm:spPr/>
      <dgm:t>
        <a:bodyPr/>
        <a:lstStyle/>
        <a:p>
          <a:r>
            <a:rPr lang="en-US" dirty="0" smtClean="0"/>
            <a:t>Workforce Education &amp; Development</a:t>
          </a:r>
          <a:endParaRPr lang="en-US" dirty="0"/>
        </a:p>
      </dgm:t>
    </dgm:pt>
    <dgm:pt modelId="{61A5AA7B-3775-4FF5-B21F-5A2AAF9C0C41}" type="parTrans" cxnId="{C4F48666-A12E-4FC8-A03E-555D870D05D3}">
      <dgm:prSet/>
      <dgm:spPr/>
      <dgm:t>
        <a:bodyPr/>
        <a:lstStyle/>
        <a:p>
          <a:endParaRPr lang="en-US"/>
        </a:p>
      </dgm:t>
    </dgm:pt>
    <dgm:pt modelId="{3D709381-76D8-4D39-AD2A-1FD0EF26EDC3}" type="sibTrans" cxnId="{C4F48666-A12E-4FC8-A03E-555D870D05D3}">
      <dgm:prSet/>
      <dgm:spPr/>
      <dgm:t>
        <a:bodyPr/>
        <a:lstStyle/>
        <a:p>
          <a:endParaRPr lang="en-US"/>
        </a:p>
      </dgm:t>
    </dgm:pt>
    <dgm:pt modelId="{389277B9-4A4E-42C3-A06A-2A78A25A82B3}">
      <dgm:prSet/>
      <dgm:spPr/>
      <dgm:t>
        <a:bodyPr/>
        <a:lstStyle/>
        <a:p>
          <a:r>
            <a:rPr lang="en-US" dirty="0" smtClean="0"/>
            <a:t>Industrial Parks &amp; Mega Sites (“Chasing Smokestacks”)</a:t>
          </a:r>
        </a:p>
      </dgm:t>
    </dgm:pt>
    <dgm:pt modelId="{094875C8-04AF-4148-84AD-4C52336A1996}" type="parTrans" cxnId="{208D74F1-26EF-4340-A8D6-DBF961E26954}">
      <dgm:prSet/>
      <dgm:spPr/>
      <dgm:t>
        <a:bodyPr/>
        <a:lstStyle/>
        <a:p>
          <a:endParaRPr lang="en-US"/>
        </a:p>
      </dgm:t>
    </dgm:pt>
    <dgm:pt modelId="{E9FC8195-F072-44F3-BC1C-8DC42EC05538}" type="sibTrans" cxnId="{208D74F1-26EF-4340-A8D6-DBF961E26954}">
      <dgm:prSet/>
      <dgm:spPr/>
      <dgm:t>
        <a:bodyPr/>
        <a:lstStyle/>
        <a:p>
          <a:endParaRPr lang="en-US"/>
        </a:p>
      </dgm:t>
    </dgm:pt>
    <dgm:pt modelId="{7A899434-BB85-448E-B8C0-2E8F03C0BE0F}" type="pres">
      <dgm:prSet presAssocID="{98DB4E6E-BF09-437D-9CB2-21577BD6608E}" presName="outerComposite" presStyleCnt="0">
        <dgm:presLayoutVars>
          <dgm:chMax val="5"/>
          <dgm:dir/>
          <dgm:resizeHandles val="exact"/>
        </dgm:presLayoutVars>
      </dgm:prSet>
      <dgm:spPr/>
      <dgm:t>
        <a:bodyPr/>
        <a:lstStyle/>
        <a:p>
          <a:endParaRPr lang="en-US"/>
        </a:p>
      </dgm:t>
    </dgm:pt>
    <dgm:pt modelId="{3ED3975B-BC27-4EF2-844B-D97CC3E7F096}" type="pres">
      <dgm:prSet presAssocID="{98DB4E6E-BF09-437D-9CB2-21577BD6608E}" presName="dummyMaxCanvas" presStyleCnt="0">
        <dgm:presLayoutVars/>
      </dgm:prSet>
      <dgm:spPr/>
    </dgm:pt>
    <dgm:pt modelId="{0CA1E0C5-D1E8-417C-A7FE-A9EA72045FAC}" type="pres">
      <dgm:prSet presAssocID="{98DB4E6E-BF09-437D-9CB2-21577BD6608E}" presName="ThreeNodes_1" presStyleLbl="node1" presStyleIdx="0" presStyleCnt="3">
        <dgm:presLayoutVars>
          <dgm:bulletEnabled val="1"/>
        </dgm:presLayoutVars>
      </dgm:prSet>
      <dgm:spPr/>
      <dgm:t>
        <a:bodyPr/>
        <a:lstStyle/>
        <a:p>
          <a:endParaRPr lang="en-US"/>
        </a:p>
      </dgm:t>
    </dgm:pt>
    <dgm:pt modelId="{71832F46-68F9-4531-845B-8A73048F88B8}" type="pres">
      <dgm:prSet presAssocID="{98DB4E6E-BF09-437D-9CB2-21577BD6608E}" presName="ThreeNodes_2" presStyleLbl="node1" presStyleIdx="1" presStyleCnt="3">
        <dgm:presLayoutVars>
          <dgm:bulletEnabled val="1"/>
        </dgm:presLayoutVars>
      </dgm:prSet>
      <dgm:spPr/>
      <dgm:t>
        <a:bodyPr/>
        <a:lstStyle/>
        <a:p>
          <a:endParaRPr lang="en-US"/>
        </a:p>
      </dgm:t>
    </dgm:pt>
    <dgm:pt modelId="{4A4C653C-9FA6-4CE8-AA54-8D8595BA5201}" type="pres">
      <dgm:prSet presAssocID="{98DB4E6E-BF09-437D-9CB2-21577BD6608E}" presName="ThreeNodes_3" presStyleLbl="node1" presStyleIdx="2" presStyleCnt="3">
        <dgm:presLayoutVars>
          <dgm:bulletEnabled val="1"/>
        </dgm:presLayoutVars>
      </dgm:prSet>
      <dgm:spPr/>
      <dgm:t>
        <a:bodyPr/>
        <a:lstStyle/>
        <a:p>
          <a:endParaRPr lang="en-US"/>
        </a:p>
      </dgm:t>
    </dgm:pt>
    <dgm:pt modelId="{06FB0C02-EBB1-4717-AB28-DE6825DE3671}" type="pres">
      <dgm:prSet presAssocID="{98DB4E6E-BF09-437D-9CB2-21577BD6608E}" presName="ThreeConn_1-2" presStyleLbl="fgAccFollowNode1" presStyleIdx="0" presStyleCnt="2">
        <dgm:presLayoutVars>
          <dgm:bulletEnabled val="1"/>
        </dgm:presLayoutVars>
      </dgm:prSet>
      <dgm:spPr/>
      <dgm:t>
        <a:bodyPr/>
        <a:lstStyle/>
        <a:p>
          <a:endParaRPr lang="en-US"/>
        </a:p>
      </dgm:t>
    </dgm:pt>
    <dgm:pt modelId="{5D9EFD08-6661-46A6-8866-217A6A691D68}" type="pres">
      <dgm:prSet presAssocID="{98DB4E6E-BF09-437D-9CB2-21577BD6608E}" presName="ThreeConn_2-3" presStyleLbl="fgAccFollowNode1" presStyleIdx="1" presStyleCnt="2">
        <dgm:presLayoutVars>
          <dgm:bulletEnabled val="1"/>
        </dgm:presLayoutVars>
      </dgm:prSet>
      <dgm:spPr/>
      <dgm:t>
        <a:bodyPr/>
        <a:lstStyle/>
        <a:p>
          <a:endParaRPr lang="en-US"/>
        </a:p>
      </dgm:t>
    </dgm:pt>
    <dgm:pt modelId="{F953631D-3E82-4105-A7B4-F5A579591238}" type="pres">
      <dgm:prSet presAssocID="{98DB4E6E-BF09-437D-9CB2-21577BD6608E}" presName="ThreeNodes_1_text" presStyleLbl="node1" presStyleIdx="2" presStyleCnt="3">
        <dgm:presLayoutVars>
          <dgm:bulletEnabled val="1"/>
        </dgm:presLayoutVars>
      </dgm:prSet>
      <dgm:spPr/>
      <dgm:t>
        <a:bodyPr/>
        <a:lstStyle/>
        <a:p>
          <a:endParaRPr lang="en-US"/>
        </a:p>
      </dgm:t>
    </dgm:pt>
    <dgm:pt modelId="{FBB0033A-07B7-4796-AF42-31969897548C}" type="pres">
      <dgm:prSet presAssocID="{98DB4E6E-BF09-437D-9CB2-21577BD6608E}" presName="ThreeNodes_2_text" presStyleLbl="node1" presStyleIdx="2" presStyleCnt="3">
        <dgm:presLayoutVars>
          <dgm:bulletEnabled val="1"/>
        </dgm:presLayoutVars>
      </dgm:prSet>
      <dgm:spPr/>
      <dgm:t>
        <a:bodyPr/>
        <a:lstStyle/>
        <a:p>
          <a:endParaRPr lang="en-US"/>
        </a:p>
      </dgm:t>
    </dgm:pt>
    <dgm:pt modelId="{266D03E1-BE65-40BC-BD87-13125DFF3BC4}" type="pres">
      <dgm:prSet presAssocID="{98DB4E6E-BF09-437D-9CB2-21577BD6608E}" presName="ThreeNodes_3_text" presStyleLbl="node1" presStyleIdx="2" presStyleCnt="3">
        <dgm:presLayoutVars>
          <dgm:bulletEnabled val="1"/>
        </dgm:presLayoutVars>
      </dgm:prSet>
      <dgm:spPr/>
      <dgm:t>
        <a:bodyPr/>
        <a:lstStyle/>
        <a:p>
          <a:endParaRPr lang="en-US"/>
        </a:p>
      </dgm:t>
    </dgm:pt>
  </dgm:ptLst>
  <dgm:cxnLst>
    <dgm:cxn modelId="{B3E652F6-B017-4C49-8ED3-6D8F209D854A}" type="presOf" srcId="{8868FEAD-17BF-4293-AB33-0C010D7CD614}" destId="{266D03E1-BE65-40BC-BD87-13125DFF3BC4}" srcOrd="1" destOrd="2" presId="urn:microsoft.com/office/officeart/2005/8/layout/vProcess5"/>
    <dgm:cxn modelId="{7313CE0C-A119-4077-A238-0DB2DBEF33E7}" srcId="{98DB4E6E-BF09-437D-9CB2-21577BD6608E}" destId="{63ED502E-1178-48B2-875E-64E5BFCA5AA6}" srcOrd="1" destOrd="0" parTransId="{3D981B8E-352C-429E-B031-6963F7A85BA7}" sibTransId="{36305BA6-40D7-481E-9E5A-C54DB071FB5B}"/>
    <dgm:cxn modelId="{277334DC-DCE3-46FE-98A0-FD37D3EBEFBF}" type="presOf" srcId="{AE08F28C-B9A1-4909-8241-C4E071D57D00}" destId="{0CA1E0C5-D1E8-417C-A7FE-A9EA72045FAC}" srcOrd="0" destOrd="2" presId="urn:microsoft.com/office/officeart/2005/8/layout/vProcess5"/>
    <dgm:cxn modelId="{F19ADBD2-0492-4B94-B436-646B409B56A9}" type="presOf" srcId="{389277B9-4A4E-42C3-A06A-2A78A25A82B3}" destId="{F953631D-3E82-4105-A7B4-F5A579591238}" srcOrd="1" destOrd="3" presId="urn:microsoft.com/office/officeart/2005/8/layout/vProcess5"/>
    <dgm:cxn modelId="{8C20AA08-BDC5-4D35-9C8F-318045CFE97D}" type="presOf" srcId="{FB7B1A5E-D5D9-42B0-B764-7A7E32DAF114}" destId="{4A4C653C-9FA6-4CE8-AA54-8D8595BA5201}" srcOrd="0" destOrd="0" presId="urn:microsoft.com/office/officeart/2005/8/layout/vProcess5"/>
    <dgm:cxn modelId="{B228C29C-AB07-409E-85F5-CBF9892A1076}" type="presOf" srcId="{3A1296E1-F331-4FA4-A8B7-77654A37732E}" destId="{F953631D-3E82-4105-A7B4-F5A579591238}" srcOrd="1" destOrd="0" presId="urn:microsoft.com/office/officeart/2005/8/layout/vProcess5"/>
    <dgm:cxn modelId="{4B600CFB-36C9-4615-9468-A2D4D1E5ED86}" type="presOf" srcId="{36305BA6-40D7-481E-9E5A-C54DB071FB5B}" destId="{5D9EFD08-6661-46A6-8866-217A6A691D68}" srcOrd="0" destOrd="0" presId="urn:microsoft.com/office/officeart/2005/8/layout/vProcess5"/>
    <dgm:cxn modelId="{6B42F91F-5286-4C2A-BCF1-8E663A07FB65}" type="presOf" srcId="{AE08F28C-B9A1-4909-8241-C4E071D57D00}" destId="{F953631D-3E82-4105-A7B4-F5A579591238}" srcOrd="1" destOrd="2" presId="urn:microsoft.com/office/officeart/2005/8/layout/vProcess5"/>
    <dgm:cxn modelId="{C4F48666-A12E-4FC8-A03E-555D870D05D3}" srcId="{3A1296E1-F331-4FA4-A8B7-77654A37732E}" destId="{AE08F28C-B9A1-4909-8241-C4E071D57D00}" srcOrd="1" destOrd="0" parTransId="{61A5AA7B-3775-4FF5-B21F-5A2AAF9C0C41}" sibTransId="{3D709381-76D8-4D39-AD2A-1FD0EF26EDC3}"/>
    <dgm:cxn modelId="{208D74F1-26EF-4340-A8D6-DBF961E26954}" srcId="{3A1296E1-F331-4FA4-A8B7-77654A37732E}" destId="{389277B9-4A4E-42C3-A06A-2A78A25A82B3}" srcOrd="2" destOrd="0" parTransId="{094875C8-04AF-4148-84AD-4C52336A1996}" sibTransId="{E9FC8195-F072-44F3-BC1C-8DC42EC05538}"/>
    <dgm:cxn modelId="{A2175E77-CF50-4DE5-9B98-6210C1C07240}" srcId="{FB7B1A5E-D5D9-42B0-B764-7A7E32DAF114}" destId="{8868FEAD-17BF-4293-AB33-0C010D7CD614}" srcOrd="1" destOrd="0" parTransId="{A24BCB69-6A07-4283-BF99-0614F532895B}" sibTransId="{F41EC3F5-A7FF-4DB0-AC7C-3F5023D1DF8A}"/>
    <dgm:cxn modelId="{560ED558-035B-4B06-8881-CE3FBC65CFCD}" type="presOf" srcId="{8868FEAD-17BF-4293-AB33-0C010D7CD614}" destId="{4A4C653C-9FA6-4CE8-AA54-8D8595BA5201}" srcOrd="0" destOrd="2" presId="urn:microsoft.com/office/officeart/2005/8/layout/vProcess5"/>
    <dgm:cxn modelId="{40DE1A52-2735-47A7-A189-BE34B47A5EA1}" srcId="{3A1296E1-F331-4FA4-A8B7-77654A37732E}" destId="{43E2B125-D748-4627-88D9-BAE71FF267F8}" srcOrd="0" destOrd="0" parTransId="{31B6CD82-8A00-4AE7-975A-F8D67B7108F3}" sibTransId="{CFC3A425-C34E-403D-BBEF-52BD8CDCB29C}"/>
    <dgm:cxn modelId="{FE088D19-B585-47C1-BE3E-6BF7D7A8FD9A}" type="presOf" srcId="{FB7B1A5E-D5D9-42B0-B764-7A7E32DAF114}" destId="{266D03E1-BE65-40BC-BD87-13125DFF3BC4}" srcOrd="1" destOrd="0" presId="urn:microsoft.com/office/officeart/2005/8/layout/vProcess5"/>
    <dgm:cxn modelId="{68AA313B-8DFE-4406-B229-9F0904C6F404}" type="presOf" srcId="{3A1296E1-F331-4FA4-A8B7-77654A37732E}" destId="{0CA1E0C5-D1E8-417C-A7FE-A9EA72045FAC}" srcOrd="0" destOrd="0" presId="urn:microsoft.com/office/officeart/2005/8/layout/vProcess5"/>
    <dgm:cxn modelId="{45E05BFA-C8EE-43BB-AE91-54B8569479DE}" type="presOf" srcId="{63ED502E-1178-48B2-875E-64E5BFCA5AA6}" destId="{FBB0033A-07B7-4796-AF42-31969897548C}" srcOrd="1" destOrd="0" presId="urn:microsoft.com/office/officeart/2005/8/layout/vProcess5"/>
    <dgm:cxn modelId="{D7072E09-268D-4F0F-83C5-8FE3C0C7612D}" srcId="{FB7B1A5E-D5D9-42B0-B764-7A7E32DAF114}" destId="{84598614-EAE6-4401-B9C8-F67CDDDDFAD9}" srcOrd="0" destOrd="0" parTransId="{4000D981-4C71-43BE-A4D8-FDA374B4DD91}" sibTransId="{5BCABFA4-4587-4F67-AF1D-C1A9DBD79A34}"/>
    <dgm:cxn modelId="{B02F588A-89A3-4B19-9791-640827873D90}" srcId="{98DB4E6E-BF09-437D-9CB2-21577BD6608E}" destId="{3A1296E1-F331-4FA4-A8B7-77654A37732E}" srcOrd="0" destOrd="0" parTransId="{BAC45843-AF55-4C5C-88EA-E3F3201060AD}" sibTransId="{62F13A79-21B2-4880-BB24-BFA4A1850DCC}"/>
    <dgm:cxn modelId="{4976B5A4-B2CE-48DE-B876-507BA68D3E62}" srcId="{98DB4E6E-BF09-437D-9CB2-21577BD6608E}" destId="{FB7B1A5E-D5D9-42B0-B764-7A7E32DAF114}" srcOrd="2" destOrd="0" parTransId="{EF1A7A82-124C-4E1D-8030-36AE07130E1E}" sibTransId="{B161FD98-2B39-4A9F-B61B-CF720B2F6CB6}"/>
    <dgm:cxn modelId="{1A385DCE-76CF-41B4-AD25-F36D337169B2}" type="presOf" srcId="{63ED502E-1178-48B2-875E-64E5BFCA5AA6}" destId="{71832F46-68F9-4531-845B-8A73048F88B8}" srcOrd="0" destOrd="0" presId="urn:microsoft.com/office/officeart/2005/8/layout/vProcess5"/>
    <dgm:cxn modelId="{8679A93B-D0AC-42FC-ABB7-48081F367E94}" type="presOf" srcId="{98DB4E6E-BF09-437D-9CB2-21577BD6608E}" destId="{7A899434-BB85-448E-B8C0-2E8F03C0BE0F}" srcOrd="0" destOrd="0" presId="urn:microsoft.com/office/officeart/2005/8/layout/vProcess5"/>
    <dgm:cxn modelId="{12CDC869-779C-446E-955F-A9BEC580D41C}" type="presOf" srcId="{84598614-EAE6-4401-B9C8-F67CDDDDFAD9}" destId="{4A4C653C-9FA6-4CE8-AA54-8D8595BA5201}" srcOrd="0" destOrd="1" presId="urn:microsoft.com/office/officeart/2005/8/layout/vProcess5"/>
    <dgm:cxn modelId="{6C8E8E93-B56E-4C92-AE96-521CF6C34860}" type="presOf" srcId="{43E2B125-D748-4627-88D9-BAE71FF267F8}" destId="{0CA1E0C5-D1E8-417C-A7FE-A9EA72045FAC}" srcOrd="0" destOrd="1" presId="urn:microsoft.com/office/officeart/2005/8/layout/vProcess5"/>
    <dgm:cxn modelId="{D5155E55-E755-4942-9515-097A04F30B68}" type="presOf" srcId="{84598614-EAE6-4401-B9C8-F67CDDDDFAD9}" destId="{266D03E1-BE65-40BC-BD87-13125DFF3BC4}" srcOrd="1" destOrd="1" presId="urn:microsoft.com/office/officeart/2005/8/layout/vProcess5"/>
    <dgm:cxn modelId="{524DD3FC-3881-4F85-A3DF-44B9A62BE8E3}" type="presOf" srcId="{62F13A79-21B2-4880-BB24-BFA4A1850DCC}" destId="{06FB0C02-EBB1-4717-AB28-DE6825DE3671}" srcOrd="0" destOrd="0" presId="urn:microsoft.com/office/officeart/2005/8/layout/vProcess5"/>
    <dgm:cxn modelId="{7C0D3D47-1227-489B-A657-99D1B4233A2F}" type="presOf" srcId="{43E2B125-D748-4627-88D9-BAE71FF267F8}" destId="{F953631D-3E82-4105-A7B4-F5A579591238}" srcOrd="1" destOrd="1" presId="urn:microsoft.com/office/officeart/2005/8/layout/vProcess5"/>
    <dgm:cxn modelId="{A3C7FD17-49FD-49B3-A40B-12768C3A0B19}" type="presOf" srcId="{389277B9-4A4E-42C3-A06A-2A78A25A82B3}" destId="{0CA1E0C5-D1E8-417C-A7FE-A9EA72045FAC}" srcOrd="0" destOrd="3" presId="urn:microsoft.com/office/officeart/2005/8/layout/vProcess5"/>
    <dgm:cxn modelId="{E964E1D0-E42D-4D25-AB80-52FBA50214E8}" type="presParOf" srcId="{7A899434-BB85-448E-B8C0-2E8F03C0BE0F}" destId="{3ED3975B-BC27-4EF2-844B-D97CC3E7F096}" srcOrd="0" destOrd="0" presId="urn:microsoft.com/office/officeart/2005/8/layout/vProcess5"/>
    <dgm:cxn modelId="{366021AD-086E-417A-AD17-D664E1181064}" type="presParOf" srcId="{7A899434-BB85-448E-B8C0-2E8F03C0BE0F}" destId="{0CA1E0C5-D1E8-417C-A7FE-A9EA72045FAC}" srcOrd="1" destOrd="0" presId="urn:microsoft.com/office/officeart/2005/8/layout/vProcess5"/>
    <dgm:cxn modelId="{BE237743-2573-4DD5-869B-3CA861BD5DCB}" type="presParOf" srcId="{7A899434-BB85-448E-B8C0-2E8F03C0BE0F}" destId="{71832F46-68F9-4531-845B-8A73048F88B8}" srcOrd="2" destOrd="0" presId="urn:microsoft.com/office/officeart/2005/8/layout/vProcess5"/>
    <dgm:cxn modelId="{B7A8095D-2680-42F8-8910-7E084247700C}" type="presParOf" srcId="{7A899434-BB85-448E-B8C0-2E8F03C0BE0F}" destId="{4A4C653C-9FA6-4CE8-AA54-8D8595BA5201}" srcOrd="3" destOrd="0" presId="urn:microsoft.com/office/officeart/2005/8/layout/vProcess5"/>
    <dgm:cxn modelId="{AB10B119-4B51-451F-8612-190D5796E659}" type="presParOf" srcId="{7A899434-BB85-448E-B8C0-2E8F03C0BE0F}" destId="{06FB0C02-EBB1-4717-AB28-DE6825DE3671}" srcOrd="4" destOrd="0" presId="urn:microsoft.com/office/officeart/2005/8/layout/vProcess5"/>
    <dgm:cxn modelId="{E236B4A4-1228-4747-AE24-54AADE80815D}" type="presParOf" srcId="{7A899434-BB85-448E-B8C0-2E8F03C0BE0F}" destId="{5D9EFD08-6661-46A6-8866-217A6A691D68}" srcOrd="5" destOrd="0" presId="urn:microsoft.com/office/officeart/2005/8/layout/vProcess5"/>
    <dgm:cxn modelId="{838A2733-6F93-4A1F-BB4A-D4C74B6AE4DA}" type="presParOf" srcId="{7A899434-BB85-448E-B8C0-2E8F03C0BE0F}" destId="{F953631D-3E82-4105-A7B4-F5A579591238}" srcOrd="6" destOrd="0" presId="urn:microsoft.com/office/officeart/2005/8/layout/vProcess5"/>
    <dgm:cxn modelId="{3ACF4343-9136-4239-8CCB-E6615B15B72B}" type="presParOf" srcId="{7A899434-BB85-448E-B8C0-2E8F03C0BE0F}" destId="{FBB0033A-07B7-4796-AF42-31969897548C}" srcOrd="7" destOrd="0" presId="urn:microsoft.com/office/officeart/2005/8/layout/vProcess5"/>
    <dgm:cxn modelId="{2C4BEC95-508E-4591-ABBC-F5B220A0F2F4}" type="presParOf" srcId="{7A899434-BB85-448E-B8C0-2E8F03C0BE0F}" destId="{266D03E1-BE65-40BC-BD87-13125DFF3BC4}"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9C19F94-C654-47B6-938F-F7F00419B8CF}" type="doc">
      <dgm:prSet loTypeId="urn:microsoft.com/office/officeart/2005/8/layout/radial5" loCatId="cycle" qsTypeId="urn:microsoft.com/office/officeart/2005/8/quickstyle/simple1" qsCatId="simple" csTypeId="urn:microsoft.com/office/officeart/2005/8/colors/colorful5" csCatId="colorful" phldr="1"/>
      <dgm:spPr/>
      <dgm:t>
        <a:bodyPr/>
        <a:lstStyle/>
        <a:p>
          <a:endParaRPr lang="en-US"/>
        </a:p>
      </dgm:t>
    </dgm:pt>
    <dgm:pt modelId="{21626522-BB79-4BD8-B800-248F5A43E184}">
      <dgm:prSet phldrT="[Text]"/>
      <dgm:spPr>
        <a:noFill/>
        <a:ln>
          <a:solidFill>
            <a:schemeClr val="accent1">
              <a:lumMod val="50000"/>
            </a:schemeClr>
          </a:solidFill>
        </a:ln>
      </dgm:spPr>
      <dgm:t>
        <a:bodyPr/>
        <a:lstStyle/>
        <a:p>
          <a:r>
            <a:rPr lang="en-US" b="1" dirty="0" smtClean="0">
              <a:solidFill>
                <a:schemeClr val="tx1">
                  <a:lumMod val="85000"/>
                  <a:lumOff val="15000"/>
                </a:schemeClr>
              </a:solidFill>
            </a:rPr>
            <a:t>Modern Economic Development</a:t>
          </a:r>
          <a:endParaRPr lang="en-US" b="1" dirty="0">
            <a:solidFill>
              <a:schemeClr val="tx1">
                <a:lumMod val="85000"/>
                <a:lumOff val="15000"/>
              </a:schemeClr>
            </a:solidFill>
          </a:endParaRPr>
        </a:p>
      </dgm:t>
    </dgm:pt>
    <dgm:pt modelId="{34B9114A-C992-4AA9-A262-20621045C9D9}" type="parTrans" cxnId="{A97DDABC-4C81-4C48-85C4-843523034C2B}">
      <dgm:prSet/>
      <dgm:spPr/>
      <dgm:t>
        <a:bodyPr/>
        <a:lstStyle/>
        <a:p>
          <a:endParaRPr lang="en-US"/>
        </a:p>
      </dgm:t>
    </dgm:pt>
    <dgm:pt modelId="{22F1D6B7-2257-4341-9230-988C04CD3F0E}" type="sibTrans" cxnId="{A97DDABC-4C81-4C48-85C4-843523034C2B}">
      <dgm:prSet/>
      <dgm:spPr>
        <a:solidFill>
          <a:schemeClr val="accent2">
            <a:lumMod val="20000"/>
            <a:lumOff val="80000"/>
          </a:schemeClr>
        </a:solidFill>
        <a:ln>
          <a:solidFill>
            <a:schemeClr val="accent2">
              <a:lumMod val="20000"/>
              <a:lumOff val="80000"/>
            </a:schemeClr>
          </a:solidFill>
        </a:ln>
      </dgm:spPr>
      <dgm:t>
        <a:bodyPr/>
        <a:lstStyle/>
        <a:p>
          <a:endParaRPr lang="en-US"/>
        </a:p>
      </dgm:t>
    </dgm:pt>
    <dgm:pt modelId="{7F9BAA88-C3C2-4CDA-9F81-34866CBE8877}">
      <dgm:prSet phldrT="[Text]"/>
      <dgm:spPr>
        <a:solidFill>
          <a:schemeClr val="accent1">
            <a:lumMod val="75000"/>
          </a:schemeClr>
        </a:solidFill>
      </dgm:spPr>
      <dgm:t>
        <a:bodyPr/>
        <a:lstStyle/>
        <a:p>
          <a:r>
            <a:rPr lang="en-US" b="1" dirty="0" smtClean="0"/>
            <a:t>Increased Demand for Residential Development</a:t>
          </a:r>
          <a:endParaRPr lang="en-US" b="1" dirty="0"/>
        </a:p>
      </dgm:t>
    </dgm:pt>
    <dgm:pt modelId="{B884DD2A-3E41-4C34-A62A-EDDB36D80E17}" type="parTrans" cxnId="{96C5BEAC-3C1D-4470-959A-91A8C76F6DE0}">
      <dgm:prSet/>
      <dgm:spPr>
        <a:solidFill>
          <a:schemeClr val="accent1">
            <a:lumMod val="50000"/>
          </a:schemeClr>
        </a:solidFill>
      </dgm:spPr>
      <dgm:t>
        <a:bodyPr/>
        <a:lstStyle/>
        <a:p>
          <a:endParaRPr lang="en-US"/>
        </a:p>
      </dgm:t>
    </dgm:pt>
    <dgm:pt modelId="{76F7193D-1756-4B13-BF8B-2247AE3B5A4B}" type="sibTrans" cxnId="{96C5BEAC-3C1D-4470-959A-91A8C76F6DE0}">
      <dgm:prSet/>
      <dgm:spPr/>
      <dgm:t>
        <a:bodyPr/>
        <a:lstStyle/>
        <a:p>
          <a:endParaRPr lang="en-US"/>
        </a:p>
      </dgm:t>
    </dgm:pt>
    <dgm:pt modelId="{E633ED31-12E2-4D41-B7D5-E51FEF5D648B}">
      <dgm:prSet phldrT="[Text]"/>
      <dgm:spPr>
        <a:solidFill>
          <a:schemeClr val="accent1">
            <a:lumMod val="75000"/>
          </a:schemeClr>
        </a:solidFill>
      </dgm:spPr>
      <dgm:t>
        <a:bodyPr/>
        <a:lstStyle/>
        <a:p>
          <a:r>
            <a:rPr lang="en-US" b="1" dirty="0" smtClean="0"/>
            <a:t>Bigger, Stronger Local Workforce</a:t>
          </a:r>
          <a:endParaRPr lang="en-US" b="1" dirty="0"/>
        </a:p>
      </dgm:t>
    </dgm:pt>
    <dgm:pt modelId="{25770F23-4798-4E7D-BEBB-3430F8202851}" type="parTrans" cxnId="{7A062DD4-9DCC-4535-86F9-945BC49D7AB2}">
      <dgm:prSet/>
      <dgm:spPr>
        <a:solidFill>
          <a:schemeClr val="accent1">
            <a:lumMod val="50000"/>
          </a:schemeClr>
        </a:solidFill>
      </dgm:spPr>
      <dgm:t>
        <a:bodyPr/>
        <a:lstStyle/>
        <a:p>
          <a:endParaRPr lang="en-US"/>
        </a:p>
      </dgm:t>
    </dgm:pt>
    <dgm:pt modelId="{16840FA9-17EA-4702-849C-B5AB39FE3CF5}" type="sibTrans" cxnId="{7A062DD4-9DCC-4535-86F9-945BC49D7AB2}">
      <dgm:prSet/>
      <dgm:spPr/>
      <dgm:t>
        <a:bodyPr/>
        <a:lstStyle/>
        <a:p>
          <a:endParaRPr lang="en-US"/>
        </a:p>
      </dgm:t>
    </dgm:pt>
    <dgm:pt modelId="{8016486D-3469-4388-A605-203F51838393}">
      <dgm:prSet phldrT="[Text]"/>
      <dgm:spPr>
        <a:solidFill>
          <a:schemeClr val="accent1">
            <a:lumMod val="75000"/>
          </a:schemeClr>
        </a:solidFill>
      </dgm:spPr>
      <dgm:t>
        <a:bodyPr/>
        <a:lstStyle/>
        <a:p>
          <a:r>
            <a:rPr lang="en-US" b="1" dirty="0" smtClean="0"/>
            <a:t>Industry &amp; Corporate Recruitment</a:t>
          </a:r>
          <a:endParaRPr lang="en-US" b="1" dirty="0"/>
        </a:p>
      </dgm:t>
    </dgm:pt>
    <dgm:pt modelId="{4F9AFB83-9072-40C0-BD27-A4AEA80DD9F4}" type="parTrans" cxnId="{722CA765-4B01-44A5-ADC3-8C3A4C2D4967}">
      <dgm:prSet/>
      <dgm:spPr>
        <a:solidFill>
          <a:schemeClr val="accent1">
            <a:lumMod val="50000"/>
          </a:schemeClr>
        </a:solidFill>
      </dgm:spPr>
      <dgm:t>
        <a:bodyPr/>
        <a:lstStyle/>
        <a:p>
          <a:endParaRPr lang="en-US"/>
        </a:p>
      </dgm:t>
    </dgm:pt>
    <dgm:pt modelId="{F3297F43-5C5D-417A-92C0-5D60C13B1F76}" type="sibTrans" cxnId="{722CA765-4B01-44A5-ADC3-8C3A4C2D4967}">
      <dgm:prSet/>
      <dgm:spPr/>
      <dgm:t>
        <a:bodyPr/>
        <a:lstStyle/>
        <a:p>
          <a:endParaRPr lang="en-US"/>
        </a:p>
      </dgm:t>
    </dgm:pt>
    <dgm:pt modelId="{F725CCF5-CBA0-40A4-850E-F8D1AC1B91CB}">
      <dgm:prSet phldrT="[Text]"/>
      <dgm:spPr>
        <a:solidFill>
          <a:schemeClr val="accent1">
            <a:lumMod val="75000"/>
          </a:schemeClr>
        </a:solidFill>
      </dgm:spPr>
      <dgm:t>
        <a:bodyPr/>
        <a:lstStyle/>
        <a:p>
          <a:r>
            <a:rPr lang="en-US" b="1" dirty="0" smtClean="0"/>
            <a:t>Amenities that improve quality of life</a:t>
          </a:r>
          <a:endParaRPr lang="en-US" b="1" dirty="0"/>
        </a:p>
      </dgm:t>
    </dgm:pt>
    <dgm:pt modelId="{BD7D5CC9-A92F-4F10-A623-393B9D4C29B6}" type="parTrans" cxnId="{80072B34-61BD-4E32-B5C7-F6638AFD4B73}">
      <dgm:prSet/>
      <dgm:spPr>
        <a:solidFill>
          <a:schemeClr val="accent1">
            <a:lumMod val="50000"/>
          </a:schemeClr>
        </a:solidFill>
      </dgm:spPr>
      <dgm:t>
        <a:bodyPr/>
        <a:lstStyle/>
        <a:p>
          <a:endParaRPr lang="en-US"/>
        </a:p>
      </dgm:t>
    </dgm:pt>
    <dgm:pt modelId="{797A2FDC-2DDB-421A-8310-654F448E04C7}" type="sibTrans" cxnId="{80072B34-61BD-4E32-B5C7-F6638AFD4B73}">
      <dgm:prSet/>
      <dgm:spPr/>
      <dgm:t>
        <a:bodyPr/>
        <a:lstStyle/>
        <a:p>
          <a:endParaRPr lang="en-US"/>
        </a:p>
      </dgm:t>
    </dgm:pt>
    <dgm:pt modelId="{9A610AF1-12E8-46D3-9F4D-0F274AD2230B}">
      <dgm:prSet phldrT="[Text]"/>
      <dgm:spPr>
        <a:solidFill>
          <a:schemeClr val="accent1">
            <a:lumMod val="75000"/>
          </a:schemeClr>
        </a:solidFill>
      </dgm:spPr>
      <dgm:t>
        <a:bodyPr/>
        <a:lstStyle/>
        <a:p>
          <a:r>
            <a:rPr lang="en-US" b="1" smtClean="0"/>
            <a:t>Retail </a:t>
          </a:r>
          <a:r>
            <a:rPr lang="en-US" b="1" dirty="0" smtClean="0"/>
            <a:t>Development</a:t>
          </a:r>
          <a:endParaRPr lang="en-US" b="1" dirty="0"/>
        </a:p>
      </dgm:t>
    </dgm:pt>
    <dgm:pt modelId="{878F6211-F17C-4B0B-8AD5-C4D3F163EE4E}" type="parTrans" cxnId="{AA8639A3-45B7-46CE-9F28-A86793D6A34C}">
      <dgm:prSet/>
      <dgm:spPr>
        <a:solidFill>
          <a:schemeClr val="accent1">
            <a:lumMod val="50000"/>
          </a:schemeClr>
        </a:solidFill>
      </dgm:spPr>
      <dgm:t>
        <a:bodyPr/>
        <a:lstStyle/>
        <a:p>
          <a:endParaRPr lang="en-US"/>
        </a:p>
      </dgm:t>
    </dgm:pt>
    <dgm:pt modelId="{7B884B4B-6A08-462C-B82F-6ABBDE5E82E2}" type="sibTrans" cxnId="{AA8639A3-45B7-46CE-9F28-A86793D6A34C}">
      <dgm:prSet/>
      <dgm:spPr/>
      <dgm:t>
        <a:bodyPr/>
        <a:lstStyle/>
        <a:p>
          <a:endParaRPr lang="en-US"/>
        </a:p>
      </dgm:t>
    </dgm:pt>
    <dgm:pt modelId="{BC990DEC-E795-46FB-A7F0-0FB01FCDF8B0}" type="pres">
      <dgm:prSet presAssocID="{29C19F94-C654-47B6-938F-F7F00419B8CF}" presName="Name0" presStyleCnt="0">
        <dgm:presLayoutVars>
          <dgm:chMax val="1"/>
          <dgm:dir/>
          <dgm:animLvl val="ctr"/>
          <dgm:resizeHandles val="exact"/>
        </dgm:presLayoutVars>
      </dgm:prSet>
      <dgm:spPr/>
      <dgm:t>
        <a:bodyPr/>
        <a:lstStyle/>
        <a:p>
          <a:endParaRPr lang="en-US"/>
        </a:p>
      </dgm:t>
    </dgm:pt>
    <dgm:pt modelId="{A9EA3CB0-26CA-48FF-B0E9-7C698FF74E0B}" type="pres">
      <dgm:prSet presAssocID="{21626522-BB79-4BD8-B800-248F5A43E184}" presName="centerShape" presStyleLbl="node0" presStyleIdx="0" presStyleCnt="1"/>
      <dgm:spPr/>
      <dgm:t>
        <a:bodyPr/>
        <a:lstStyle/>
        <a:p>
          <a:endParaRPr lang="en-US"/>
        </a:p>
      </dgm:t>
    </dgm:pt>
    <dgm:pt modelId="{2AAA0D01-6353-4C3E-BCC3-529B8D28BDD1}" type="pres">
      <dgm:prSet presAssocID="{878F6211-F17C-4B0B-8AD5-C4D3F163EE4E}" presName="parTrans" presStyleLbl="sibTrans2D1" presStyleIdx="0" presStyleCnt="5"/>
      <dgm:spPr/>
      <dgm:t>
        <a:bodyPr/>
        <a:lstStyle/>
        <a:p>
          <a:endParaRPr lang="en-US"/>
        </a:p>
      </dgm:t>
    </dgm:pt>
    <dgm:pt modelId="{BF7C12EC-11BB-4A26-A554-920B49C72AAE}" type="pres">
      <dgm:prSet presAssocID="{878F6211-F17C-4B0B-8AD5-C4D3F163EE4E}" presName="connectorText" presStyleLbl="sibTrans2D1" presStyleIdx="0" presStyleCnt="5"/>
      <dgm:spPr/>
      <dgm:t>
        <a:bodyPr/>
        <a:lstStyle/>
        <a:p>
          <a:endParaRPr lang="en-US"/>
        </a:p>
      </dgm:t>
    </dgm:pt>
    <dgm:pt modelId="{EE9C4EEB-024C-40AB-A78D-9F185ED20760}" type="pres">
      <dgm:prSet presAssocID="{9A610AF1-12E8-46D3-9F4D-0F274AD2230B}" presName="node" presStyleLbl="node1" presStyleIdx="0" presStyleCnt="5">
        <dgm:presLayoutVars>
          <dgm:bulletEnabled val="1"/>
        </dgm:presLayoutVars>
      </dgm:prSet>
      <dgm:spPr/>
      <dgm:t>
        <a:bodyPr/>
        <a:lstStyle/>
        <a:p>
          <a:endParaRPr lang="en-US"/>
        </a:p>
      </dgm:t>
    </dgm:pt>
    <dgm:pt modelId="{5BACB8FD-EF1E-4E83-8BB3-8EC43DBA3F95}" type="pres">
      <dgm:prSet presAssocID="{BD7D5CC9-A92F-4F10-A623-393B9D4C29B6}" presName="parTrans" presStyleLbl="sibTrans2D1" presStyleIdx="1" presStyleCnt="5"/>
      <dgm:spPr/>
      <dgm:t>
        <a:bodyPr/>
        <a:lstStyle/>
        <a:p>
          <a:endParaRPr lang="en-US"/>
        </a:p>
      </dgm:t>
    </dgm:pt>
    <dgm:pt modelId="{5B5D7427-BF76-48CB-9FDC-E2F8495B6C94}" type="pres">
      <dgm:prSet presAssocID="{BD7D5CC9-A92F-4F10-A623-393B9D4C29B6}" presName="connectorText" presStyleLbl="sibTrans2D1" presStyleIdx="1" presStyleCnt="5"/>
      <dgm:spPr/>
      <dgm:t>
        <a:bodyPr/>
        <a:lstStyle/>
        <a:p>
          <a:endParaRPr lang="en-US"/>
        </a:p>
      </dgm:t>
    </dgm:pt>
    <dgm:pt modelId="{093A5618-AA47-4C2F-911D-69B1B547CB37}" type="pres">
      <dgm:prSet presAssocID="{F725CCF5-CBA0-40A4-850E-F8D1AC1B91CB}" presName="node" presStyleLbl="node1" presStyleIdx="1" presStyleCnt="5">
        <dgm:presLayoutVars>
          <dgm:bulletEnabled val="1"/>
        </dgm:presLayoutVars>
      </dgm:prSet>
      <dgm:spPr/>
      <dgm:t>
        <a:bodyPr/>
        <a:lstStyle/>
        <a:p>
          <a:endParaRPr lang="en-US"/>
        </a:p>
      </dgm:t>
    </dgm:pt>
    <dgm:pt modelId="{E690B079-D891-40D2-B7E7-E8A1E6CBBF87}" type="pres">
      <dgm:prSet presAssocID="{B884DD2A-3E41-4C34-A62A-EDDB36D80E17}" presName="parTrans" presStyleLbl="sibTrans2D1" presStyleIdx="2" presStyleCnt="5"/>
      <dgm:spPr/>
      <dgm:t>
        <a:bodyPr/>
        <a:lstStyle/>
        <a:p>
          <a:endParaRPr lang="en-US"/>
        </a:p>
      </dgm:t>
    </dgm:pt>
    <dgm:pt modelId="{50FBC050-D687-4520-894F-F014914C61D2}" type="pres">
      <dgm:prSet presAssocID="{B884DD2A-3E41-4C34-A62A-EDDB36D80E17}" presName="connectorText" presStyleLbl="sibTrans2D1" presStyleIdx="2" presStyleCnt="5"/>
      <dgm:spPr/>
      <dgm:t>
        <a:bodyPr/>
        <a:lstStyle/>
        <a:p>
          <a:endParaRPr lang="en-US"/>
        </a:p>
      </dgm:t>
    </dgm:pt>
    <dgm:pt modelId="{B4FB5588-25A3-4BF5-A172-C439868E2316}" type="pres">
      <dgm:prSet presAssocID="{7F9BAA88-C3C2-4CDA-9F81-34866CBE8877}" presName="node" presStyleLbl="node1" presStyleIdx="2" presStyleCnt="5">
        <dgm:presLayoutVars>
          <dgm:bulletEnabled val="1"/>
        </dgm:presLayoutVars>
      </dgm:prSet>
      <dgm:spPr/>
      <dgm:t>
        <a:bodyPr/>
        <a:lstStyle/>
        <a:p>
          <a:endParaRPr lang="en-US"/>
        </a:p>
      </dgm:t>
    </dgm:pt>
    <dgm:pt modelId="{28079FC1-9823-4250-98BC-82FA00AF15A4}" type="pres">
      <dgm:prSet presAssocID="{25770F23-4798-4E7D-BEBB-3430F8202851}" presName="parTrans" presStyleLbl="sibTrans2D1" presStyleIdx="3" presStyleCnt="5"/>
      <dgm:spPr/>
      <dgm:t>
        <a:bodyPr/>
        <a:lstStyle/>
        <a:p>
          <a:endParaRPr lang="en-US"/>
        </a:p>
      </dgm:t>
    </dgm:pt>
    <dgm:pt modelId="{FF8692B1-B7DE-466B-A258-DCEFE98F6796}" type="pres">
      <dgm:prSet presAssocID="{25770F23-4798-4E7D-BEBB-3430F8202851}" presName="connectorText" presStyleLbl="sibTrans2D1" presStyleIdx="3" presStyleCnt="5"/>
      <dgm:spPr/>
      <dgm:t>
        <a:bodyPr/>
        <a:lstStyle/>
        <a:p>
          <a:endParaRPr lang="en-US"/>
        </a:p>
      </dgm:t>
    </dgm:pt>
    <dgm:pt modelId="{88B8C6D5-4FD8-40C3-BDA5-CF84B2CCFDCB}" type="pres">
      <dgm:prSet presAssocID="{E633ED31-12E2-4D41-B7D5-E51FEF5D648B}" presName="node" presStyleLbl="node1" presStyleIdx="3" presStyleCnt="5">
        <dgm:presLayoutVars>
          <dgm:bulletEnabled val="1"/>
        </dgm:presLayoutVars>
      </dgm:prSet>
      <dgm:spPr/>
      <dgm:t>
        <a:bodyPr/>
        <a:lstStyle/>
        <a:p>
          <a:endParaRPr lang="en-US"/>
        </a:p>
      </dgm:t>
    </dgm:pt>
    <dgm:pt modelId="{7134546B-7D3F-4832-AB67-26F34CDA6A59}" type="pres">
      <dgm:prSet presAssocID="{4F9AFB83-9072-40C0-BD27-A4AEA80DD9F4}" presName="parTrans" presStyleLbl="sibTrans2D1" presStyleIdx="4" presStyleCnt="5"/>
      <dgm:spPr/>
      <dgm:t>
        <a:bodyPr/>
        <a:lstStyle/>
        <a:p>
          <a:endParaRPr lang="en-US"/>
        </a:p>
      </dgm:t>
    </dgm:pt>
    <dgm:pt modelId="{69336505-C0B8-4F5F-9A21-B3FC7378D573}" type="pres">
      <dgm:prSet presAssocID="{4F9AFB83-9072-40C0-BD27-A4AEA80DD9F4}" presName="connectorText" presStyleLbl="sibTrans2D1" presStyleIdx="4" presStyleCnt="5"/>
      <dgm:spPr/>
      <dgm:t>
        <a:bodyPr/>
        <a:lstStyle/>
        <a:p>
          <a:endParaRPr lang="en-US"/>
        </a:p>
      </dgm:t>
    </dgm:pt>
    <dgm:pt modelId="{B8B68087-C32C-429C-943F-2D566A7733F9}" type="pres">
      <dgm:prSet presAssocID="{8016486D-3469-4388-A605-203F51838393}" presName="node" presStyleLbl="node1" presStyleIdx="4" presStyleCnt="5">
        <dgm:presLayoutVars>
          <dgm:bulletEnabled val="1"/>
        </dgm:presLayoutVars>
      </dgm:prSet>
      <dgm:spPr/>
      <dgm:t>
        <a:bodyPr/>
        <a:lstStyle/>
        <a:p>
          <a:endParaRPr lang="en-US"/>
        </a:p>
      </dgm:t>
    </dgm:pt>
  </dgm:ptLst>
  <dgm:cxnLst>
    <dgm:cxn modelId="{5197E1C2-8C2D-4D59-82F6-37101F09DA35}" type="presOf" srcId="{8016486D-3469-4388-A605-203F51838393}" destId="{B8B68087-C32C-429C-943F-2D566A7733F9}" srcOrd="0" destOrd="0" presId="urn:microsoft.com/office/officeart/2005/8/layout/radial5"/>
    <dgm:cxn modelId="{80072B34-61BD-4E32-B5C7-F6638AFD4B73}" srcId="{21626522-BB79-4BD8-B800-248F5A43E184}" destId="{F725CCF5-CBA0-40A4-850E-F8D1AC1B91CB}" srcOrd="1" destOrd="0" parTransId="{BD7D5CC9-A92F-4F10-A623-393B9D4C29B6}" sibTransId="{797A2FDC-2DDB-421A-8310-654F448E04C7}"/>
    <dgm:cxn modelId="{80BF975C-E3B2-45EA-9117-63049D4F1D01}" type="presOf" srcId="{7F9BAA88-C3C2-4CDA-9F81-34866CBE8877}" destId="{B4FB5588-25A3-4BF5-A172-C439868E2316}" srcOrd="0" destOrd="0" presId="urn:microsoft.com/office/officeart/2005/8/layout/radial5"/>
    <dgm:cxn modelId="{EDC8B1CE-8E29-4ADA-9198-FC54E6FF4E77}" type="presOf" srcId="{21626522-BB79-4BD8-B800-248F5A43E184}" destId="{A9EA3CB0-26CA-48FF-B0E9-7C698FF74E0B}" srcOrd="0" destOrd="0" presId="urn:microsoft.com/office/officeart/2005/8/layout/radial5"/>
    <dgm:cxn modelId="{7F8BAF84-BE84-4353-A5F4-742922233D08}" type="presOf" srcId="{4F9AFB83-9072-40C0-BD27-A4AEA80DD9F4}" destId="{69336505-C0B8-4F5F-9A21-B3FC7378D573}" srcOrd="1" destOrd="0" presId="urn:microsoft.com/office/officeart/2005/8/layout/radial5"/>
    <dgm:cxn modelId="{753DE704-0FC0-4750-A44A-9506F8BF63F8}" type="presOf" srcId="{B884DD2A-3E41-4C34-A62A-EDDB36D80E17}" destId="{E690B079-D891-40D2-B7E7-E8A1E6CBBF87}" srcOrd="0" destOrd="0" presId="urn:microsoft.com/office/officeart/2005/8/layout/radial5"/>
    <dgm:cxn modelId="{3878DB4B-B2D2-45E1-A9F6-634C8119BAD5}" type="presOf" srcId="{29C19F94-C654-47B6-938F-F7F00419B8CF}" destId="{BC990DEC-E795-46FB-A7F0-0FB01FCDF8B0}" srcOrd="0" destOrd="0" presId="urn:microsoft.com/office/officeart/2005/8/layout/radial5"/>
    <dgm:cxn modelId="{1C0B64DE-E245-4B26-B96C-432A4F2DD4FA}" type="presOf" srcId="{878F6211-F17C-4B0B-8AD5-C4D3F163EE4E}" destId="{2AAA0D01-6353-4C3E-BCC3-529B8D28BDD1}" srcOrd="0" destOrd="0" presId="urn:microsoft.com/office/officeart/2005/8/layout/radial5"/>
    <dgm:cxn modelId="{A97DDABC-4C81-4C48-85C4-843523034C2B}" srcId="{29C19F94-C654-47B6-938F-F7F00419B8CF}" destId="{21626522-BB79-4BD8-B800-248F5A43E184}" srcOrd="0" destOrd="0" parTransId="{34B9114A-C992-4AA9-A262-20621045C9D9}" sibTransId="{22F1D6B7-2257-4341-9230-988C04CD3F0E}"/>
    <dgm:cxn modelId="{722CA765-4B01-44A5-ADC3-8C3A4C2D4967}" srcId="{21626522-BB79-4BD8-B800-248F5A43E184}" destId="{8016486D-3469-4388-A605-203F51838393}" srcOrd="4" destOrd="0" parTransId="{4F9AFB83-9072-40C0-BD27-A4AEA80DD9F4}" sibTransId="{F3297F43-5C5D-417A-92C0-5D60C13B1F76}"/>
    <dgm:cxn modelId="{28162AFA-42C4-4509-8332-359AA4C67FF6}" type="presOf" srcId="{878F6211-F17C-4B0B-8AD5-C4D3F163EE4E}" destId="{BF7C12EC-11BB-4A26-A554-920B49C72AAE}" srcOrd="1" destOrd="0" presId="urn:microsoft.com/office/officeart/2005/8/layout/radial5"/>
    <dgm:cxn modelId="{7D6B2F80-E017-49D5-AF44-B681FCEEF318}" type="presOf" srcId="{E633ED31-12E2-4D41-B7D5-E51FEF5D648B}" destId="{88B8C6D5-4FD8-40C3-BDA5-CF84B2CCFDCB}" srcOrd="0" destOrd="0" presId="urn:microsoft.com/office/officeart/2005/8/layout/radial5"/>
    <dgm:cxn modelId="{DC8E1E1A-8614-4F82-A108-954844C090A4}" type="presOf" srcId="{4F9AFB83-9072-40C0-BD27-A4AEA80DD9F4}" destId="{7134546B-7D3F-4832-AB67-26F34CDA6A59}" srcOrd="0" destOrd="0" presId="urn:microsoft.com/office/officeart/2005/8/layout/radial5"/>
    <dgm:cxn modelId="{B7905C6B-12E1-4D54-A351-E25B07A2E34A}" type="presOf" srcId="{BD7D5CC9-A92F-4F10-A623-393B9D4C29B6}" destId="{5BACB8FD-EF1E-4E83-8BB3-8EC43DBA3F95}" srcOrd="0" destOrd="0" presId="urn:microsoft.com/office/officeart/2005/8/layout/radial5"/>
    <dgm:cxn modelId="{96C5BEAC-3C1D-4470-959A-91A8C76F6DE0}" srcId="{21626522-BB79-4BD8-B800-248F5A43E184}" destId="{7F9BAA88-C3C2-4CDA-9F81-34866CBE8877}" srcOrd="2" destOrd="0" parTransId="{B884DD2A-3E41-4C34-A62A-EDDB36D80E17}" sibTransId="{76F7193D-1756-4B13-BF8B-2247AE3B5A4B}"/>
    <dgm:cxn modelId="{D819F4A3-F8CA-4042-9A7D-2A756E24BC4A}" type="presOf" srcId="{25770F23-4798-4E7D-BEBB-3430F8202851}" destId="{FF8692B1-B7DE-466B-A258-DCEFE98F6796}" srcOrd="1" destOrd="0" presId="urn:microsoft.com/office/officeart/2005/8/layout/radial5"/>
    <dgm:cxn modelId="{0F65E572-7839-4427-80FD-877061832770}" type="presOf" srcId="{9A610AF1-12E8-46D3-9F4D-0F274AD2230B}" destId="{EE9C4EEB-024C-40AB-A78D-9F185ED20760}" srcOrd="0" destOrd="0" presId="urn:microsoft.com/office/officeart/2005/8/layout/radial5"/>
    <dgm:cxn modelId="{A98D8939-92EB-4B22-8BAF-8FC7B66AE5C1}" type="presOf" srcId="{B884DD2A-3E41-4C34-A62A-EDDB36D80E17}" destId="{50FBC050-D687-4520-894F-F014914C61D2}" srcOrd="1" destOrd="0" presId="urn:microsoft.com/office/officeart/2005/8/layout/radial5"/>
    <dgm:cxn modelId="{EB963B08-6B84-4946-8280-E7C4D6AAC70F}" type="presOf" srcId="{25770F23-4798-4E7D-BEBB-3430F8202851}" destId="{28079FC1-9823-4250-98BC-82FA00AF15A4}" srcOrd="0" destOrd="0" presId="urn:microsoft.com/office/officeart/2005/8/layout/radial5"/>
    <dgm:cxn modelId="{7A062DD4-9DCC-4535-86F9-945BC49D7AB2}" srcId="{21626522-BB79-4BD8-B800-248F5A43E184}" destId="{E633ED31-12E2-4D41-B7D5-E51FEF5D648B}" srcOrd="3" destOrd="0" parTransId="{25770F23-4798-4E7D-BEBB-3430F8202851}" sibTransId="{16840FA9-17EA-4702-849C-B5AB39FE3CF5}"/>
    <dgm:cxn modelId="{471C74D1-5E90-4342-B8DD-F648D53423DF}" type="presOf" srcId="{F725CCF5-CBA0-40A4-850E-F8D1AC1B91CB}" destId="{093A5618-AA47-4C2F-911D-69B1B547CB37}" srcOrd="0" destOrd="0" presId="urn:microsoft.com/office/officeart/2005/8/layout/radial5"/>
    <dgm:cxn modelId="{EF5EB9E0-F399-4383-BE3E-97926C1E77CF}" type="presOf" srcId="{BD7D5CC9-A92F-4F10-A623-393B9D4C29B6}" destId="{5B5D7427-BF76-48CB-9FDC-E2F8495B6C94}" srcOrd="1" destOrd="0" presId="urn:microsoft.com/office/officeart/2005/8/layout/radial5"/>
    <dgm:cxn modelId="{AA8639A3-45B7-46CE-9F28-A86793D6A34C}" srcId="{21626522-BB79-4BD8-B800-248F5A43E184}" destId="{9A610AF1-12E8-46D3-9F4D-0F274AD2230B}" srcOrd="0" destOrd="0" parTransId="{878F6211-F17C-4B0B-8AD5-C4D3F163EE4E}" sibTransId="{7B884B4B-6A08-462C-B82F-6ABBDE5E82E2}"/>
    <dgm:cxn modelId="{F2235E7D-71BE-44D6-8D68-73DD4486DFBB}" type="presParOf" srcId="{BC990DEC-E795-46FB-A7F0-0FB01FCDF8B0}" destId="{A9EA3CB0-26CA-48FF-B0E9-7C698FF74E0B}" srcOrd="0" destOrd="0" presId="urn:microsoft.com/office/officeart/2005/8/layout/radial5"/>
    <dgm:cxn modelId="{D7DF349C-9D70-4F65-8EFD-CCBC944BEC30}" type="presParOf" srcId="{BC990DEC-E795-46FB-A7F0-0FB01FCDF8B0}" destId="{2AAA0D01-6353-4C3E-BCC3-529B8D28BDD1}" srcOrd="1" destOrd="0" presId="urn:microsoft.com/office/officeart/2005/8/layout/radial5"/>
    <dgm:cxn modelId="{77C1A177-68A4-4EED-A1AE-3EDED4ABB5FE}" type="presParOf" srcId="{2AAA0D01-6353-4C3E-BCC3-529B8D28BDD1}" destId="{BF7C12EC-11BB-4A26-A554-920B49C72AAE}" srcOrd="0" destOrd="0" presId="urn:microsoft.com/office/officeart/2005/8/layout/radial5"/>
    <dgm:cxn modelId="{0E49A4D7-13E2-4CBA-80B7-7E66599B5914}" type="presParOf" srcId="{BC990DEC-E795-46FB-A7F0-0FB01FCDF8B0}" destId="{EE9C4EEB-024C-40AB-A78D-9F185ED20760}" srcOrd="2" destOrd="0" presId="urn:microsoft.com/office/officeart/2005/8/layout/radial5"/>
    <dgm:cxn modelId="{53F3AD2E-E3B0-42D9-AB37-B9749017F2EF}" type="presParOf" srcId="{BC990DEC-E795-46FB-A7F0-0FB01FCDF8B0}" destId="{5BACB8FD-EF1E-4E83-8BB3-8EC43DBA3F95}" srcOrd="3" destOrd="0" presId="urn:microsoft.com/office/officeart/2005/8/layout/radial5"/>
    <dgm:cxn modelId="{1429E11F-6F4A-4590-BF66-9B6D3E24BB81}" type="presParOf" srcId="{5BACB8FD-EF1E-4E83-8BB3-8EC43DBA3F95}" destId="{5B5D7427-BF76-48CB-9FDC-E2F8495B6C94}" srcOrd="0" destOrd="0" presId="urn:microsoft.com/office/officeart/2005/8/layout/radial5"/>
    <dgm:cxn modelId="{6DEE2BF3-1F62-4EC5-AC1C-F986579DC141}" type="presParOf" srcId="{BC990DEC-E795-46FB-A7F0-0FB01FCDF8B0}" destId="{093A5618-AA47-4C2F-911D-69B1B547CB37}" srcOrd="4" destOrd="0" presId="urn:microsoft.com/office/officeart/2005/8/layout/radial5"/>
    <dgm:cxn modelId="{40C70618-EAA1-4A1B-8BEB-1AFE76D28735}" type="presParOf" srcId="{BC990DEC-E795-46FB-A7F0-0FB01FCDF8B0}" destId="{E690B079-D891-40D2-B7E7-E8A1E6CBBF87}" srcOrd="5" destOrd="0" presId="urn:microsoft.com/office/officeart/2005/8/layout/radial5"/>
    <dgm:cxn modelId="{D96EDA48-167B-43D0-9E20-F812B1B64AEC}" type="presParOf" srcId="{E690B079-D891-40D2-B7E7-E8A1E6CBBF87}" destId="{50FBC050-D687-4520-894F-F014914C61D2}" srcOrd="0" destOrd="0" presId="urn:microsoft.com/office/officeart/2005/8/layout/radial5"/>
    <dgm:cxn modelId="{C3E2FE58-4088-432B-BA4B-C8952ECA8759}" type="presParOf" srcId="{BC990DEC-E795-46FB-A7F0-0FB01FCDF8B0}" destId="{B4FB5588-25A3-4BF5-A172-C439868E2316}" srcOrd="6" destOrd="0" presId="urn:microsoft.com/office/officeart/2005/8/layout/radial5"/>
    <dgm:cxn modelId="{93FDFD48-89E7-4465-B415-A7E03DDF609F}" type="presParOf" srcId="{BC990DEC-E795-46FB-A7F0-0FB01FCDF8B0}" destId="{28079FC1-9823-4250-98BC-82FA00AF15A4}" srcOrd="7" destOrd="0" presId="urn:microsoft.com/office/officeart/2005/8/layout/radial5"/>
    <dgm:cxn modelId="{69859150-8C05-486C-BE00-6CFF5512748F}" type="presParOf" srcId="{28079FC1-9823-4250-98BC-82FA00AF15A4}" destId="{FF8692B1-B7DE-466B-A258-DCEFE98F6796}" srcOrd="0" destOrd="0" presId="urn:microsoft.com/office/officeart/2005/8/layout/radial5"/>
    <dgm:cxn modelId="{48D35E8A-0BA6-4956-817B-760A63C98F74}" type="presParOf" srcId="{BC990DEC-E795-46FB-A7F0-0FB01FCDF8B0}" destId="{88B8C6D5-4FD8-40C3-BDA5-CF84B2CCFDCB}" srcOrd="8" destOrd="0" presId="urn:microsoft.com/office/officeart/2005/8/layout/radial5"/>
    <dgm:cxn modelId="{14F16EB4-8A51-4783-90E7-B66D4587EFFB}" type="presParOf" srcId="{BC990DEC-E795-46FB-A7F0-0FB01FCDF8B0}" destId="{7134546B-7D3F-4832-AB67-26F34CDA6A59}" srcOrd="9" destOrd="0" presId="urn:microsoft.com/office/officeart/2005/8/layout/radial5"/>
    <dgm:cxn modelId="{D8E656C0-D59B-45A6-A92C-E35565445EA8}" type="presParOf" srcId="{7134546B-7D3F-4832-AB67-26F34CDA6A59}" destId="{69336505-C0B8-4F5F-9A21-B3FC7378D573}" srcOrd="0" destOrd="0" presId="urn:microsoft.com/office/officeart/2005/8/layout/radial5"/>
    <dgm:cxn modelId="{490EE972-7B5A-46C4-A33B-FFFF2EA2B7C5}" type="presParOf" srcId="{BC990DEC-E795-46FB-A7F0-0FB01FCDF8B0}" destId="{B8B68087-C32C-429C-943F-2D566A7733F9}" srcOrd="10"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A1E0C5-D1E8-417C-A7FE-A9EA72045FAC}">
      <dsp:nvSpPr>
        <dsp:cNvPr id="0" name=""/>
        <dsp:cNvSpPr/>
      </dsp:nvSpPr>
      <dsp:spPr>
        <a:xfrm>
          <a:off x="0" y="0"/>
          <a:ext cx="9732397" cy="1581419"/>
        </a:xfrm>
        <a:prstGeom prst="roundRect">
          <a:avLst>
            <a:gd name="adj" fmla="val 10000"/>
          </a:avLst>
        </a:prstGeom>
        <a:solidFill>
          <a:schemeClr val="accent2">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en-US" sz="2600" kern="1200" dirty="0" smtClean="0"/>
            <a:t>Industry &amp; Corporate Recruitment</a:t>
          </a:r>
          <a:endParaRPr lang="en-US" sz="2600" kern="1200" dirty="0"/>
        </a:p>
        <a:p>
          <a:pPr marL="228600" lvl="1" indent="-228600" algn="l" defTabSz="889000">
            <a:lnSpc>
              <a:spcPct val="90000"/>
            </a:lnSpc>
            <a:spcBef>
              <a:spcPct val="0"/>
            </a:spcBef>
            <a:spcAft>
              <a:spcPct val="15000"/>
            </a:spcAft>
            <a:buChar char="••"/>
          </a:pPr>
          <a:r>
            <a:rPr lang="en-US" sz="2000" kern="1200" dirty="0" smtClean="0"/>
            <a:t>Attract Manufacturing, Corporate Office</a:t>
          </a:r>
          <a:endParaRPr lang="en-US" sz="2000" kern="1200" dirty="0"/>
        </a:p>
        <a:p>
          <a:pPr marL="228600" lvl="1" indent="-228600" algn="l" defTabSz="889000">
            <a:lnSpc>
              <a:spcPct val="90000"/>
            </a:lnSpc>
            <a:spcBef>
              <a:spcPct val="0"/>
            </a:spcBef>
            <a:spcAft>
              <a:spcPct val="15000"/>
            </a:spcAft>
            <a:buChar char="••"/>
          </a:pPr>
          <a:r>
            <a:rPr lang="en-US" sz="2000" kern="1200" dirty="0" smtClean="0"/>
            <a:t>Workforce Education &amp; Development</a:t>
          </a:r>
          <a:endParaRPr lang="en-US" sz="2000" kern="1200" dirty="0"/>
        </a:p>
        <a:p>
          <a:pPr marL="228600" lvl="1" indent="-228600" algn="l" defTabSz="889000">
            <a:lnSpc>
              <a:spcPct val="90000"/>
            </a:lnSpc>
            <a:spcBef>
              <a:spcPct val="0"/>
            </a:spcBef>
            <a:spcAft>
              <a:spcPct val="15000"/>
            </a:spcAft>
            <a:buChar char="••"/>
          </a:pPr>
          <a:r>
            <a:rPr lang="en-US" sz="2000" kern="1200" dirty="0" smtClean="0"/>
            <a:t>Industrial Parks &amp; Mega Sites (“Chasing Smokestacks”)</a:t>
          </a:r>
        </a:p>
      </dsp:txBody>
      <dsp:txXfrm>
        <a:off x="46318" y="46318"/>
        <a:ext cx="8025922" cy="1488783"/>
      </dsp:txXfrm>
    </dsp:sp>
    <dsp:sp modelId="{71832F46-68F9-4531-845B-8A73048F88B8}">
      <dsp:nvSpPr>
        <dsp:cNvPr id="0" name=""/>
        <dsp:cNvSpPr/>
      </dsp:nvSpPr>
      <dsp:spPr>
        <a:xfrm>
          <a:off x="858740" y="1844988"/>
          <a:ext cx="9732397" cy="1581419"/>
        </a:xfrm>
        <a:prstGeom prst="roundRect">
          <a:avLst>
            <a:gd name="adj" fmla="val 10000"/>
          </a:avLst>
        </a:prstGeom>
        <a:solidFill>
          <a:schemeClr val="accent2">
            <a:alpha val="90000"/>
            <a:hueOff val="0"/>
            <a:satOff val="0"/>
            <a:lumOff val="0"/>
            <a:alphaOff val="-2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en-US" sz="2600" kern="1200" dirty="0" smtClean="0"/>
            <a:t>Bigger, Stronger Local Workforce</a:t>
          </a:r>
          <a:endParaRPr lang="en-US" sz="2600" kern="1200" dirty="0"/>
        </a:p>
      </dsp:txBody>
      <dsp:txXfrm>
        <a:off x="905058" y="1891306"/>
        <a:ext cx="7753097" cy="1488783"/>
      </dsp:txXfrm>
    </dsp:sp>
    <dsp:sp modelId="{4A4C653C-9FA6-4CE8-AA54-8D8595BA5201}">
      <dsp:nvSpPr>
        <dsp:cNvPr id="0" name=""/>
        <dsp:cNvSpPr/>
      </dsp:nvSpPr>
      <dsp:spPr>
        <a:xfrm>
          <a:off x="1717481" y="3689977"/>
          <a:ext cx="9732397" cy="1581419"/>
        </a:xfrm>
        <a:prstGeom prst="roundRect">
          <a:avLst>
            <a:gd name="adj" fmla="val 10000"/>
          </a:avLst>
        </a:prstGeom>
        <a:solidFill>
          <a:schemeClr val="accent2">
            <a:alpha val="90000"/>
            <a:hueOff val="0"/>
            <a:satOff val="0"/>
            <a:lumOff val="0"/>
            <a:alpha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en-US" sz="2600" kern="1200" dirty="0" smtClean="0"/>
            <a:t>Increased Demand</a:t>
          </a:r>
          <a:endParaRPr lang="en-US" sz="2600" kern="1200" dirty="0"/>
        </a:p>
        <a:p>
          <a:pPr marL="228600" lvl="1" indent="-228600" algn="l" defTabSz="889000">
            <a:lnSpc>
              <a:spcPct val="90000"/>
            </a:lnSpc>
            <a:spcBef>
              <a:spcPct val="0"/>
            </a:spcBef>
            <a:spcAft>
              <a:spcPct val="15000"/>
            </a:spcAft>
            <a:buChar char="••"/>
          </a:pPr>
          <a:r>
            <a:rPr lang="en-US" sz="2000" kern="1200" dirty="0" smtClean="0"/>
            <a:t>Residential Development</a:t>
          </a:r>
          <a:endParaRPr lang="en-US" sz="2000" kern="1200" dirty="0"/>
        </a:p>
        <a:p>
          <a:pPr marL="228600" lvl="1" indent="-228600" algn="l" defTabSz="889000">
            <a:lnSpc>
              <a:spcPct val="90000"/>
            </a:lnSpc>
            <a:spcBef>
              <a:spcPct val="0"/>
            </a:spcBef>
            <a:spcAft>
              <a:spcPct val="15000"/>
            </a:spcAft>
            <a:buChar char="••"/>
          </a:pPr>
          <a:r>
            <a:rPr lang="en-US" sz="2000" kern="1200" dirty="0" smtClean="0"/>
            <a:t>Retail Follows Rooftops</a:t>
          </a:r>
          <a:endParaRPr lang="en-US" sz="2000" kern="1200" dirty="0"/>
        </a:p>
      </dsp:txBody>
      <dsp:txXfrm>
        <a:off x="1763799" y="3736295"/>
        <a:ext cx="7753097" cy="1488783"/>
      </dsp:txXfrm>
    </dsp:sp>
    <dsp:sp modelId="{06FB0C02-EBB1-4717-AB28-DE6825DE3671}">
      <dsp:nvSpPr>
        <dsp:cNvPr id="0" name=""/>
        <dsp:cNvSpPr/>
      </dsp:nvSpPr>
      <dsp:spPr>
        <a:xfrm>
          <a:off x="8704474" y="1199242"/>
          <a:ext cx="1027922" cy="1027922"/>
        </a:xfrm>
        <a:prstGeom prst="downArrow">
          <a:avLst>
            <a:gd name="adj1" fmla="val 55000"/>
            <a:gd name="adj2" fmla="val 45000"/>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a:p>
      </dsp:txBody>
      <dsp:txXfrm>
        <a:off x="8935756" y="1199242"/>
        <a:ext cx="565358" cy="773511"/>
      </dsp:txXfrm>
    </dsp:sp>
    <dsp:sp modelId="{5D9EFD08-6661-46A6-8866-217A6A691D68}">
      <dsp:nvSpPr>
        <dsp:cNvPr id="0" name=""/>
        <dsp:cNvSpPr/>
      </dsp:nvSpPr>
      <dsp:spPr>
        <a:xfrm>
          <a:off x="9563215" y="3033688"/>
          <a:ext cx="1027922" cy="1027922"/>
        </a:xfrm>
        <a:prstGeom prst="downArrow">
          <a:avLst>
            <a:gd name="adj1" fmla="val 55000"/>
            <a:gd name="adj2" fmla="val 45000"/>
          </a:avLst>
        </a:prstGeom>
        <a:solidFill>
          <a:schemeClr val="accent2">
            <a:alpha val="90000"/>
            <a:tint val="40000"/>
            <a:hueOff val="0"/>
            <a:satOff val="0"/>
            <a:lumOff val="0"/>
            <a:alphaOff val="-4000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a:p>
      </dsp:txBody>
      <dsp:txXfrm>
        <a:off x="9794497" y="3033688"/>
        <a:ext cx="565358" cy="77351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EA3CB0-26CA-48FF-B0E9-7C698FF74E0B}">
      <dsp:nvSpPr>
        <dsp:cNvPr id="0" name=""/>
        <dsp:cNvSpPr/>
      </dsp:nvSpPr>
      <dsp:spPr>
        <a:xfrm>
          <a:off x="2733979" y="2166683"/>
          <a:ext cx="1544175" cy="1544175"/>
        </a:xfrm>
        <a:prstGeom prst="ellipse">
          <a:avLst/>
        </a:prstGeom>
        <a:noFill/>
        <a:ln w="25400" cap="flat" cmpd="sng" algn="ctr">
          <a:solidFill>
            <a:schemeClr val="accent1">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b="1" kern="1200" dirty="0" smtClean="0">
              <a:solidFill>
                <a:schemeClr val="tx1">
                  <a:lumMod val="85000"/>
                  <a:lumOff val="15000"/>
                </a:schemeClr>
              </a:solidFill>
            </a:rPr>
            <a:t>Modern Economic Development</a:t>
          </a:r>
          <a:endParaRPr lang="en-US" sz="1500" b="1" kern="1200" dirty="0">
            <a:solidFill>
              <a:schemeClr val="tx1">
                <a:lumMod val="85000"/>
                <a:lumOff val="15000"/>
              </a:schemeClr>
            </a:solidFill>
          </a:endParaRPr>
        </a:p>
      </dsp:txBody>
      <dsp:txXfrm>
        <a:off x="2960118" y="2392822"/>
        <a:ext cx="1091897" cy="1091897"/>
      </dsp:txXfrm>
    </dsp:sp>
    <dsp:sp modelId="{2AAA0D01-6353-4C3E-BCC3-529B8D28BDD1}">
      <dsp:nvSpPr>
        <dsp:cNvPr id="0" name=""/>
        <dsp:cNvSpPr/>
      </dsp:nvSpPr>
      <dsp:spPr>
        <a:xfrm rot="16200000">
          <a:off x="3342117" y="1604114"/>
          <a:ext cx="327899" cy="525019"/>
        </a:xfrm>
        <a:prstGeom prst="rightArrow">
          <a:avLst>
            <a:gd name="adj1" fmla="val 60000"/>
            <a:gd name="adj2" fmla="val 50000"/>
          </a:avLst>
        </a:prstGeom>
        <a:solidFill>
          <a:schemeClr val="accent1">
            <a:lumMod val="5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a:off x="3391302" y="1758303"/>
        <a:ext cx="229529" cy="315011"/>
      </dsp:txXfrm>
    </dsp:sp>
    <dsp:sp modelId="{EE9C4EEB-024C-40AB-A78D-9F185ED20760}">
      <dsp:nvSpPr>
        <dsp:cNvPr id="0" name=""/>
        <dsp:cNvSpPr/>
      </dsp:nvSpPr>
      <dsp:spPr>
        <a:xfrm>
          <a:off x="2733979" y="3829"/>
          <a:ext cx="1544175" cy="1544175"/>
        </a:xfrm>
        <a:prstGeom prst="ellipse">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b="1" kern="1200" smtClean="0"/>
            <a:t>Retail </a:t>
          </a:r>
          <a:r>
            <a:rPr lang="en-US" sz="1500" b="1" kern="1200" dirty="0" smtClean="0"/>
            <a:t>Development</a:t>
          </a:r>
          <a:endParaRPr lang="en-US" sz="1500" b="1" kern="1200" dirty="0"/>
        </a:p>
      </dsp:txBody>
      <dsp:txXfrm>
        <a:off x="2960118" y="229968"/>
        <a:ext cx="1091897" cy="1091897"/>
      </dsp:txXfrm>
    </dsp:sp>
    <dsp:sp modelId="{5BACB8FD-EF1E-4E83-8BB3-8EC43DBA3F95}">
      <dsp:nvSpPr>
        <dsp:cNvPr id="0" name=""/>
        <dsp:cNvSpPr/>
      </dsp:nvSpPr>
      <dsp:spPr>
        <a:xfrm rot="20520000">
          <a:off x="4361789" y="2344950"/>
          <a:ext cx="327899" cy="525019"/>
        </a:xfrm>
        <a:prstGeom prst="rightArrow">
          <a:avLst>
            <a:gd name="adj1" fmla="val 60000"/>
            <a:gd name="adj2" fmla="val 50000"/>
          </a:avLst>
        </a:prstGeom>
        <a:solidFill>
          <a:schemeClr val="accent1">
            <a:lumMod val="5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a:off x="4364196" y="2465153"/>
        <a:ext cx="229529" cy="315011"/>
      </dsp:txXfrm>
    </dsp:sp>
    <dsp:sp modelId="{093A5618-AA47-4C2F-911D-69B1B547CB37}">
      <dsp:nvSpPr>
        <dsp:cNvPr id="0" name=""/>
        <dsp:cNvSpPr/>
      </dsp:nvSpPr>
      <dsp:spPr>
        <a:xfrm>
          <a:off x="4790975" y="1498325"/>
          <a:ext cx="1544175" cy="1544175"/>
        </a:xfrm>
        <a:prstGeom prst="ellipse">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b="1" kern="1200" dirty="0" smtClean="0"/>
            <a:t>Amenities that improve quality of life</a:t>
          </a:r>
          <a:endParaRPr lang="en-US" sz="1500" b="1" kern="1200" dirty="0"/>
        </a:p>
      </dsp:txBody>
      <dsp:txXfrm>
        <a:off x="5017114" y="1724464"/>
        <a:ext cx="1091897" cy="1091897"/>
      </dsp:txXfrm>
    </dsp:sp>
    <dsp:sp modelId="{E690B079-D891-40D2-B7E7-E8A1E6CBBF87}">
      <dsp:nvSpPr>
        <dsp:cNvPr id="0" name=""/>
        <dsp:cNvSpPr/>
      </dsp:nvSpPr>
      <dsp:spPr>
        <a:xfrm rot="3240000">
          <a:off x="3972309" y="3543646"/>
          <a:ext cx="327899" cy="525019"/>
        </a:xfrm>
        <a:prstGeom prst="rightArrow">
          <a:avLst>
            <a:gd name="adj1" fmla="val 60000"/>
            <a:gd name="adj2" fmla="val 50000"/>
          </a:avLst>
        </a:prstGeom>
        <a:solidFill>
          <a:schemeClr val="accent1">
            <a:lumMod val="5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a:off x="3992584" y="3608858"/>
        <a:ext cx="229529" cy="315011"/>
      </dsp:txXfrm>
    </dsp:sp>
    <dsp:sp modelId="{B4FB5588-25A3-4BF5-A172-C439868E2316}">
      <dsp:nvSpPr>
        <dsp:cNvPr id="0" name=""/>
        <dsp:cNvSpPr/>
      </dsp:nvSpPr>
      <dsp:spPr>
        <a:xfrm>
          <a:off x="4005272" y="3916469"/>
          <a:ext cx="1544175" cy="1544175"/>
        </a:xfrm>
        <a:prstGeom prst="ellipse">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b="1" kern="1200" dirty="0" smtClean="0"/>
            <a:t>Increased Demand for Residential Development</a:t>
          </a:r>
          <a:endParaRPr lang="en-US" sz="1500" b="1" kern="1200" dirty="0"/>
        </a:p>
      </dsp:txBody>
      <dsp:txXfrm>
        <a:off x="4231411" y="4142608"/>
        <a:ext cx="1091897" cy="1091897"/>
      </dsp:txXfrm>
    </dsp:sp>
    <dsp:sp modelId="{28079FC1-9823-4250-98BC-82FA00AF15A4}">
      <dsp:nvSpPr>
        <dsp:cNvPr id="0" name=""/>
        <dsp:cNvSpPr/>
      </dsp:nvSpPr>
      <dsp:spPr>
        <a:xfrm rot="7560000">
          <a:off x="2711925" y="3543646"/>
          <a:ext cx="327899" cy="525019"/>
        </a:xfrm>
        <a:prstGeom prst="rightArrow">
          <a:avLst>
            <a:gd name="adj1" fmla="val 60000"/>
            <a:gd name="adj2" fmla="val 50000"/>
          </a:avLst>
        </a:prstGeom>
        <a:solidFill>
          <a:schemeClr val="accent1">
            <a:lumMod val="5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rot="10800000">
        <a:off x="2790020" y="3608858"/>
        <a:ext cx="229529" cy="315011"/>
      </dsp:txXfrm>
    </dsp:sp>
    <dsp:sp modelId="{88B8C6D5-4FD8-40C3-BDA5-CF84B2CCFDCB}">
      <dsp:nvSpPr>
        <dsp:cNvPr id="0" name=""/>
        <dsp:cNvSpPr/>
      </dsp:nvSpPr>
      <dsp:spPr>
        <a:xfrm>
          <a:off x="1462685" y="3916469"/>
          <a:ext cx="1544175" cy="1544175"/>
        </a:xfrm>
        <a:prstGeom prst="ellipse">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b="1" kern="1200" dirty="0" smtClean="0"/>
            <a:t>Bigger, Stronger Local Workforce</a:t>
          </a:r>
          <a:endParaRPr lang="en-US" sz="1500" b="1" kern="1200" dirty="0"/>
        </a:p>
      </dsp:txBody>
      <dsp:txXfrm>
        <a:off x="1688824" y="4142608"/>
        <a:ext cx="1091897" cy="1091897"/>
      </dsp:txXfrm>
    </dsp:sp>
    <dsp:sp modelId="{7134546B-7D3F-4832-AB67-26F34CDA6A59}">
      <dsp:nvSpPr>
        <dsp:cNvPr id="0" name=""/>
        <dsp:cNvSpPr/>
      </dsp:nvSpPr>
      <dsp:spPr>
        <a:xfrm rot="11880000">
          <a:off x="2322445" y="2344950"/>
          <a:ext cx="327899" cy="525019"/>
        </a:xfrm>
        <a:prstGeom prst="rightArrow">
          <a:avLst>
            <a:gd name="adj1" fmla="val 60000"/>
            <a:gd name="adj2" fmla="val 50000"/>
          </a:avLst>
        </a:prstGeom>
        <a:solidFill>
          <a:schemeClr val="accent1">
            <a:lumMod val="5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rot="10800000">
        <a:off x="2418408" y="2465153"/>
        <a:ext cx="229529" cy="315011"/>
      </dsp:txXfrm>
    </dsp:sp>
    <dsp:sp modelId="{B8B68087-C32C-429C-943F-2D566A7733F9}">
      <dsp:nvSpPr>
        <dsp:cNvPr id="0" name=""/>
        <dsp:cNvSpPr/>
      </dsp:nvSpPr>
      <dsp:spPr>
        <a:xfrm>
          <a:off x="676982" y="1498325"/>
          <a:ext cx="1544175" cy="1544175"/>
        </a:xfrm>
        <a:prstGeom prst="ellipse">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b="1" kern="1200" dirty="0" smtClean="0"/>
            <a:t>Industry &amp; Corporate Recruitment</a:t>
          </a:r>
          <a:endParaRPr lang="en-US" sz="1500" b="1" kern="1200" dirty="0"/>
        </a:p>
      </dsp:txBody>
      <dsp:txXfrm>
        <a:off x="903121" y="1724464"/>
        <a:ext cx="1091897" cy="1091897"/>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62422C-02DA-4A86-B41C-26EE048A33B8}" type="datetimeFigureOut">
              <a:rPr lang="en-US" smtClean="0"/>
              <a:t>1/12/2022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0038E7-5A32-4B1B-B1C7-772ED9636367}" type="slidenum">
              <a:rPr lang="en-US" smtClean="0"/>
              <a:t>‹#›</a:t>
            </a:fld>
            <a:endParaRPr lang="en-US"/>
          </a:p>
        </p:txBody>
      </p:sp>
    </p:spTree>
    <p:extLst>
      <p:ext uri="{BB962C8B-B14F-4D97-AF65-F5344CB8AC3E}">
        <p14:creationId xmlns:p14="http://schemas.microsoft.com/office/powerpoint/2010/main" val="2298800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p:spPr>
        <p:txBody>
          <a:bodyPr/>
          <a:lstStyle>
            <a:lvl1pPr defTabSz="914485" eaLnBrk="0" hangingPunct="0">
              <a:spcBef>
                <a:spcPct val="30000"/>
              </a:spcBef>
              <a:defRPr sz="1100">
                <a:solidFill>
                  <a:schemeClr val="tx1"/>
                </a:solidFill>
                <a:latin typeface="Arial" charset="0"/>
              </a:defRPr>
            </a:lvl1pPr>
            <a:lvl2pPr marL="702756" indent="-270291" defTabSz="914485" eaLnBrk="0" hangingPunct="0">
              <a:spcBef>
                <a:spcPct val="30000"/>
              </a:spcBef>
              <a:defRPr sz="1100">
                <a:solidFill>
                  <a:schemeClr val="tx1"/>
                </a:solidFill>
                <a:latin typeface="Arial" charset="0"/>
              </a:defRPr>
            </a:lvl2pPr>
            <a:lvl3pPr marL="1081164" indent="-216233" defTabSz="914485" eaLnBrk="0" hangingPunct="0">
              <a:spcBef>
                <a:spcPct val="30000"/>
              </a:spcBef>
              <a:defRPr sz="1100">
                <a:solidFill>
                  <a:schemeClr val="tx1"/>
                </a:solidFill>
                <a:latin typeface="Arial" charset="0"/>
              </a:defRPr>
            </a:lvl3pPr>
            <a:lvl4pPr marL="1513629" indent="-216233" defTabSz="914485" eaLnBrk="0" hangingPunct="0">
              <a:spcBef>
                <a:spcPct val="30000"/>
              </a:spcBef>
              <a:defRPr sz="1100">
                <a:solidFill>
                  <a:schemeClr val="tx1"/>
                </a:solidFill>
                <a:latin typeface="Arial" charset="0"/>
              </a:defRPr>
            </a:lvl4pPr>
            <a:lvl5pPr marL="1946095" indent="-216233" defTabSz="914485" eaLnBrk="0" hangingPunct="0">
              <a:spcBef>
                <a:spcPct val="30000"/>
              </a:spcBef>
              <a:defRPr sz="1100">
                <a:solidFill>
                  <a:schemeClr val="tx1"/>
                </a:solidFill>
                <a:latin typeface="Arial" charset="0"/>
              </a:defRPr>
            </a:lvl5pPr>
            <a:lvl6pPr marL="2378560" indent="-216233" defTabSz="914485" eaLnBrk="0" fontAlgn="base" hangingPunct="0">
              <a:spcBef>
                <a:spcPct val="30000"/>
              </a:spcBef>
              <a:spcAft>
                <a:spcPct val="0"/>
              </a:spcAft>
              <a:defRPr sz="1100">
                <a:solidFill>
                  <a:schemeClr val="tx1"/>
                </a:solidFill>
                <a:latin typeface="Arial" charset="0"/>
              </a:defRPr>
            </a:lvl6pPr>
            <a:lvl7pPr marL="2811026" indent="-216233" defTabSz="914485" eaLnBrk="0" fontAlgn="base" hangingPunct="0">
              <a:spcBef>
                <a:spcPct val="30000"/>
              </a:spcBef>
              <a:spcAft>
                <a:spcPct val="0"/>
              </a:spcAft>
              <a:defRPr sz="1100">
                <a:solidFill>
                  <a:schemeClr val="tx1"/>
                </a:solidFill>
                <a:latin typeface="Arial" charset="0"/>
              </a:defRPr>
            </a:lvl7pPr>
            <a:lvl8pPr marL="3243491" indent="-216233" defTabSz="914485" eaLnBrk="0" fontAlgn="base" hangingPunct="0">
              <a:spcBef>
                <a:spcPct val="30000"/>
              </a:spcBef>
              <a:spcAft>
                <a:spcPct val="0"/>
              </a:spcAft>
              <a:defRPr sz="1100">
                <a:solidFill>
                  <a:schemeClr val="tx1"/>
                </a:solidFill>
                <a:latin typeface="Arial" charset="0"/>
              </a:defRPr>
            </a:lvl8pPr>
            <a:lvl9pPr marL="3675957" indent="-216233" defTabSz="914485" eaLnBrk="0" fontAlgn="base" hangingPunct="0">
              <a:spcBef>
                <a:spcPct val="30000"/>
              </a:spcBef>
              <a:spcAft>
                <a:spcPct val="0"/>
              </a:spcAft>
              <a:defRPr sz="1100">
                <a:solidFill>
                  <a:schemeClr val="tx1"/>
                </a:solidFill>
                <a:latin typeface="Arial" charset="0"/>
              </a:defRPr>
            </a:lvl9pPr>
          </a:lstStyle>
          <a:p>
            <a:pPr marL="0" marR="0" lvl="0" indent="0" algn="r" defTabSz="914485" rtl="0" eaLnBrk="1" fontAlgn="auto" latinLnBrk="0" hangingPunct="1">
              <a:lnSpc>
                <a:spcPct val="100000"/>
              </a:lnSpc>
              <a:spcBef>
                <a:spcPct val="0"/>
              </a:spcBef>
              <a:spcAft>
                <a:spcPts val="0"/>
              </a:spcAft>
              <a:buClrTx/>
              <a:buSzTx/>
              <a:buFontTx/>
              <a:buNone/>
              <a:tabLst/>
              <a:defRPr/>
            </a:pPr>
            <a:fld id="{58B457CB-37F1-48FC-9CB6-28A56539E5FE}" type="slidenum">
              <a:rPr kumimoji="0" lang="en-US" alt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85" rtl="0" eaLnBrk="1" fontAlgn="auto" latinLnBrk="0" hangingPunct="1">
                <a:lnSpc>
                  <a:spcPct val="100000"/>
                </a:lnSpc>
                <a:spcBef>
                  <a:spcPct val="0"/>
                </a:spcBef>
                <a:spcAft>
                  <a:spcPts val="0"/>
                </a:spcAft>
                <a:buClrTx/>
                <a:buSzTx/>
                <a:buFontTx/>
                <a:buNone/>
                <a:tabLst/>
                <a:defRPr/>
              </a:pPr>
              <a:t>1</a:t>
            </a:fld>
            <a:endParaRPr kumimoji="0" lang="en-US" alt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13315" name="Rectangle 2"/>
          <p:cNvSpPr>
            <a:spLocks noGrp="1" noRot="1" noChangeAspect="1" noChangeArrowheads="1" noTextEdit="1"/>
          </p:cNvSpPr>
          <p:nvPr>
            <p:ph type="sldImg"/>
          </p:nvPr>
        </p:nvSpPr>
        <p:spPr>
          <a:xfrm>
            <a:off x="381000" y="685800"/>
            <a:ext cx="6096000" cy="3429000"/>
          </a:xfrm>
          <a:ln/>
        </p:spPr>
      </p:sp>
      <p:sp>
        <p:nvSpPr>
          <p:cNvPr id="13316" name="Rectangle 3"/>
          <p:cNvSpPr>
            <a:spLocks noGrp="1" noChangeArrowheads="1"/>
          </p:cNvSpPr>
          <p:nvPr>
            <p:ph type="body" idx="1"/>
          </p:nvPr>
        </p:nvSpPr>
        <p:spPr>
          <a:noFill/>
        </p:spPr>
        <p:txBody>
          <a:bodyPr/>
          <a:lstStyle/>
          <a:p>
            <a:pPr eaLnBrk="1" hangingPunct="1"/>
            <a:endParaRPr lang="en-US" altLang="en-US" dirty="0" smtClean="0"/>
          </a:p>
        </p:txBody>
      </p:sp>
    </p:spTree>
    <p:extLst>
      <p:ext uri="{BB962C8B-B14F-4D97-AF65-F5344CB8AC3E}">
        <p14:creationId xmlns:p14="http://schemas.microsoft.com/office/powerpoint/2010/main" val="9668405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A</a:t>
            </a:r>
            <a:r>
              <a:rPr lang="en-US" baseline="0" dirty="0" smtClean="0"/>
              <a:t> key thing to remember when </a:t>
            </a:r>
            <a:r>
              <a:rPr lang="en-US" b="1" baseline="0" dirty="0" smtClean="0"/>
              <a:t>dealing with retail recruitment is </a:t>
            </a:r>
            <a:r>
              <a:rPr lang="en-US" b="1" baseline="0" dirty="0" smtClean="0"/>
              <a:t>the amount of </a:t>
            </a:r>
            <a:r>
              <a:rPr lang="en-US" b="1" baseline="0" dirty="0" smtClean="0"/>
              <a:t>time that is placed into the overall real estate life cycle.  </a:t>
            </a:r>
            <a:endParaRPr lang="en-US" b="1" baseline="0" dirty="0" smtClean="0"/>
          </a:p>
          <a:p>
            <a:pPr marL="171450" indent="-171450">
              <a:buFont typeface="Arial" panose="020B0604020202020204" pitchFamily="34" charset="0"/>
              <a:buChar char="•"/>
            </a:pPr>
            <a:r>
              <a:rPr lang="en-US" b="1" baseline="0" dirty="0" smtClean="0"/>
              <a:t>By </a:t>
            </a:r>
            <a:r>
              <a:rPr lang="en-US" b="1" baseline="0" dirty="0" smtClean="0"/>
              <a:t>the time a project arrives at the City for permit review (reactive) the private sector could have been negotiating for over a year.</a:t>
            </a:r>
            <a:r>
              <a:rPr lang="en-US" baseline="0" dirty="0" smtClean="0"/>
              <a:t>  </a:t>
            </a:r>
            <a:endParaRPr lang="en-US" baseline="0" dirty="0" smtClean="0"/>
          </a:p>
          <a:p>
            <a:pPr marL="171450" indent="-171450">
              <a:buFont typeface="Arial" panose="020B0604020202020204" pitchFamily="34" charset="0"/>
              <a:buChar char="•"/>
            </a:pPr>
            <a:r>
              <a:rPr lang="en-US" baseline="0" dirty="0" smtClean="0"/>
              <a:t>This </a:t>
            </a:r>
            <a:r>
              <a:rPr lang="en-US" baseline="0" dirty="0" smtClean="0"/>
              <a:t>means by the time it arrives at the City there has been a significant investment.  This is where City recruitment and working with property owners to achieve goals for commercial mixes is better in a proactive measure. </a:t>
            </a:r>
            <a:endParaRPr lang="en-US" baseline="0" dirty="0" smtClean="0"/>
          </a:p>
          <a:p>
            <a:pPr marL="171450" indent="-171450">
              <a:buFont typeface="Arial" panose="020B0604020202020204" pitchFamily="34" charset="0"/>
              <a:buChar char="•"/>
            </a:pPr>
            <a:r>
              <a:rPr lang="en-US" baseline="0" dirty="0" smtClean="0"/>
              <a:t>Many times </a:t>
            </a:r>
            <a:r>
              <a:rPr lang="en-US" baseline="0" dirty="0" smtClean="0"/>
              <a:t>the community only becomes </a:t>
            </a:r>
            <a:r>
              <a:rPr lang="en-US" b="1" baseline="0" dirty="0" smtClean="0"/>
              <a:t>aware of a project when it arrives at DRB, which could be as much as 18 months after site selection occurred</a:t>
            </a:r>
            <a:r>
              <a:rPr lang="en-US" baseline="0" dirty="0" smtClean="0"/>
              <a:t>.  After city review and permitting, the construction and licensing portion can have another significate delay.  </a:t>
            </a:r>
            <a:endParaRPr lang="en-US" baseline="0" dirty="0" smtClean="0"/>
          </a:p>
          <a:p>
            <a:pPr marL="171450" indent="-171450">
              <a:buFont typeface="Arial" panose="020B0604020202020204" pitchFamily="34" charset="0"/>
              <a:buChar char="•"/>
            </a:pPr>
            <a:r>
              <a:rPr lang="en-US" baseline="0" dirty="0" smtClean="0"/>
              <a:t>A </a:t>
            </a:r>
            <a:r>
              <a:rPr lang="en-US" baseline="0" dirty="0" smtClean="0"/>
              <a:t>prime example is </a:t>
            </a:r>
            <a:r>
              <a:rPr lang="en-US" baseline="0" dirty="0" err="1" smtClean="0"/>
              <a:t>Pokeburri</a:t>
            </a:r>
            <a:r>
              <a:rPr lang="en-US" baseline="0" dirty="0" smtClean="0"/>
              <a:t> and the Victory, the Victory entered into DRB April 2019.  The first retail spot within it, </a:t>
            </a:r>
            <a:r>
              <a:rPr lang="en-US" baseline="0" dirty="0" err="1" smtClean="0"/>
              <a:t>Pokeburri</a:t>
            </a:r>
            <a:r>
              <a:rPr lang="en-US" baseline="0" dirty="0" smtClean="0"/>
              <a:t>, opened it’s doors to the public December 2021 (</a:t>
            </a:r>
            <a:r>
              <a:rPr lang="en-US" b="1" baseline="0" dirty="0" smtClean="0"/>
              <a:t>20 months after first review</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530038E7-5A32-4B1B-B1C7-772ED9636367}" type="slidenum">
              <a:rPr lang="en-US" smtClean="0"/>
              <a:t>10</a:t>
            </a:fld>
            <a:endParaRPr lang="en-US"/>
          </a:p>
        </p:txBody>
      </p:sp>
    </p:spTree>
    <p:extLst>
      <p:ext uri="{BB962C8B-B14F-4D97-AF65-F5344CB8AC3E}">
        <p14:creationId xmlns:p14="http://schemas.microsoft.com/office/powerpoint/2010/main" val="7685390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Plan West Ashley focuses</a:t>
            </a:r>
            <a:r>
              <a:rPr lang="en-US" baseline="0" dirty="0" smtClean="0"/>
              <a:t> on ensuring the area has investment into the community that all members can benefit from.  </a:t>
            </a:r>
            <a:endParaRPr lang="en-US" baseline="0" dirty="0" smtClean="0"/>
          </a:p>
          <a:p>
            <a:pPr marL="171450" indent="-171450">
              <a:buFont typeface="Arial" panose="020B0604020202020204" pitchFamily="34" charset="0"/>
              <a:buChar char="•"/>
            </a:pPr>
            <a:r>
              <a:rPr lang="en-US" baseline="0" dirty="0" smtClean="0"/>
              <a:t>When </a:t>
            </a:r>
            <a:r>
              <a:rPr lang="en-US" baseline="0" dirty="0" smtClean="0"/>
              <a:t>talking with developers and with property managers it is important </a:t>
            </a:r>
            <a:r>
              <a:rPr lang="en-US" b="1" baseline="0" dirty="0" smtClean="0"/>
              <a:t>to stress the need to ensure mixture of both local and regional/national chains when redeveloping the area</a:t>
            </a:r>
            <a:r>
              <a:rPr lang="en-US" baseline="0" dirty="0" smtClean="0"/>
              <a:t>. </a:t>
            </a:r>
            <a:endParaRPr lang="en-US" baseline="0" dirty="0" smtClean="0"/>
          </a:p>
          <a:p>
            <a:pPr marL="171450" indent="-171450">
              <a:buFont typeface="Arial" panose="020B0604020202020204" pitchFamily="34" charset="0"/>
              <a:buChar char="•"/>
            </a:pPr>
            <a:r>
              <a:rPr lang="en-US" baseline="0" dirty="0" smtClean="0"/>
              <a:t>A </a:t>
            </a:r>
            <a:r>
              <a:rPr lang="en-US" baseline="0" dirty="0" smtClean="0"/>
              <a:t>prime example of a location that has a good mixture of both is the </a:t>
            </a:r>
            <a:r>
              <a:rPr lang="en-US" b="1" baseline="0" dirty="0" smtClean="0"/>
              <a:t>newly constructed Harris Teeter plaza </a:t>
            </a:r>
            <a:r>
              <a:rPr lang="en-US" b="1" baseline="0" dirty="0" smtClean="0"/>
              <a:t>on </a:t>
            </a:r>
            <a:r>
              <a:rPr lang="en-US" b="1" baseline="0" dirty="0" smtClean="0"/>
              <a:t>Bees Ferry Boulevard</a:t>
            </a:r>
            <a:r>
              <a:rPr lang="en-US" baseline="0" dirty="0" smtClean="0"/>
              <a:t>, which has a mixture of local, regional, and national operations. </a:t>
            </a:r>
            <a:endParaRPr lang="en-US" baseline="0" dirty="0" smtClean="0"/>
          </a:p>
          <a:p>
            <a:pPr marL="171450" indent="-171450">
              <a:buFont typeface="Arial" panose="020B0604020202020204" pitchFamily="34" charset="0"/>
              <a:buChar char="•"/>
            </a:pPr>
            <a:r>
              <a:rPr lang="en-US" baseline="0" dirty="0" smtClean="0"/>
              <a:t>In </a:t>
            </a:r>
            <a:r>
              <a:rPr lang="en-US" baseline="0" dirty="0" smtClean="0"/>
              <a:t>attracting businesses to West Ashley we </a:t>
            </a:r>
            <a:r>
              <a:rPr lang="en-US" b="1" baseline="0" dirty="0" smtClean="0"/>
              <a:t>should look to recruit specific regional or national chains that companies look for as a </a:t>
            </a:r>
            <a:r>
              <a:rPr lang="en-US" b="1" u="sng" baseline="0" dirty="0" smtClean="0"/>
              <a:t>quality of life</a:t>
            </a:r>
            <a:r>
              <a:rPr lang="en-US" b="1" baseline="0" dirty="0" smtClean="0"/>
              <a:t>.</a:t>
            </a:r>
            <a:r>
              <a:rPr lang="en-US" baseline="0" dirty="0" smtClean="0"/>
              <a:t> </a:t>
            </a:r>
            <a:endParaRPr lang="en-US" baseline="0" dirty="0" smtClean="0"/>
          </a:p>
          <a:p>
            <a:pPr marL="171450" indent="-171450">
              <a:buFont typeface="Arial" panose="020B0604020202020204" pitchFamily="34" charset="0"/>
              <a:buChar char="•"/>
            </a:pPr>
            <a:r>
              <a:rPr lang="en-US" baseline="0" dirty="0" smtClean="0"/>
              <a:t>This </a:t>
            </a:r>
            <a:r>
              <a:rPr lang="en-US" baseline="0" dirty="0" smtClean="0"/>
              <a:t>also helps to strengthen the community </a:t>
            </a:r>
            <a:r>
              <a:rPr lang="en-US" baseline="0" dirty="0" smtClean="0"/>
              <a:t>and </a:t>
            </a:r>
            <a:r>
              <a:rPr lang="en-US" baseline="0" dirty="0" smtClean="0"/>
              <a:t>the regions economic development potential for other locations. </a:t>
            </a:r>
            <a:endParaRPr lang="en-US" dirty="0"/>
          </a:p>
        </p:txBody>
      </p:sp>
      <p:sp>
        <p:nvSpPr>
          <p:cNvPr id="4" name="Slide Number Placeholder 3"/>
          <p:cNvSpPr>
            <a:spLocks noGrp="1"/>
          </p:cNvSpPr>
          <p:nvPr>
            <p:ph type="sldNum" sz="quarter" idx="10"/>
          </p:nvPr>
        </p:nvSpPr>
        <p:spPr/>
        <p:txBody>
          <a:bodyPr/>
          <a:lstStyle/>
          <a:p>
            <a:fld id="{530038E7-5A32-4B1B-B1C7-772ED9636367}" type="slidenum">
              <a:rPr lang="en-US" smtClean="0"/>
              <a:t>11</a:t>
            </a:fld>
            <a:endParaRPr lang="en-US"/>
          </a:p>
        </p:txBody>
      </p:sp>
    </p:spTree>
    <p:extLst>
      <p:ext uri="{BB962C8B-B14F-4D97-AF65-F5344CB8AC3E}">
        <p14:creationId xmlns:p14="http://schemas.microsoft.com/office/powerpoint/2010/main" val="34371510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Now that we have been over how</a:t>
            </a:r>
            <a:r>
              <a:rPr lang="en-US" baseline="0" dirty="0" smtClean="0"/>
              <a:t> West Ashley looks for recruitment and what plan West Ashley says, lets talk about some </a:t>
            </a:r>
            <a:r>
              <a:rPr lang="en-US" b="1" baseline="0" dirty="0" smtClean="0"/>
              <a:t>emerging trends in the commercial world.  </a:t>
            </a:r>
            <a:endParaRPr lang="en-US" b="1" baseline="0" dirty="0" smtClean="0"/>
          </a:p>
          <a:p>
            <a:pPr marL="171450" indent="-171450">
              <a:buFont typeface="Arial" panose="020B0604020202020204" pitchFamily="34" charset="0"/>
              <a:buChar char="•"/>
            </a:pPr>
            <a:r>
              <a:rPr lang="en-US" baseline="0" dirty="0" smtClean="0"/>
              <a:t>As </a:t>
            </a:r>
            <a:r>
              <a:rPr lang="en-US" baseline="0" dirty="0" smtClean="0"/>
              <a:t>much as the death of </a:t>
            </a:r>
            <a:r>
              <a:rPr lang="en-US" baseline="0" dirty="0" smtClean="0"/>
              <a:t>brick-and-mortar </a:t>
            </a:r>
            <a:r>
              <a:rPr lang="en-US" baseline="0" dirty="0" smtClean="0"/>
              <a:t>was predicted pre-pandemic it has since seen an resurgence in popularity.  Though it now has a </a:t>
            </a:r>
            <a:r>
              <a:rPr lang="en-US" b="1" baseline="0" dirty="0" smtClean="0"/>
              <a:t>different use and view than what was considered </a:t>
            </a:r>
            <a:r>
              <a:rPr lang="en-US" b="1" baseline="0" dirty="0" smtClean="0"/>
              <a:t>brick-and-mortar pre-pandemic</a:t>
            </a:r>
            <a:r>
              <a:rPr lang="en-US" baseline="0" dirty="0" smtClean="0"/>
              <a:t>.  </a:t>
            </a:r>
            <a:endParaRPr lang="en-US" baseline="0" dirty="0" smtClean="0"/>
          </a:p>
          <a:p>
            <a:pPr marL="171450" indent="-171450">
              <a:buFont typeface="Arial" panose="020B0604020202020204" pitchFamily="34" charset="0"/>
              <a:buChar char="•"/>
            </a:pPr>
            <a:r>
              <a:rPr lang="en-US" baseline="0" dirty="0" smtClean="0"/>
              <a:t>There </a:t>
            </a:r>
            <a:r>
              <a:rPr lang="en-US" baseline="0" dirty="0" smtClean="0"/>
              <a:t>are some </a:t>
            </a:r>
            <a:r>
              <a:rPr lang="en-US" b="1" baseline="0" dirty="0" smtClean="0"/>
              <a:t>aspects that are with us to stay, such as Ghost Kitchens and curb-side pickup</a:t>
            </a:r>
            <a:r>
              <a:rPr lang="en-US" baseline="0" dirty="0" smtClean="0"/>
              <a:t>, and some that are just starting.  </a:t>
            </a:r>
            <a:endParaRPr lang="en-US" baseline="0" dirty="0" smtClean="0"/>
          </a:p>
          <a:p>
            <a:pPr marL="171450" indent="-171450">
              <a:buFont typeface="Arial" panose="020B0604020202020204" pitchFamily="34" charset="0"/>
              <a:buChar char="•"/>
            </a:pPr>
            <a:r>
              <a:rPr lang="en-US" baseline="0" dirty="0" smtClean="0"/>
              <a:t>One </a:t>
            </a:r>
            <a:r>
              <a:rPr lang="en-US" baseline="0" dirty="0" smtClean="0"/>
              <a:t>example for this is the emergence of </a:t>
            </a:r>
            <a:r>
              <a:rPr lang="en-US" b="1" baseline="0" dirty="0" smtClean="0"/>
              <a:t>formerly digital brands looking to have a physical presence in a market.</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530038E7-5A32-4B1B-B1C7-772ED9636367}" type="slidenum">
              <a:rPr lang="en-US" smtClean="0"/>
              <a:t>12</a:t>
            </a:fld>
            <a:endParaRPr lang="en-US"/>
          </a:p>
        </p:txBody>
      </p:sp>
    </p:spTree>
    <p:extLst>
      <p:ext uri="{BB962C8B-B14F-4D97-AF65-F5344CB8AC3E}">
        <p14:creationId xmlns:p14="http://schemas.microsoft.com/office/powerpoint/2010/main" val="24179223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a:t>
            </a:r>
            <a:r>
              <a:rPr lang="en-US" baseline="0" dirty="0" smtClean="0"/>
              <a:t> other trends such as drive-thru services are in a suburban experiment phase. </a:t>
            </a:r>
            <a:endParaRPr lang="en-US" baseline="0" dirty="0" smtClean="0"/>
          </a:p>
          <a:p>
            <a:r>
              <a:rPr lang="en-US" baseline="0" dirty="0" smtClean="0"/>
              <a:t>The </a:t>
            </a:r>
            <a:r>
              <a:rPr lang="en-US" baseline="0" dirty="0" smtClean="0"/>
              <a:t>current </a:t>
            </a:r>
            <a:r>
              <a:rPr lang="en-US" b="1" baseline="0" dirty="0" smtClean="0"/>
              <a:t>trend for fast food retailers is to shift away from indoor dining to a fully automated version</a:t>
            </a:r>
            <a:r>
              <a:rPr lang="en-US" baseline="0" dirty="0" smtClean="0"/>
              <a:t>.  There is an experimental grocery story in Mount Pleasant which only has drive up/thru services</a:t>
            </a:r>
            <a:r>
              <a:rPr lang="en-US" baseline="0" dirty="0" smtClean="0"/>
              <a:t>.</a:t>
            </a:r>
          </a:p>
          <a:p>
            <a:r>
              <a:rPr lang="en-US" baseline="0" dirty="0" smtClean="0"/>
              <a:t>OPIE is located on a vastly smaller parcel than traditional grocery stores. </a:t>
            </a:r>
            <a:endParaRPr lang="en-US" dirty="0"/>
          </a:p>
        </p:txBody>
      </p:sp>
      <p:sp>
        <p:nvSpPr>
          <p:cNvPr id="4" name="Slide Number Placeholder 3"/>
          <p:cNvSpPr>
            <a:spLocks noGrp="1"/>
          </p:cNvSpPr>
          <p:nvPr>
            <p:ph type="sldNum" sz="quarter" idx="10"/>
          </p:nvPr>
        </p:nvSpPr>
        <p:spPr/>
        <p:txBody>
          <a:bodyPr/>
          <a:lstStyle/>
          <a:p>
            <a:fld id="{530038E7-5A32-4B1B-B1C7-772ED9636367}" type="slidenum">
              <a:rPr lang="en-US" smtClean="0"/>
              <a:t>13</a:t>
            </a:fld>
            <a:endParaRPr lang="en-US"/>
          </a:p>
        </p:txBody>
      </p:sp>
    </p:spTree>
    <p:extLst>
      <p:ext uri="{BB962C8B-B14F-4D97-AF65-F5344CB8AC3E}">
        <p14:creationId xmlns:p14="http://schemas.microsoft.com/office/powerpoint/2010/main" val="28086135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National</a:t>
            </a:r>
            <a:r>
              <a:rPr lang="en-US" baseline="0" dirty="0" smtClean="0"/>
              <a:t> fast food chains are planning an experimenting with locations that have additional kitchens but minimal service staff.  </a:t>
            </a:r>
            <a:endParaRPr lang="en-US" baseline="0" dirty="0" smtClean="0"/>
          </a:p>
          <a:p>
            <a:r>
              <a:rPr lang="en-US" baseline="0" dirty="0" smtClean="0"/>
              <a:t>Instead </a:t>
            </a:r>
            <a:r>
              <a:rPr lang="en-US" baseline="0" dirty="0" smtClean="0"/>
              <a:t>they </a:t>
            </a:r>
            <a:r>
              <a:rPr lang="en-US" b="1" baseline="0" dirty="0" smtClean="0"/>
              <a:t>rely on on-line ordering or delivery pick ups for their clients</a:t>
            </a:r>
            <a:r>
              <a:rPr lang="en-US" baseline="0" dirty="0" smtClean="0"/>
              <a:t>.  </a:t>
            </a:r>
            <a:endParaRPr lang="en-US" baseline="0" dirty="0" smtClean="0"/>
          </a:p>
          <a:p>
            <a:r>
              <a:rPr lang="en-US" baseline="0" dirty="0" smtClean="0"/>
              <a:t>The </a:t>
            </a:r>
            <a:r>
              <a:rPr lang="en-US" baseline="0" dirty="0" smtClean="0"/>
              <a:t>examples shown here are concepts that KFC and Burger King are working on.  These examples would allow for </a:t>
            </a:r>
            <a:r>
              <a:rPr lang="en-US" b="1" baseline="0" dirty="0" smtClean="0"/>
              <a:t>smaller building and more drive area</a:t>
            </a:r>
            <a:r>
              <a:rPr lang="en-US" baseline="0" dirty="0" smtClean="0"/>
              <a:t>, </a:t>
            </a:r>
            <a:r>
              <a:rPr lang="en-US" b="1" baseline="0" dirty="0" smtClean="0"/>
              <a:t>compressing their site plans from 1.5 acres onto as small as half an acre</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530038E7-5A32-4B1B-B1C7-772ED9636367}" type="slidenum">
              <a:rPr lang="en-US" smtClean="0"/>
              <a:t>14</a:t>
            </a:fld>
            <a:endParaRPr lang="en-US"/>
          </a:p>
        </p:txBody>
      </p:sp>
    </p:spTree>
    <p:extLst>
      <p:ext uri="{BB962C8B-B14F-4D97-AF65-F5344CB8AC3E}">
        <p14:creationId xmlns:p14="http://schemas.microsoft.com/office/powerpoint/2010/main" val="30783835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0" dirty="0" smtClean="0"/>
              <a:t>Images are of a Taco Bell Defy concept under construction in Brooklyn Park, MN</a:t>
            </a:r>
          </a:p>
          <a:p>
            <a:pPr marL="171450" indent="-171450">
              <a:buFont typeface="Arial" panose="020B0604020202020204" pitchFamily="34" charset="0"/>
              <a:buChar char="•"/>
            </a:pPr>
            <a:r>
              <a:rPr lang="en-US" sz="1200" kern="0" dirty="0" smtClean="0"/>
              <a:t>Will be a test for if the new style operates in the expected way</a:t>
            </a:r>
          </a:p>
          <a:p>
            <a:pPr marL="171450" indent="-171450">
              <a:buFont typeface="Arial" panose="020B0604020202020204" pitchFamily="34" charset="0"/>
              <a:buChar char="•"/>
            </a:pPr>
            <a:r>
              <a:rPr lang="en-US" sz="1200" b="1" kern="0" dirty="0" smtClean="0"/>
              <a:t>Follows trend for drive thru and contactless pick up</a:t>
            </a:r>
          </a:p>
          <a:p>
            <a:endParaRPr lang="en-US" dirty="0"/>
          </a:p>
        </p:txBody>
      </p:sp>
      <p:sp>
        <p:nvSpPr>
          <p:cNvPr id="4" name="Slide Number Placeholder 3"/>
          <p:cNvSpPr>
            <a:spLocks noGrp="1"/>
          </p:cNvSpPr>
          <p:nvPr>
            <p:ph type="sldNum" sz="quarter" idx="10"/>
          </p:nvPr>
        </p:nvSpPr>
        <p:spPr/>
        <p:txBody>
          <a:bodyPr/>
          <a:lstStyle/>
          <a:p>
            <a:fld id="{530038E7-5A32-4B1B-B1C7-772ED9636367}" type="slidenum">
              <a:rPr lang="en-US" smtClean="0"/>
              <a:t>15</a:t>
            </a:fld>
            <a:endParaRPr lang="en-US"/>
          </a:p>
        </p:txBody>
      </p:sp>
    </p:spTree>
    <p:extLst>
      <p:ext uri="{BB962C8B-B14F-4D97-AF65-F5344CB8AC3E}">
        <p14:creationId xmlns:p14="http://schemas.microsoft.com/office/powerpoint/2010/main" val="18244448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can already see a trend towards this in Charleston with the existing Chic-fil-As and their </a:t>
            </a:r>
            <a:r>
              <a:rPr lang="en-US" b="1" baseline="0" dirty="0" smtClean="0"/>
              <a:t>rapid adjustment to drive thru only during COVID. </a:t>
            </a:r>
            <a:endParaRPr lang="en-US" b="1" dirty="0"/>
          </a:p>
        </p:txBody>
      </p:sp>
      <p:sp>
        <p:nvSpPr>
          <p:cNvPr id="4" name="Slide Number Placeholder 3"/>
          <p:cNvSpPr>
            <a:spLocks noGrp="1"/>
          </p:cNvSpPr>
          <p:nvPr>
            <p:ph type="sldNum" sz="quarter" idx="10"/>
          </p:nvPr>
        </p:nvSpPr>
        <p:spPr/>
        <p:txBody>
          <a:bodyPr/>
          <a:lstStyle/>
          <a:p>
            <a:fld id="{530038E7-5A32-4B1B-B1C7-772ED9636367}" type="slidenum">
              <a:rPr lang="en-US" smtClean="0"/>
              <a:t>16</a:t>
            </a:fld>
            <a:endParaRPr lang="en-US"/>
          </a:p>
        </p:txBody>
      </p:sp>
    </p:spTree>
    <p:extLst>
      <p:ext uri="{BB962C8B-B14F-4D97-AF65-F5344CB8AC3E}">
        <p14:creationId xmlns:p14="http://schemas.microsoft.com/office/powerpoint/2010/main" val="23023085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When</a:t>
            </a:r>
            <a:r>
              <a:rPr lang="en-US" b="1" baseline="0" dirty="0" smtClean="0"/>
              <a:t> recruiting specific businesses it helps to research their </a:t>
            </a:r>
            <a:r>
              <a:rPr lang="en-US" b="1" baseline="0" dirty="0" smtClean="0"/>
              <a:t>site selection requirements </a:t>
            </a:r>
            <a:r>
              <a:rPr lang="en-US" baseline="0" dirty="0" smtClean="0"/>
              <a:t>for placing a store.  </a:t>
            </a:r>
            <a:endParaRPr lang="en-US" baseline="0" dirty="0" smtClean="0"/>
          </a:p>
          <a:p>
            <a:endParaRPr lang="en-US" baseline="0" dirty="0" smtClean="0"/>
          </a:p>
          <a:p>
            <a:r>
              <a:rPr lang="en-US" baseline="0" dirty="0" smtClean="0"/>
              <a:t>Aldi </a:t>
            </a:r>
            <a:r>
              <a:rPr lang="en-US" baseline="0" dirty="0" smtClean="0"/>
              <a:t>has </a:t>
            </a:r>
            <a:r>
              <a:rPr lang="en-US" baseline="0" dirty="0" smtClean="0"/>
              <a:t>posted what they are looking for. This </a:t>
            </a:r>
            <a:r>
              <a:rPr lang="en-US" baseline="0" dirty="0" smtClean="0"/>
              <a:t>is </a:t>
            </a:r>
            <a:r>
              <a:rPr lang="en-US" b="1" baseline="0" dirty="0" smtClean="0"/>
              <a:t>typically their minimal threshold</a:t>
            </a:r>
            <a:r>
              <a:rPr lang="en-US" baseline="0" dirty="0" smtClean="0"/>
              <a:t> to even start talks with a property owner or manager for placing a branch. </a:t>
            </a:r>
            <a:endParaRPr lang="en-US" dirty="0"/>
          </a:p>
        </p:txBody>
      </p:sp>
      <p:sp>
        <p:nvSpPr>
          <p:cNvPr id="4" name="Slide Number Placeholder 3"/>
          <p:cNvSpPr>
            <a:spLocks noGrp="1"/>
          </p:cNvSpPr>
          <p:nvPr>
            <p:ph type="sldNum" sz="quarter" idx="10"/>
          </p:nvPr>
        </p:nvSpPr>
        <p:spPr/>
        <p:txBody>
          <a:bodyPr/>
          <a:lstStyle/>
          <a:p>
            <a:fld id="{530038E7-5A32-4B1B-B1C7-772ED9636367}" type="slidenum">
              <a:rPr lang="en-US" smtClean="0"/>
              <a:t>17</a:t>
            </a:fld>
            <a:endParaRPr lang="en-US"/>
          </a:p>
        </p:txBody>
      </p:sp>
    </p:spTree>
    <p:extLst>
      <p:ext uri="{BB962C8B-B14F-4D97-AF65-F5344CB8AC3E}">
        <p14:creationId xmlns:p14="http://schemas.microsoft.com/office/powerpoint/2010/main" val="32581430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When</a:t>
            </a:r>
            <a:r>
              <a:rPr lang="en-US" b="1" baseline="0" dirty="0" smtClean="0"/>
              <a:t> recruiting specific businesses it helps to research their site selection requirements </a:t>
            </a:r>
            <a:r>
              <a:rPr lang="en-US" baseline="0" dirty="0" smtClean="0"/>
              <a:t>for placing a store.  </a:t>
            </a:r>
          </a:p>
          <a:p>
            <a:endParaRPr lang="en-US" baseline="0" dirty="0" smtClean="0"/>
          </a:p>
          <a:p>
            <a:r>
              <a:rPr lang="en-US" baseline="0" dirty="0" smtClean="0"/>
              <a:t>Culver’s has posted what they are looking for on their website. This is </a:t>
            </a:r>
            <a:r>
              <a:rPr lang="en-US" b="1" baseline="0" dirty="0" smtClean="0"/>
              <a:t>typically their minimal threshold</a:t>
            </a:r>
            <a:r>
              <a:rPr lang="en-US" baseline="0" dirty="0" smtClean="0"/>
              <a:t> to even start talks with a property owner or manager for placing a branch. </a:t>
            </a:r>
            <a:endParaRPr lang="en-US" dirty="0"/>
          </a:p>
        </p:txBody>
      </p:sp>
      <p:sp>
        <p:nvSpPr>
          <p:cNvPr id="4" name="Slide Number Placeholder 3"/>
          <p:cNvSpPr>
            <a:spLocks noGrp="1"/>
          </p:cNvSpPr>
          <p:nvPr>
            <p:ph type="sldNum" sz="quarter" idx="10"/>
          </p:nvPr>
        </p:nvSpPr>
        <p:spPr/>
        <p:txBody>
          <a:bodyPr/>
          <a:lstStyle/>
          <a:p>
            <a:fld id="{530038E7-5A32-4B1B-B1C7-772ED9636367}" type="slidenum">
              <a:rPr lang="en-US" smtClean="0"/>
              <a:t>18</a:t>
            </a:fld>
            <a:endParaRPr lang="en-US"/>
          </a:p>
        </p:txBody>
      </p:sp>
    </p:spTree>
    <p:extLst>
      <p:ext uri="{BB962C8B-B14F-4D97-AF65-F5344CB8AC3E}">
        <p14:creationId xmlns:p14="http://schemas.microsoft.com/office/powerpoint/2010/main" val="16591666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companies though</a:t>
            </a:r>
            <a:r>
              <a:rPr lang="en-US" baseline="0" dirty="0" smtClean="0"/>
              <a:t> are black boxes that </a:t>
            </a:r>
            <a:r>
              <a:rPr lang="en-US" b="1" baseline="0" dirty="0" smtClean="0"/>
              <a:t>keep their site selection and real estate departments secretive</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530038E7-5A32-4B1B-B1C7-772ED9636367}" type="slidenum">
              <a:rPr lang="en-US" smtClean="0"/>
              <a:t>19</a:t>
            </a:fld>
            <a:endParaRPr lang="en-US"/>
          </a:p>
        </p:txBody>
      </p:sp>
    </p:spTree>
    <p:extLst>
      <p:ext uri="{BB962C8B-B14F-4D97-AF65-F5344CB8AC3E}">
        <p14:creationId xmlns:p14="http://schemas.microsoft.com/office/powerpoint/2010/main" val="22892741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The</a:t>
            </a:r>
            <a:r>
              <a:rPr lang="en-US" baseline="0" dirty="0" smtClean="0"/>
              <a:t> traditional economic development path is what the </a:t>
            </a:r>
            <a:r>
              <a:rPr lang="en-US" b="1" baseline="0" dirty="0" smtClean="0"/>
              <a:t>County and most city officials are used to considering</a:t>
            </a:r>
            <a:r>
              <a:rPr lang="en-US" baseline="0" dirty="0" smtClean="0"/>
              <a:t>. </a:t>
            </a:r>
            <a:endParaRPr lang="en-US" baseline="0" dirty="0" smtClean="0"/>
          </a:p>
          <a:p>
            <a:pPr marL="171450" indent="-171450">
              <a:buFont typeface="Arial" panose="020B0604020202020204" pitchFamily="34" charset="0"/>
              <a:buChar char="•"/>
            </a:pPr>
            <a:r>
              <a:rPr lang="en-US" baseline="0" dirty="0" smtClean="0"/>
              <a:t>In </a:t>
            </a:r>
            <a:r>
              <a:rPr lang="en-US" baseline="0" dirty="0" smtClean="0"/>
              <a:t>that model the government “lures” in potential large sector employers with incentives which then </a:t>
            </a:r>
            <a:r>
              <a:rPr lang="en-US" b="1" baseline="0" dirty="0" smtClean="0"/>
              <a:t>opens up new opportunities for employment.</a:t>
            </a:r>
            <a:r>
              <a:rPr lang="en-US" baseline="0" dirty="0" smtClean="0"/>
              <a:t>  </a:t>
            </a:r>
            <a:endParaRPr lang="en-US" baseline="0" dirty="0" smtClean="0"/>
          </a:p>
          <a:p>
            <a:pPr marL="171450" indent="-171450">
              <a:buFont typeface="Arial" panose="020B0604020202020204" pitchFamily="34" charset="0"/>
              <a:buChar char="•"/>
            </a:pPr>
            <a:r>
              <a:rPr lang="en-US" baseline="0" dirty="0" smtClean="0"/>
              <a:t>The </a:t>
            </a:r>
            <a:r>
              <a:rPr lang="en-US" b="1" baseline="0" dirty="0" smtClean="0"/>
              <a:t>work force </a:t>
            </a:r>
            <a:r>
              <a:rPr lang="en-US" b="1" baseline="0" dirty="0" smtClean="0"/>
              <a:t>grows</a:t>
            </a:r>
            <a:r>
              <a:rPr lang="en-US" baseline="0" dirty="0" smtClean="0"/>
              <a:t> </a:t>
            </a:r>
            <a:r>
              <a:rPr lang="en-US" baseline="0" dirty="0" smtClean="0"/>
              <a:t>and with it grows the </a:t>
            </a:r>
            <a:r>
              <a:rPr lang="en-US" b="1" baseline="0" dirty="0" smtClean="0"/>
              <a:t>residential components </a:t>
            </a:r>
            <a:r>
              <a:rPr lang="en-US" baseline="0" dirty="0" smtClean="0"/>
              <a:t>and then </a:t>
            </a:r>
            <a:r>
              <a:rPr lang="en-US" b="1" baseline="0" dirty="0" smtClean="0"/>
              <a:t>retail follows along afterwards</a:t>
            </a:r>
            <a:r>
              <a:rPr lang="en-US" baseline="0" dirty="0" smtClean="0"/>
              <a:t>.  </a:t>
            </a:r>
            <a:endParaRPr lang="en-US" baseline="0" dirty="0" smtClean="0"/>
          </a:p>
          <a:p>
            <a:pPr marL="171450" indent="-171450">
              <a:buFont typeface="Arial" panose="020B0604020202020204" pitchFamily="34" charset="0"/>
              <a:buChar char="•"/>
            </a:pPr>
            <a:r>
              <a:rPr lang="en-US" b="1" baseline="0" dirty="0" smtClean="0"/>
              <a:t>Boeing </a:t>
            </a:r>
            <a:r>
              <a:rPr lang="en-US" b="1" baseline="0" dirty="0" smtClean="0"/>
              <a:t>and Volvo are examples</a:t>
            </a:r>
            <a:r>
              <a:rPr lang="en-US" baseline="0" dirty="0" smtClean="0"/>
              <a:t> in our area of this type of economic development.  We can see the impacts it has had in Berkeley County and North Charleston.  </a:t>
            </a:r>
            <a:endParaRPr lang="en-US" dirty="0"/>
          </a:p>
        </p:txBody>
      </p:sp>
      <p:sp>
        <p:nvSpPr>
          <p:cNvPr id="4" name="Slide Number Placeholder 3"/>
          <p:cNvSpPr>
            <a:spLocks noGrp="1"/>
          </p:cNvSpPr>
          <p:nvPr>
            <p:ph type="sldNum" sz="quarter" idx="10"/>
          </p:nvPr>
        </p:nvSpPr>
        <p:spPr/>
        <p:txBody>
          <a:bodyPr/>
          <a:lstStyle/>
          <a:p>
            <a:fld id="{530038E7-5A32-4B1B-B1C7-772ED9636367}" type="slidenum">
              <a:rPr lang="en-US" smtClean="0"/>
              <a:t>2</a:t>
            </a:fld>
            <a:endParaRPr lang="en-US"/>
          </a:p>
        </p:txBody>
      </p:sp>
    </p:spTree>
    <p:extLst>
      <p:ext uri="{BB962C8B-B14F-4D97-AF65-F5344CB8AC3E}">
        <p14:creationId xmlns:p14="http://schemas.microsoft.com/office/powerpoint/2010/main" val="15950193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Coming soon February 2022</a:t>
            </a:r>
            <a:endParaRPr lang="en-US" dirty="0"/>
          </a:p>
        </p:txBody>
      </p:sp>
      <p:sp>
        <p:nvSpPr>
          <p:cNvPr id="4" name="Slide Number Placeholder 3"/>
          <p:cNvSpPr>
            <a:spLocks noGrp="1"/>
          </p:cNvSpPr>
          <p:nvPr>
            <p:ph type="sldNum" sz="quarter" idx="10"/>
          </p:nvPr>
        </p:nvSpPr>
        <p:spPr/>
        <p:txBody>
          <a:bodyPr/>
          <a:lstStyle/>
          <a:p>
            <a:fld id="{530038E7-5A32-4B1B-B1C7-772ED9636367}" type="slidenum">
              <a:rPr lang="en-US" smtClean="0"/>
              <a:t>21</a:t>
            </a:fld>
            <a:endParaRPr lang="en-US"/>
          </a:p>
        </p:txBody>
      </p:sp>
    </p:spTree>
    <p:extLst>
      <p:ext uri="{BB962C8B-B14F-4D97-AF65-F5344CB8AC3E}">
        <p14:creationId xmlns:p14="http://schemas.microsoft.com/office/powerpoint/2010/main" val="3366088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Any brands in mind?</a:t>
            </a:r>
            <a:endParaRPr lang="en-US" dirty="0"/>
          </a:p>
        </p:txBody>
      </p:sp>
      <p:sp>
        <p:nvSpPr>
          <p:cNvPr id="4" name="Slide Number Placeholder 3"/>
          <p:cNvSpPr>
            <a:spLocks noGrp="1"/>
          </p:cNvSpPr>
          <p:nvPr>
            <p:ph type="sldNum" sz="quarter" idx="10"/>
          </p:nvPr>
        </p:nvSpPr>
        <p:spPr/>
        <p:txBody>
          <a:bodyPr/>
          <a:lstStyle/>
          <a:p>
            <a:fld id="{530038E7-5A32-4B1B-B1C7-772ED9636367}" type="slidenum">
              <a:rPr lang="en-US" smtClean="0"/>
              <a:t>22</a:t>
            </a:fld>
            <a:endParaRPr lang="en-US"/>
          </a:p>
        </p:txBody>
      </p:sp>
    </p:spTree>
    <p:extLst>
      <p:ext uri="{BB962C8B-B14F-4D97-AF65-F5344CB8AC3E}">
        <p14:creationId xmlns:p14="http://schemas.microsoft.com/office/powerpoint/2010/main" val="35451266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With</a:t>
            </a:r>
            <a:r>
              <a:rPr lang="en-US" baseline="0" dirty="0" smtClean="0"/>
              <a:t> the shift to information and digital economy a different approach is now taking form.  </a:t>
            </a:r>
            <a:endParaRPr lang="en-US" baseline="0" dirty="0" smtClean="0"/>
          </a:p>
          <a:p>
            <a:pPr marL="171450" indent="-171450">
              <a:buFont typeface="Arial" panose="020B0604020202020204" pitchFamily="34" charset="0"/>
              <a:buChar char="•"/>
            </a:pPr>
            <a:r>
              <a:rPr lang="en-US" baseline="0" dirty="0" smtClean="0"/>
              <a:t>Instead </a:t>
            </a:r>
            <a:r>
              <a:rPr lang="en-US" baseline="0" dirty="0" smtClean="0"/>
              <a:t>of government luring in companies with the promises of large amount of land </a:t>
            </a:r>
            <a:r>
              <a:rPr lang="en-US" baseline="0" dirty="0" smtClean="0"/>
              <a:t>and reduced </a:t>
            </a:r>
            <a:r>
              <a:rPr lang="en-US" baseline="0" dirty="0" smtClean="0"/>
              <a:t>taxes, another method is to </a:t>
            </a:r>
            <a:r>
              <a:rPr lang="en-US" b="1" baseline="0" dirty="0" smtClean="0"/>
              <a:t>create the type of environment that companies want for their employees.  </a:t>
            </a:r>
            <a:endParaRPr lang="en-US" b="1" baseline="0" dirty="0" smtClean="0"/>
          </a:p>
          <a:p>
            <a:pPr marL="171450" indent="-171450">
              <a:buFont typeface="Arial" panose="020B0604020202020204" pitchFamily="34" charset="0"/>
              <a:buChar char="•"/>
            </a:pPr>
            <a:r>
              <a:rPr lang="en-US" baseline="0" dirty="0" smtClean="0"/>
              <a:t>This </a:t>
            </a:r>
            <a:r>
              <a:rPr lang="en-US" baseline="0" dirty="0" smtClean="0"/>
              <a:t>means having </a:t>
            </a:r>
            <a:r>
              <a:rPr lang="en-US" b="1" baseline="0" dirty="0" smtClean="0"/>
              <a:t>established retail and workforces that are set up for the companies to come into and thrive.</a:t>
            </a:r>
            <a:r>
              <a:rPr lang="en-US" baseline="0" dirty="0" smtClean="0"/>
              <a:t>  </a:t>
            </a:r>
            <a:endParaRPr lang="en-US" baseline="0" dirty="0" smtClean="0"/>
          </a:p>
          <a:p>
            <a:pPr marL="171450" indent="-171450">
              <a:buFont typeface="Arial" panose="020B0604020202020204" pitchFamily="34" charset="0"/>
              <a:buChar char="•"/>
            </a:pPr>
            <a:r>
              <a:rPr lang="en-US" baseline="0" dirty="0" smtClean="0"/>
              <a:t>West </a:t>
            </a:r>
            <a:r>
              <a:rPr lang="en-US" baseline="0" dirty="0" smtClean="0"/>
              <a:t>Ashley has much of the needed components and </a:t>
            </a:r>
            <a:r>
              <a:rPr lang="en-US" b="1" baseline="0" dirty="0" smtClean="0"/>
              <a:t>we are working to assemble them in a way to market to the companies</a:t>
            </a:r>
            <a:r>
              <a:rPr lang="en-US" baseline="0" dirty="0" smtClean="0"/>
              <a:t>.  An area that we are looking to improve upon this year is </a:t>
            </a:r>
            <a:r>
              <a:rPr lang="en-US" b="1" baseline="0" dirty="0" smtClean="0"/>
              <a:t>a renewed focus on retail and commercial operations</a:t>
            </a:r>
            <a:r>
              <a:rPr lang="en-US" baseline="0" dirty="0" smtClean="0"/>
              <a:t>.  </a:t>
            </a:r>
            <a:endParaRPr lang="en-US" baseline="0" dirty="0" smtClean="0"/>
          </a:p>
          <a:p>
            <a:pPr marL="171450" indent="-171450">
              <a:buFont typeface="Arial" panose="020B0604020202020204" pitchFamily="34" charset="0"/>
              <a:buChar char="•"/>
            </a:pPr>
            <a:r>
              <a:rPr lang="en-US" baseline="0" dirty="0" smtClean="0"/>
              <a:t>We </a:t>
            </a:r>
            <a:r>
              <a:rPr lang="en-US" baseline="0" dirty="0" smtClean="0"/>
              <a:t>have been </a:t>
            </a:r>
            <a:r>
              <a:rPr lang="en-US" b="1" baseline="0" dirty="0" smtClean="0"/>
              <a:t>working closely with shopping center management companies and building relationships with </a:t>
            </a:r>
            <a:r>
              <a:rPr lang="en-US" b="1" baseline="0" dirty="0" smtClean="0"/>
              <a:t>property owners </a:t>
            </a:r>
            <a:r>
              <a:rPr lang="en-US" b="1" baseline="0" dirty="0" smtClean="0"/>
              <a:t>to try an play a more active role in retail recruitment world. </a:t>
            </a:r>
            <a:endParaRPr lang="en-US" b="1" dirty="0"/>
          </a:p>
        </p:txBody>
      </p:sp>
      <p:sp>
        <p:nvSpPr>
          <p:cNvPr id="4" name="Slide Number Placeholder 3"/>
          <p:cNvSpPr>
            <a:spLocks noGrp="1"/>
          </p:cNvSpPr>
          <p:nvPr>
            <p:ph type="sldNum" sz="quarter" idx="10"/>
          </p:nvPr>
        </p:nvSpPr>
        <p:spPr/>
        <p:txBody>
          <a:bodyPr/>
          <a:lstStyle/>
          <a:p>
            <a:fld id="{530038E7-5A32-4B1B-B1C7-772ED9636367}" type="slidenum">
              <a:rPr lang="en-US" smtClean="0"/>
              <a:t>3</a:t>
            </a:fld>
            <a:endParaRPr lang="en-US"/>
          </a:p>
        </p:txBody>
      </p:sp>
    </p:spTree>
    <p:extLst>
      <p:ext uri="{BB962C8B-B14F-4D97-AF65-F5344CB8AC3E}">
        <p14:creationId xmlns:p14="http://schemas.microsoft.com/office/powerpoint/2010/main" val="41337581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There</a:t>
            </a:r>
            <a:r>
              <a:rPr lang="en-US" baseline="0" dirty="0" smtClean="0"/>
              <a:t> are two methods for retailers to look at a geographic area.  </a:t>
            </a:r>
            <a:endParaRPr lang="en-US" baseline="0" dirty="0" smtClean="0"/>
          </a:p>
          <a:p>
            <a:pPr marL="171450" indent="-171450">
              <a:buFont typeface="Arial" panose="020B0604020202020204" pitchFamily="34" charset="0"/>
              <a:buChar char="•"/>
            </a:pPr>
            <a:r>
              <a:rPr lang="en-US" baseline="0" dirty="0" smtClean="0"/>
              <a:t>One </a:t>
            </a:r>
            <a:r>
              <a:rPr lang="en-US" baseline="0" dirty="0" smtClean="0"/>
              <a:t>is by </a:t>
            </a:r>
            <a:r>
              <a:rPr lang="en-US" b="1" baseline="0" dirty="0" smtClean="0"/>
              <a:t>drive time and the other by mileage.</a:t>
            </a:r>
            <a:r>
              <a:rPr lang="en-US" baseline="0" dirty="0" smtClean="0"/>
              <a:t>  </a:t>
            </a:r>
            <a:endParaRPr lang="en-US" baseline="0" dirty="0" smtClean="0"/>
          </a:p>
          <a:p>
            <a:pPr marL="171450" indent="-171450">
              <a:buFont typeface="Arial" panose="020B0604020202020204" pitchFamily="34" charset="0"/>
              <a:buChar char="•"/>
            </a:pPr>
            <a:r>
              <a:rPr lang="en-US" baseline="0" dirty="0" smtClean="0"/>
              <a:t>In </a:t>
            </a:r>
            <a:r>
              <a:rPr lang="en-US" baseline="0" dirty="0" smtClean="0"/>
              <a:t>our area the </a:t>
            </a:r>
            <a:r>
              <a:rPr lang="en-US" b="1" baseline="0" dirty="0" smtClean="0"/>
              <a:t>drive time will generally be smaller than the mileage due to the placement of rivers and bridges.</a:t>
            </a:r>
            <a:r>
              <a:rPr lang="en-US" baseline="0" dirty="0" smtClean="0"/>
              <a:t> </a:t>
            </a:r>
            <a:endParaRPr lang="en-US" baseline="0" dirty="0" smtClean="0"/>
          </a:p>
          <a:p>
            <a:pPr marL="171450" indent="-171450">
              <a:buFont typeface="Arial" panose="020B0604020202020204" pitchFamily="34" charset="0"/>
              <a:buChar char="•"/>
            </a:pPr>
            <a:r>
              <a:rPr lang="en-US" baseline="0" dirty="0" smtClean="0"/>
              <a:t>Both </a:t>
            </a:r>
            <a:r>
              <a:rPr lang="en-US" baseline="0" dirty="0" smtClean="0"/>
              <a:t>have their advantages and disadvantages, but when put together can </a:t>
            </a:r>
            <a:r>
              <a:rPr lang="en-US" b="1" baseline="0" dirty="0" smtClean="0"/>
              <a:t>create a good idea of the general population for an area.</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530038E7-5A32-4B1B-B1C7-772ED9636367}" type="slidenum">
              <a:rPr lang="en-US" smtClean="0"/>
              <a:t>4</a:t>
            </a:fld>
            <a:endParaRPr lang="en-US"/>
          </a:p>
        </p:txBody>
      </p:sp>
    </p:spTree>
    <p:extLst>
      <p:ext uri="{BB962C8B-B14F-4D97-AF65-F5344CB8AC3E}">
        <p14:creationId xmlns:p14="http://schemas.microsoft.com/office/powerpoint/2010/main" val="15245082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These</a:t>
            </a:r>
            <a:r>
              <a:rPr lang="en-US" baseline="0" dirty="0" smtClean="0"/>
              <a:t> are the retail trade areas that were generated for us by Retail Coach for the Charleston Peninsula and West Ashley. </a:t>
            </a:r>
            <a:endParaRPr lang="en-US" baseline="0" dirty="0" smtClean="0"/>
          </a:p>
          <a:p>
            <a:pPr marL="171450" indent="-171450">
              <a:buFont typeface="Arial" panose="020B0604020202020204" pitchFamily="34" charset="0"/>
              <a:buChar char="•"/>
            </a:pPr>
            <a:r>
              <a:rPr lang="en-US" baseline="0" dirty="0" smtClean="0"/>
              <a:t>The </a:t>
            </a:r>
            <a:r>
              <a:rPr lang="en-US" baseline="0" dirty="0" smtClean="0"/>
              <a:t>West Ashley area on the right side </a:t>
            </a:r>
            <a:r>
              <a:rPr lang="en-US" b="1" baseline="0" dirty="0" smtClean="0"/>
              <a:t>tightens up due to how transportation networks cross, the main draws for the area are from the Peninsula, James Island, Johns Island, and North Charleston.</a:t>
            </a:r>
            <a:r>
              <a:rPr lang="en-US" baseline="0" dirty="0" smtClean="0"/>
              <a:t> </a:t>
            </a:r>
            <a:endParaRPr lang="en-US" baseline="0" dirty="0" smtClean="0"/>
          </a:p>
          <a:p>
            <a:pPr marL="171450" indent="-171450">
              <a:buFont typeface="Arial" panose="020B0604020202020204" pitchFamily="34" charset="0"/>
              <a:buChar char="•"/>
            </a:pPr>
            <a:r>
              <a:rPr lang="en-US" baseline="0" dirty="0" smtClean="0"/>
              <a:t> </a:t>
            </a:r>
            <a:r>
              <a:rPr lang="en-US" baseline="0" dirty="0" smtClean="0"/>
              <a:t>Other areas such as Folly Beach, Kiawah, and </a:t>
            </a:r>
            <a:r>
              <a:rPr lang="en-US" baseline="0" dirty="0" err="1" smtClean="0"/>
              <a:t>Wadmalaw</a:t>
            </a:r>
            <a:r>
              <a:rPr lang="en-US" baseline="0" dirty="0" smtClean="0"/>
              <a:t> </a:t>
            </a:r>
            <a:r>
              <a:rPr lang="en-US" b="1" baseline="0" dirty="0" smtClean="0"/>
              <a:t>would be satellite areas but do not contribute to the economy of West Ashley</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530038E7-5A32-4B1B-B1C7-772ED9636367}" type="slidenum">
              <a:rPr lang="en-US" smtClean="0"/>
              <a:t>5</a:t>
            </a:fld>
            <a:endParaRPr lang="en-US"/>
          </a:p>
        </p:txBody>
      </p:sp>
    </p:spTree>
    <p:extLst>
      <p:ext uri="{BB962C8B-B14F-4D97-AF65-F5344CB8AC3E}">
        <p14:creationId xmlns:p14="http://schemas.microsoft.com/office/powerpoint/2010/main" val="14193007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When</a:t>
            </a:r>
            <a:r>
              <a:rPr lang="en-US" baseline="0" dirty="0" smtClean="0"/>
              <a:t> researching an area </a:t>
            </a:r>
            <a:r>
              <a:rPr lang="en-US" b="1" baseline="0" dirty="0" smtClean="0"/>
              <a:t>retail developers and companies</a:t>
            </a:r>
            <a:r>
              <a:rPr lang="en-US" baseline="0" dirty="0" smtClean="0"/>
              <a:t> will look for what</a:t>
            </a:r>
            <a:r>
              <a:rPr lang="en-US" b="1" baseline="0" dirty="0" smtClean="0"/>
              <a:t> comparable companies </a:t>
            </a:r>
            <a:r>
              <a:rPr lang="en-US" b="1" baseline="0" dirty="0" smtClean="0"/>
              <a:t>that are already </a:t>
            </a:r>
            <a:r>
              <a:rPr lang="en-US" b="1" baseline="0" dirty="0" smtClean="0"/>
              <a:t>located in the </a:t>
            </a:r>
            <a:r>
              <a:rPr lang="en-US" b="1" baseline="0" dirty="0" smtClean="0"/>
              <a:t>area</a:t>
            </a:r>
            <a:r>
              <a:rPr lang="en-US" baseline="0" dirty="0" smtClean="0"/>
              <a:t>. </a:t>
            </a:r>
          </a:p>
          <a:p>
            <a:pPr marL="171450" indent="-171450">
              <a:buFont typeface="Arial" panose="020B0604020202020204" pitchFamily="34" charset="0"/>
              <a:buChar char="•"/>
            </a:pPr>
            <a:r>
              <a:rPr lang="en-US" baseline="0" dirty="0" smtClean="0"/>
              <a:t>Some </a:t>
            </a:r>
            <a:r>
              <a:rPr lang="en-US" baseline="0" dirty="0" smtClean="0"/>
              <a:t>even choose to locate within close proximity to competitors, think of Walgreens and CVS.  They will choose to locate close to </a:t>
            </a:r>
            <a:r>
              <a:rPr lang="en-US" baseline="0" dirty="0" smtClean="0"/>
              <a:t>similar stores with the same target demographics so they can </a:t>
            </a:r>
            <a:r>
              <a:rPr lang="en-US" b="1" baseline="0" dirty="0" smtClean="0"/>
              <a:t>provide </a:t>
            </a:r>
            <a:r>
              <a:rPr lang="en-US" b="1" baseline="0" dirty="0" smtClean="0"/>
              <a:t>options for customers in the area</a:t>
            </a:r>
            <a:r>
              <a:rPr lang="en-US" baseline="0" dirty="0" smtClean="0"/>
              <a:t>. </a:t>
            </a:r>
            <a:endParaRPr lang="en-US" baseline="0" dirty="0" smtClean="0"/>
          </a:p>
          <a:p>
            <a:pPr marL="171450" indent="-171450">
              <a:buFont typeface="Arial" panose="020B0604020202020204" pitchFamily="34" charset="0"/>
              <a:buChar char="•"/>
            </a:pPr>
            <a:r>
              <a:rPr lang="en-US" baseline="0" dirty="0" smtClean="0"/>
              <a:t>On </a:t>
            </a:r>
            <a:r>
              <a:rPr lang="en-US" baseline="0" dirty="0" smtClean="0"/>
              <a:t>this map you can see that the </a:t>
            </a:r>
            <a:r>
              <a:rPr lang="en-US" b="1" baseline="0" dirty="0" smtClean="0"/>
              <a:t>central part of West Ashley has the most variety of stores for the City of Charleston</a:t>
            </a:r>
            <a:r>
              <a:rPr lang="en-US" baseline="0" dirty="0" smtClean="0"/>
              <a:t>. </a:t>
            </a:r>
            <a:r>
              <a:rPr lang="en-US" baseline="0" dirty="0" smtClean="0"/>
              <a:t>Representation </a:t>
            </a:r>
            <a:r>
              <a:rPr lang="en-US" baseline="0" dirty="0" smtClean="0"/>
              <a:t>from </a:t>
            </a:r>
            <a:r>
              <a:rPr lang="en-US" b="1" baseline="0" dirty="0" smtClean="0"/>
              <a:t>most major chains</a:t>
            </a:r>
            <a:r>
              <a:rPr lang="en-US" baseline="0" dirty="0" smtClean="0"/>
              <a:t> and starting to show some more </a:t>
            </a:r>
            <a:r>
              <a:rPr lang="en-US" baseline="0" dirty="0" smtClean="0"/>
              <a:t>boutique. </a:t>
            </a:r>
            <a:endParaRPr lang="en-US" dirty="0"/>
          </a:p>
        </p:txBody>
      </p:sp>
      <p:sp>
        <p:nvSpPr>
          <p:cNvPr id="4" name="Slide Number Placeholder 3"/>
          <p:cNvSpPr>
            <a:spLocks noGrp="1"/>
          </p:cNvSpPr>
          <p:nvPr>
            <p:ph type="sldNum" sz="quarter" idx="10"/>
          </p:nvPr>
        </p:nvSpPr>
        <p:spPr/>
        <p:txBody>
          <a:bodyPr/>
          <a:lstStyle/>
          <a:p>
            <a:fld id="{530038E7-5A32-4B1B-B1C7-772ED9636367}" type="slidenum">
              <a:rPr lang="en-US" smtClean="0"/>
              <a:t>6</a:t>
            </a:fld>
            <a:endParaRPr lang="en-US"/>
          </a:p>
        </p:txBody>
      </p:sp>
    </p:spTree>
    <p:extLst>
      <p:ext uri="{BB962C8B-B14F-4D97-AF65-F5344CB8AC3E}">
        <p14:creationId xmlns:p14="http://schemas.microsoft.com/office/powerpoint/2010/main" val="12165561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Retail</a:t>
            </a:r>
            <a:r>
              <a:rPr lang="en-US" baseline="0" dirty="0" smtClean="0"/>
              <a:t> Demand Outlook is pulled from ESRI Business Analyst and </a:t>
            </a:r>
            <a:r>
              <a:rPr lang="en-US" b="1" baseline="0" dirty="0" smtClean="0"/>
              <a:t>looks at different sources of data to review current demands and project future demands for the area</a:t>
            </a:r>
            <a:r>
              <a:rPr lang="en-US" baseline="0" dirty="0" smtClean="0"/>
              <a:t>.  </a:t>
            </a:r>
            <a:endParaRPr lang="en-US" baseline="0" dirty="0" smtClean="0"/>
          </a:p>
          <a:p>
            <a:pPr marL="171450" indent="-171450">
              <a:buFont typeface="Arial" panose="020B0604020202020204" pitchFamily="34" charset="0"/>
              <a:buChar char="•"/>
            </a:pPr>
            <a:r>
              <a:rPr lang="en-US" baseline="0" dirty="0" smtClean="0"/>
              <a:t>These </a:t>
            </a:r>
            <a:r>
              <a:rPr lang="en-US" baseline="0" dirty="0" smtClean="0"/>
              <a:t>are the </a:t>
            </a:r>
            <a:r>
              <a:rPr lang="en-US" b="1" baseline="0" dirty="0" smtClean="0"/>
              <a:t>types of metrics that commercial developers and retail real estate offices look to for safe investments into communities.  </a:t>
            </a:r>
            <a:endParaRPr lang="en-US" b="1" baseline="0" dirty="0" smtClean="0"/>
          </a:p>
          <a:p>
            <a:pPr marL="171450" indent="-171450">
              <a:buFont typeface="Arial" panose="020B0604020202020204" pitchFamily="34" charset="0"/>
              <a:buChar char="•"/>
            </a:pPr>
            <a:r>
              <a:rPr lang="en-US" baseline="0" dirty="0" smtClean="0"/>
              <a:t>The </a:t>
            </a:r>
            <a:r>
              <a:rPr lang="en-US" baseline="0" dirty="0" smtClean="0"/>
              <a:t>dollar amounts are compared and a compound annual growth rate </a:t>
            </a:r>
            <a:r>
              <a:rPr lang="en-US" baseline="0" dirty="0" smtClean="0"/>
              <a:t>(CAGR) is </a:t>
            </a:r>
            <a:r>
              <a:rPr lang="en-US" baseline="0" dirty="0" smtClean="0"/>
              <a:t>created.  </a:t>
            </a:r>
            <a:endParaRPr lang="en-US" baseline="0" dirty="0" smtClean="0"/>
          </a:p>
          <a:p>
            <a:pPr marL="171450" indent="-171450">
              <a:buFont typeface="Arial" panose="020B0604020202020204" pitchFamily="34" charset="0"/>
              <a:buChar char="•"/>
            </a:pPr>
            <a:r>
              <a:rPr lang="en-US" baseline="0" dirty="0" smtClean="0"/>
              <a:t>The </a:t>
            </a:r>
            <a:r>
              <a:rPr lang="en-US" baseline="0" dirty="0" smtClean="0"/>
              <a:t>three highlighted areas are what we have seen for growth in West Ashley, it follows the pattern that is projected by the data collected.</a:t>
            </a:r>
            <a:endParaRPr lang="en-US" dirty="0"/>
          </a:p>
        </p:txBody>
      </p:sp>
      <p:sp>
        <p:nvSpPr>
          <p:cNvPr id="4" name="Slide Number Placeholder 3"/>
          <p:cNvSpPr>
            <a:spLocks noGrp="1"/>
          </p:cNvSpPr>
          <p:nvPr>
            <p:ph type="sldNum" sz="quarter" idx="10"/>
          </p:nvPr>
        </p:nvSpPr>
        <p:spPr/>
        <p:txBody>
          <a:bodyPr/>
          <a:lstStyle/>
          <a:p>
            <a:fld id="{530038E7-5A32-4B1B-B1C7-772ED9636367}" type="slidenum">
              <a:rPr lang="en-US" smtClean="0"/>
              <a:t>7</a:t>
            </a:fld>
            <a:endParaRPr lang="en-US"/>
          </a:p>
        </p:txBody>
      </p:sp>
    </p:spTree>
    <p:extLst>
      <p:ext uri="{BB962C8B-B14F-4D97-AF65-F5344CB8AC3E}">
        <p14:creationId xmlns:p14="http://schemas.microsoft.com/office/powerpoint/2010/main" val="25988616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The</a:t>
            </a:r>
            <a:r>
              <a:rPr lang="en-US" baseline="0" dirty="0" smtClean="0"/>
              <a:t> Retail Market Profile looks at the </a:t>
            </a:r>
            <a:r>
              <a:rPr lang="en-US" b="1" baseline="0" dirty="0" smtClean="0"/>
              <a:t>demographics</a:t>
            </a:r>
            <a:r>
              <a:rPr lang="en-US" baseline="0" dirty="0" smtClean="0"/>
              <a:t> of those considered within the Retail Trade area. </a:t>
            </a:r>
            <a:endParaRPr lang="en-US" baseline="0" dirty="0" smtClean="0"/>
          </a:p>
          <a:p>
            <a:pPr marL="171450" indent="-171450">
              <a:buFont typeface="Arial" panose="020B0604020202020204" pitchFamily="34" charset="0"/>
              <a:buChar char="•"/>
            </a:pPr>
            <a:r>
              <a:rPr lang="en-US" baseline="0" dirty="0" smtClean="0"/>
              <a:t> </a:t>
            </a:r>
            <a:r>
              <a:rPr lang="en-US" b="1" baseline="0" dirty="0" smtClean="0"/>
              <a:t>This data includes people that are in North Charleston, James Island, and Johns Island</a:t>
            </a:r>
            <a:r>
              <a:rPr lang="en-US" baseline="0" dirty="0" smtClean="0"/>
              <a:t>.  These metrics are looked at by brands to see if their target customers are within the trade area.  </a:t>
            </a:r>
            <a:endParaRPr lang="en-US" baseline="0" dirty="0" smtClean="0"/>
          </a:p>
          <a:p>
            <a:pPr marL="171450" indent="-171450">
              <a:buFont typeface="Arial" panose="020B0604020202020204" pitchFamily="34" charset="0"/>
              <a:buChar char="•"/>
            </a:pPr>
            <a:r>
              <a:rPr lang="en-US" baseline="0" dirty="0" smtClean="0"/>
              <a:t>This </a:t>
            </a:r>
            <a:r>
              <a:rPr lang="en-US" baseline="0" dirty="0" smtClean="0"/>
              <a:t>is </a:t>
            </a:r>
            <a:r>
              <a:rPr lang="en-US" b="1" baseline="0" dirty="0" smtClean="0"/>
              <a:t>where not having more of Mount Pleasant or James Island within the Trade Area come in to hurt how West Ashley looks on paper.  </a:t>
            </a:r>
            <a:endParaRPr lang="en-US" b="1" baseline="0" dirty="0" smtClean="0"/>
          </a:p>
          <a:p>
            <a:pPr marL="171450" indent="-171450">
              <a:buFont typeface="Arial" panose="020B0604020202020204" pitchFamily="34" charset="0"/>
              <a:buChar char="•"/>
            </a:pPr>
            <a:r>
              <a:rPr lang="en-US" baseline="0" dirty="0" smtClean="0"/>
              <a:t>We </a:t>
            </a:r>
            <a:r>
              <a:rPr lang="en-US" baseline="0" dirty="0" smtClean="0"/>
              <a:t>can see a wide difference between Average and </a:t>
            </a:r>
            <a:r>
              <a:rPr lang="en-US" baseline="0" dirty="0" smtClean="0"/>
              <a:t>Median (</a:t>
            </a:r>
            <a:r>
              <a:rPr lang="en-US" i="1" baseline="0" dirty="0" smtClean="0"/>
              <a:t>middle # better average for extreme outliers</a:t>
            </a:r>
            <a:r>
              <a:rPr lang="en-US" baseline="0" dirty="0" smtClean="0"/>
              <a:t>) </a:t>
            </a:r>
            <a:r>
              <a:rPr lang="en-US" baseline="0" dirty="0" smtClean="0"/>
              <a:t>household incomes, implying that the range between them is dramatic as well.  </a:t>
            </a:r>
            <a:endParaRPr lang="en-US" baseline="0" dirty="0" smtClean="0"/>
          </a:p>
          <a:p>
            <a:pPr marL="171450" indent="-171450">
              <a:buFont typeface="Arial" panose="020B0604020202020204" pitchFamily="34" charset="0"/>
              <a:buChar char="•"/>
            </a:pPr>
            <a:r>
              <a:rPr lang="en-US" baseline="0" dirty="0" smtClean="0"/>
              <a:t>Per capita is the measure of the amount of money per person in a geographic area, can show quality of life/standards of living </a:t>
            </a:r>
          </a:p>
          <a:p>
            <a:pPr marL="171450" indent="-171450">
              <a:buFont typeface="Arial" panose="020B0604020202020204" pitchFamily="34" charset="0"/>
              <a:buChar char="•"/>
            </a:pPr>
            <a:r>
              <a:rPr lang="en-US" baseline="0" dirty="0" smtClean="0"/>
              <a:t>This </a:t>
            </a:r>
            <a:r>
              <a:rPr lang="en-US" baseline="0" dirty="0" smtClean="0"/>
              <a:t>will lead certain retailers to look at other locations.  Working in West Ashley’s </a:t>
            </a:r>
            <a:r>
              <a:rPr lang="en-US" b="1" baseline="0" dirty="0" smtClean="0"/>
              <a:t>favor is the </a:t>
            </a:r>
            <a:r>
              <a:rPr lang="en-US" b="1" baseline="0" dirty="0" smtClean="0"/>
              <a:t>population growth, education </a:t>
            </a:r>
            <a:r>
              <a:rPr lang="en-US" b="1" baseline="0" dirty="0" smtClean="0"/>
              <a:t>attainment and age ranges</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530038E7-5A32-4B1B-B1C7-772ED9636367}" type="slidenum">
              <a:rPr lang="en-US" smtClean="0"/>
              <a:t>8</a:t>
            </a:fld>
            <a:endParaRPr lang="en-US"/>
          </a:p>
        </p:txBody>
      </p:sp>
    </p:spTree>
    <p:extLst>
      <p:ext uri="{BB962C8B-B14F-4D97-AF65-F5344CB8AC3E}">
        <p14:creationId xmlns:p14="http://schemas.microsoft.com/office/powerpoint/2010/main" val="32733493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Examples of information that commercial agencies are looking for</a:t>
            </a:r>
            <a:r>
              <a:rPr lang="en-US" baseline="0" dirty="0" smtClean="0"/>
              <a:t>: </a:t>
            </a:r>
            <a:r>
              <a:rPr lang="en-US" b="1" baseline="0" dirty="0" smtClean="0"/>
              <a:t>site location, acres &amp; </a:t>
            </a:r>
            <a:r>
              <a:rPr lang="en-US" b="1" baseline="0" dirty="0" err="1" smtClean="0"/>
              <a:t>sq</a:t>
            </a:r>
            <a:r>
              <a:rPr lang="en-US" b="1" baseline="0" dirty="0" smtClean="0"/>
              <a:t>/</a:t>
            </a:r>
            <a:r>
              <a:rPr lang="en-US" b="1" baseline="0" dirty="0" err="1" smtClean="0"/>
              <a:t>ft</a:t>
            </a:r>
            <a:r>
              <a:rPr lang="en-US" b="1" baseline="0" dirty="0" smtClean="0"/>
              <a:t>, demographics within their true trade area </a:t>
            </a:r>
            <a:endParaRPr lang="en-US" b="1" dirty="0" smtClean="0"/>
          </a:p>
          <a:p>
            <a:pPr marL="171450" indent="-171450">
              <a:buFont typeface="Arial" panose="020B0604020202020204" pitchFamily="34" charset="0"/>
              <a:buChar char="•"/>
            </a:pPr>
            <a:r>
              <a:rPr lang="en-US" baseline="0" dirty="0" smtClean="0"/>
              <a:t>In </a:t>
            </a:r>
            <a:r>
              <a:rPr lang="en-US" baseline="0" dirty="0" smtClean="0"/>
              <a:t>addition to these types of metrics companies will look at </a:t>
            </a:r>
            <a:r>
              <a:rPr lang="en-US" b="1" baseline="0" dirty="0" smtClean="0"/>
              <a:t>traffic volume along a corridor, location of other businesses and how they are operating</a:t>
            </a:r>
            <a:r>
              <a:rPr lang="en-US" baseline="0" dirty="0" smtClean="0"/>
              <a:t>. </a:t>
            </a:r>
            <a:endParaRPr lang="en-US" baseline="0" dirty="0" smtClean="0"/>
          </a:p>
          <a:p>
            <a:pPr marL="171450" indent="-171450">
              <a:buFont typeface="Arial" panose="020B0604020202020204" pitchFamily="34" charset="0"/>
              <a:buChar char="•"/>
            </a:pPr>
            <a:r>
              <a:rPr lang="en-US" baseline="0" dirty="0" smtClean="0"/>
              <a:t>The </a:t>
            </a:r>
            <a:r>
              <a:rPr lang="en-US" baseline="0" dirty="0" smtClean="0"/>
              <a:t>example used here is the </a:t>
            </a:r>
            <a:r>
              <a:rPr lang="en-US" b="1" baseline="0" dirty="0" smtClean="0"/>
              <a:t>Sumar Street Redevelopment parcel</a:t>
            </a:r>
            <a:r>
              <a:rPr lang="en-US" baseline="0" dirty="0" smtClean="0"/>
              <a:t>.  You can see that the trade area population is robust, and the growth rate indicated that additional commercial investment is good.  When we look at the average household incomes they fluctuate but stay steadily in a good range. </a:t>
            </a:r>
            <a:endParaRPr lang="en-US" baseline="0" dirty="0" smtClean="0"/>
          </a:p>
          <a:p>
            <a:pPr marL="171450" indent="-171450">
              <a:buFont typeface="Arial" panose="020B0604020202020204" pitchFamily="34" charset="0"/>
              <a:buChar char="•"/>
            </a:pPr>
            <a:r>
              <a:rPr lang="en-US" baseline="0" dirty="0" smtClean="0"/>
              <a:t>Another </a:t>
            </a:r>
            <a:r>
              <a:rPr lang="en-US" baseline="0" dirty="0" smtClean="0"/>
              <a:t>way to measure the area is through </a:t>
            </a:r>
            <a:r>
              <a:rPr lang="en-US" b="1" baseline="0" dirty="0" smtClean="0"/>
              <a:t>Placer.ai information</a:t>
            </a:r>
            <a:r>
              <a:rPr lang="en-US" baseline="0" dirty="0" smtClean="0"/>
              <a:t>.  They use mobile </a:t>
            </a:r>
            <a:r>
              <a:rPr lang="en-US" b="1" baseline="0" dirty="0" smtClean="0"/>
              <a:t>phone aggregated data to show the area that customers live who go to commercial operations</a:t>
            </a:r>
            <a:r>
              <a:rPr lang="en-US" baseline="0" dirty="0" smtClean="0"/>
              <a:t>. </a:t>
            </a:r>
            <a:endParaRPr lang="en-US" baseline="0" dirty="0" smtClean="0"/>
          </a:p>
          <a:p>
            <a:pPr marL="171450" indent="-171450">
              <a:buFont typeface="Arial" panose="020B0604020202020204" pitchFamily="34" charset="0"/>
              <a:buChar char="•"/>
            </a:pPr>
            <a:r>
              <a:rPr lang="en-US" baseline="0" dirty="0" smtClean="0"/>
              <a:t>In </a:t>
            </a:r>
            <a:r>
              <a:rPr lang="en-US" baseline="0" dirty="0" smtClean="0"/>
              <a:t>this case, the Sumar Street/Ashley Landing Plaza is most visited by residents in the dark purple. </a:t>
            </a:r>
            <a:endParaRPr lang="en-US" dirty="0"/>
          </a:p>
        </p:txBody>
      </p:sp>
      <p:sp>
        <p:nvSpPr>
          <p:cNvPr id="4" name="Slide Number Placeholder 3"/>
          <p:cNvSpPr>
            <a:spLocks noGrp="1"/>
          </p:cNvSpPr>
          <p:nvPr>
            <p:ph type="sldNum" sz="quarter" idx="10"/>
          </p:nvPr>
        </p:nvSpPr>
        <p:spPr/>
        <p:txBody>
          <a:bodyPr/>
          <a:lstStyle/>
          <a:p>
            <a:fld id="{530038E7-5A32-4B1B-B1C7-772ED9636367}" type="slidenum">
              <a:rPr lang="en-US" smtClean="0"/>
              <a:t>9</a:t>
            </a:fld>
            <a:endParaRPr lang="en-US"/>
          </a:p>
        </p:txBody>
      </p:sp>
    </p:spTree>
    <p:extLst>
      <p:ext uri="{BB962C8B-B14F-4D97-AF65-F5344CB8AC3E}">
        <p14:creationId xmlns:p14="http://schemas.microsoft.com/office/powerpoint/2010/main" val="16578393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w Cen MT"/>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w Cen MT"/>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21803EB-E5FF-4A64-B945-B8E80D0607A5}" type="slidenum">
              <a:rPr kumimoji="0" lang="en-US" sz="1400" b="0" i="0" u="none" strike="noStrike" kern="1200" cap="none" spc="0" normalizeH="0" baseline="0" noProof="0">
                <a:ln>
                  <a:noFill/>
                </a:ln>
                <a:solidFill>
                  <a:srgbClr val="000000"/>
                </a:solidFill>
                <a:effectLst/>
                <a:uLnTx/>
                <a:uFillTx/>
                <a:latin typeface="Tw Cen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w Cen MT"/>
              <a:ea typeface="+mn-ea"/>
              <a:cs typeface="+mn-cs"/>
            </a:endParaRPr>
          </a:p>
        </p:txBody>
      </p:sp>
    </p:spTree>
    <p:extLst>
      <p:ext uri="{BB962C8B-B14F-4D97-AF65-F5344CB8AC3E}">
        <p14:creationId xmlns:p14="http://schemas.microsoft.com/office/powerpoint/2010/main" val="1942231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w Cen MT"/>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w Cen MT"/>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D4CB35-4629-4FD8-B1EB-DB12520BD79B}" type="slidenum">
              <a:rPr kumimoji="0" lang="en-US" sz="1400" b="0" i="0" u="none" strike="noStrike" kern="1200" cap="none" spc="0" normalizeH="0" baseline="0" noProof="0">
                <a:ln>
                  <a:noFill/>
                </a:ln>
                <a:solidFill>
                  <a:srgbClr val="000000"/>
                </a:solidFill>
                <a:effectLst/>
                <a:uLnTx/>
                <a:uFillTx/>
                <a:latin typeface="Tw Cen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w Cen MT"/>
              <a:ea typeface="+mn-ea"/>
              <a:cs typeface="+mn-cs"/>
            </a:endParaRPr>
          </a:p>
        </p:txBody>
      </p:sp>
    </p:spTree>
    <p:extLst>
      <p:ext uri="{BB962C8B-B14F-4D97-AF65-F5344CB8AC3E}">
        <p14:creationId xmlns:p14="http://schemas.microsoft.com/office/powerpoint/2010/main" val="2791113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w Cen MT"/>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w Cen MT"/>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A707E49-CF50-422A-80D2-C034B6FCF00A}" type="slidenum">
              <a:rPr kumimoji="0" lang="en-US" sz="1400" b="0" i="0" u="none" strike="noStrike" kern="1200" cap="none" spc="0" normalizeH="0" baseline="0" noProof="0">
                <a:ln>
                  <a:noFill/>
                </a:ln>
                <a:solidFill>
                  <a:srgbClr val="000000"/>
                </a:solidFill>
                <a:effectLst/>
                <a:uLnTx/>
                <a:uFillTx/>
                <a:latin typeface="Tw Cen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w Cen MT"/>
              <a:ea typeface="+mn-ea"/>
              <a:cs typeface="+mn-cs"/>
            </a:endParaRPr>
          </a:p>
        </p:txBody>
      </p:sp>
    </p:spTree>
    <p:extLst>
      <p:ext uri="{BB962C8B-B14F-4D97-AF65-F5344CB8AC3E}">
        <p14:creationId xmlns:p14="http://schemas.microsoft.com/office/powerpoint/2010/main" val="6496758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w Cen MT"/>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w Cen MT"/>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5886CDF-3796-4C5C-B763-EF2A260601AA}" type="slidenum">
              <a:rPr kumimoji="0" lang="en-US" sz="1400" b="0" i="0" u="none" strike="noStrike" kern="1200" cap="none" spc="0" normalizeH="0" baseline="0" noProof="0">
                <a:ln>
                  <a:noFill/>
                </a:ln>
                <a:solidFill>
                  <a:srgbClr val="000000"/>
                </a:solidFill>
                <a:effectLst/>
                <a:uLnTx/>
                <a:uFillTx/>
                <a:latin typeface="Tw Cen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w Cen MT"/>
              <a:ea typeface="+mn-ea"/>
              <a:cs typeface="+mn-cs"/>
            </a:endParaRPr>
          </a:p>
        </p:txBody>
      </p:sp>
    </p:spTree>
    <p:extLst>
      <p:ext uri="{BB962C8B-B14F-4D97-AF65-F5344CB8AC3E}">
        <p14:creationId xmlns:p14="http://schemas.microsoft.com/office/powerpoint/2010/main" val="22377636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w Cen MT"/>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w Cen MT"/>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585E99E-8E0E-48E6-B7D0-52CC7DF5A5A8}" type="slidenum">
              <a:rPr kumimoji="0" lang="en-US" sz="1400" b="0" i="0" u="none" strike="noStrike" kern="1200" cap="none" spc="0" normalizeH="0" baseline="0" noProof="0">
                <a:ln>
                  <a:noFill/>
                </a:ln>
                <a:solidFill>
                  <a:srgbClr val="000000"/>
                </a:solidFill>
                <a:effectLst/>
                <a:uLnTx/>
                <a:uFillTx/>
                <a:latin typeface="Tw Cen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w Cen MT"/>
              <a:ea typeface="+mn-ea"/>
              <a:cs typeface="+mn-cs"/>
            </a:endParaRPr>
          </a:p>
        </p:txBody>
      </p:sp>
    </p:spTree>
    <p:extLst>
      <p:ext uri="{BB962C8B-B14F-4D97-AF65-F5344CB8AC3E}">
        <p14:creationId xmlns:p14="http://schemas.microsoft.com/office/powerpoint/2010/main" val="34433001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b="1" cap="none" spc="100" baseline="0"/>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2000"/>
            </a:lvl1pPr>
            <a:lvl2pPr>
              <a:defRPr sz="1800"/>
            </a:lvl2pPr>
            <a:lvl3pPr>
              <a:defRPr sz="1600"/>
            </a:lvl3pPr>
            <a:lvl4pPr>
              <a:defRPr sz="14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w Cen MT"/>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w Cen MT"/>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FB6C0A7-AE65-47CE-BA53-9286D9482A08}" type="slidenum">
              <a:rPr kumimoji="0" lang="en-US" sz="1400" b="0" i="0" u="none" strike="noStrike" kern="1200" cap="none" spc="0" normalizeH="0" baseline="0" noProof="0">
                <a:ln>
                  <a:noFill/>
                </a:ln>
                <a:solidFill>
                  <a:srgbClr val="000000"/>
                </a:solidFill>
                <a:effectLst/>
                <a:uLnTx/>
                <a:uFillTx/>
                <a:latin typeface="Tw Cen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w Cen MT"/>
              <a:ea typeface="+mn-ea"/>
              <a:cs typeface="+mn-cs"/>
            </a:endParaRPr>
          </a:p>
        </p:txBody>
      </p:sp>
      <p:cxnSp>
        <p:nvCxnSpPr>
          <p:cNvPr id="8" name="Straight Connector 7"/>
          <p:cNvCxnSpPr/>
          <p:nvPr userDrawn="1"/>
        </p:nvCxnSpPr>
        <p:spPr>
          <a:xfrm>
            <a:off x="609600" y="1143000"/>
            <a:ext cx="10972800" cy="0"/>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86299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w Cen MT"/>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w Cen MT"/>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E08231-BF6E-43AC-91CF-0171049B9C13}" type="slidenum">
              <a:rPr kumimoji="0" lang="en-US" sz="1400" b="0" i="0" u="none" strike="noStrike" kern="1200" cap="none" spc="0" normalizeH="0" baseline="0" noProof="0">
                <a:ln>
                  <a:noFill/>
                </a:ln>
                <a:solidFill>
                  <a:srgbClr val="000000"/>
                </a:solidFill>
                <a:effectLst/>
                <a:uLnTx/>
                <a:uFillTx/>
                <a:latin typeface="Tw Cen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w Cen MT"/>
              <a:ea typeface="+mn-ea"/>
              <a:cs typeface="+mn-cs"/>
            </a:endParaRPr>
          </a:p>
        </p:txBody>
      </p:sp>
    </p:spTree>
    <p:extLst>
      <p:ext uri="{BB962C8B-B14F-4D97-AF65-F5344CB8AC3E}">
        <p14:creationId xmlns:p14="http://schemas.microsoft.com/office/powerpoint/2010/main" val="18286069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w Cen MT"/>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w Cen MT"/>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DCFA2E4-6E6D-4B91-B151-C62C186D2BE6}" type="slidenum">
              <a:rPr kumimoji="0" lang="en-US" sz="1400" b="0" i="0" u="none" strike="noStrike" kern="1200" cap="none" spc="0" normalizeH="0" baseline="0" noProof="0">
                <a:ln>
                  <a:noFill/>
                </a:ln>
                <a:solidFill>
                  <a:srgbClr val="000000"/>
                </a:solidFill>
                <a:effectLst/>
                <a:uLnTx/>
                <a:uFillTx/>
                <a:latin typeface="Tw Cen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w Cen MT"/>
              <a:ea typeface="+mn-ea"/>
              <a:cs typeface="+mn-cs"/>
            </a:endParaRPr>
          </a:p>
        </p:txBody>
      </p:sp>
    </p:spTree>
    <p:extLst>
      <p:ext uri="{BB962C8B-B14F-4D97-AF65-F5344CB8AC3E}">
        <p14:creationId xmlns:p14="http://schemas.microsoft.com/office/powerpoint/2010/main" val="31537455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w Cen MT"/>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w Cen MT"/>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306B857-FAF4-4692-8D48-3F495AECCF16}" type="slidenum">
              <a:rPr kumimoji="0" lang="en-US" sz="1400" b="0" i="0" u="none" strike="noStrike" kern="1200" cap="none" spc="0" normalizeH="0" baseline="0" noProof="0">
                <a:ln>
                  <a:noFill/>
                </a:ln>
                <a:solidFill>
                  <a:srgbClr val="000000"/>
                </a:solidFill>
                <a:effectLst/>
                <a:uLnTx/>
                <a:uFillTx/>
                <a:latin typeface="Tw Cen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w Cen MT"/>
              <a:ea typeface="+mn-ea"/>
              <a:cs typeface="+mn-cs"/>
            </a:endParaRPr>
          </a:p>
        </p:txBody>
      </p:sp>
    </p:spTree>
    <p:extLst>
      <p:ext uri="{BB962C8B-B14F-4D97-AF65-F5344CB8AC3E}">
        <p14:creationId xmlns:p14="http://schemas.microsoft.com/office/powerpoint/2010/main" val="14491298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w Cen MT"/>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w Cen MT"/>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7386833-92A5-4C9A-81D6-D6A17C85E0B4}" type="slidenum">
              <a:rPr kumimoji="0" lang="en-US" sz="1400" b="0" i="0" u="none" strike="noStrike" kern="1200" cap="none" spc="0" normalizeH="0" baseline="0" noProof="0">
                <a:ln>
                  <a:noFill/>
                </a:ln>
                <a:solidFill>
                  <a:srgbClr val="000000"/>
                </a:solidFill>
                <a:effectLst/>
                <a:uLnTx/>
                <a:uFillTx/>
                <a:latin typeface="Tw Cen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w Cen MT"/>
              <a:ea typeface="+mn-ea"/>
              <a:cs typeface="+mn-cs"/>
            </a:endParaRPr>
          </a:p>
        </p:txBody>
      </p:sp>
    </p:spTree>
    <p:extLst>
      <p:ext uri="{BB962C8B-B14F-4D97-AF65-F5344CB8AC3E}">
        <p14:creationId xmlns:p14="http://schemas.microsoft.com/office/powerpoint/2010/main" val="34297884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w Cen MT"/>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w Cen MT"/>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54EFAF1-F801-4246-88A5-853287DE4F06}" type="slidenum">
              <a:rPr kumimoji="0" lang="en-US" sz="1400" b="0" i="0" u="none" strike="noStrike" kern="1200" cap="none" spc="0" normalizeH="0" baseline="0" noProof="0">
                <a:ln>
                  <a:noFill/>
                </a:ln>
                <a:solidFill>
                  <a:srgbClr val="000000"/>
                </a:solidFill>
                <a:effectLst/>
                <a:uLnTx/>
                <a:uFillTx/>
                <a:latin typeface="Tw Cen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w Cen MT"/>
              <a:ea typeface="+mn-ea"/>
              <a:cs typeface="+mn-cs"/>
            </a:endParaRPr>
          </a:p>
        </p:txBody>
      </p:sp>
    </p:spTree>
    <p:extLst>
      <p:ext uri="{BB962C8B-B14F-4D97-AF65-F5344CB8AC3E}">
        <p14:creationId xmlns:p14="http://schemas.microsoft.com/office/powerpoint/2010/main" val="19523762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w Cen MT"/>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w Cen MT"/>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6E813BE-DC3B-4E50-850F-27E4FC126AE8}" type="slidenum">
              <a:rPr kumimoji="0" lang="en-US" sz="1400" b="0" i="0" u="none" strike="noStrike" kern="1200" cap="none" spc="0" normalizeH="0" baseline="0" noProof="0">
                <a:ln>
                  <a:noFill/>
                </a:ln>
                <a:solidFill>
                  <a:srgbClr val="000000"/>
                </a:solidFill>
                <a:effectLst/>
                <a:uLnTx/>
                <a:uFillTx/>
                <a:latin typeface="Tw Cen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w Cen MT"/>
              <a:ea typeface="+mn-ea"/>
              <a:cs typeface="+mn-cs"/>
            </a:endParaRPr>
          </a:p>
        </p:txBody>
      </p:sp>
    </p:spTree>
    <p:extLst>
      <p:ext uri="{BB962C8B-B14F-4D97-AF65-F5344CB8AC3E}">
        <p14:creationId xmlns:p14="http://schemas.microsoft.com/office/powerpoint/2010/main" val="13552293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6248400"/>
            <a:ext cx="7315200" cy="566738"/>
          </a:xfrm>
        </p:spPr>
        <p:txBody>
          <a:bodyPr anchor="b"/>
          <a:lstStyle>
            <a:lvl1pPr algn="ctr">
              <a:defRPr sz="1800" b="0">
                <a:latin typeface="+mn-lt"/>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980017" y="457200"/>
            <a:ext cx="10134600" cy="552608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Tree>
    <p:extLst>
      <p:ext uri="{BB962C8B-B14F-4D97-AF65-F5344CB8AC3E}">
        <p14:creationId xmlns:p14="http://schemas.microsoft.com/office/powerpoint/2010/main" val="4999528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w Cen MT"/>
              <a:ea typeface="+mn-ea"/>
              <a:cs typeface="+mn-cs"/>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w Cen MT"/>
              <a:ea typeface="+mn-ea"/>
              <a:cs typeface="+mn-cs"/>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A53E38A-C584-43AE-9A61-2744E756F2BA}" type="slidenum">
              <a:rPr kumimoji="0" lang="en-US" sz="1400" b="0" i="0" u="none" strike="noStrike" kern="1200" cap="none" spc="0" normalizeH="0" baseline="0" noProof="0">
                <a:ln>
                  <a:noFill/>
                </a:ln>
                <a:solidFill>
                  <a:srgbClr val="000000"/>
                </a:solidFill>
                <a:effectLst/>
                <a:uLnTx/>
                <a:uFillTx/>
                <a:latin typeface="Tw Cen MT"/>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w Cen MT"/>
              <a:ea typeface="+mn-ea"/>
              <a:cs typeface="+mn-cs"/>
            </a:endParaRPr>
          </a:p>
        </p:txBody>
      </p:sp>
    </p:spTree>
    <p:extLst>
      <p:ext uri="{BB962C8B-B14F-4D97-AF65-F5344CB8AC3E}">
        <p14:creationId xmlns:p14="http://schemas.microsoft.com/office/powerpoint/2010/main" val="420343039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txStyles>
    <p:titleStyle>
      <a:lvl1pPr algn="ctr" rtl="0" eaLnBrk="0" fontAlgn="base" hangingPunct="0">
        <a:spcBef>
          <a:spcPct val="0"/>
        </a:spcBef>
        <a:spcAft>
          <a:spcPct val="0"/>
        </a:spcAft>
        <a:defRPr sz="3600" cap="all" baseline="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1800">
          <a:solidFill>
            <a:schemeClr val="tx1"/>
          </a:solidFill>
          <a:latin typeface="+mn-lt"/>
        </a:defRPr>
      </a:lvl4pPr>
      <a:lvl5pPr marL="2057400" indent="-228600" algn="l" rtl="0" eaLnBrk="0" fontAlgn="base" hangingPunct="0">
        <a:spcBef>
          <a:spcPct val="20000"/>
        </a:spcBef>
        <a:spcAft>
          <a:spcPct val="0"/>
        </a:spcAft>
        <a:buChar char="»"/>
        <a:defRPr sz="18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15.xml.rels><?xml version="1.0" encoding="UTF-8" standalone="yes"?>
<Relationships xmlns="http://schemas.openxmlformats.org/package/2006/relationships"><Relationship Id="rId3" Type="http://schemas.openxmlformats.org/officeDocument/2006/relationships/image" Target="../media/image25.jfi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11"/>
          <p:cNvSpPr txBox="1">
            <a:spLocks noChangeArrowheads="1"/>
          </p:cNvSpPr>
          <p:nvPr/>
        </p:nvSpPr>
        <p:spPr bwMode="auto">
          <a:xfrm>
            <a:off x="2433638" y="44053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 name="TextBox 1"/>
          <p:cNvSpPr txBox="1"/>
          <p:nvPr/>
        </p:nvSpPr>
        <p:spPr>
          <a:xfrm>
            <a:off x="-21056" y="2284615"/>
            <a:ext cx="12192000" cy="2339102"/>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100" normalizeH="0" baseline="0" noProof="0" dirty="0" smtClean="0">
                <a:ln>
                  <a:noFill/>
                </a:ln>
                <a:solidFill>
                  <a:srgbClr val="000000"/>
                </a:solidFill>
                <a:effectLst/>
                <a:uLnTx/>
                <a:uFillTx/>
                <a:latin typeface="Edwardian Script ITC" panose="030303020407070D0804" pitchFamily="66" charset="0"/>
                <a:ea typeface="MS Gothic" panose="020B0609070205080204" pitchFamily="49" charset="-128"/>
                <a:cs typeface="Shruti" panose="020B0502040204020203" pitchFamily="34" charset="0"/>
              </a:rPr>
              <a:t>City </a:t>
            </a:r>
            <a:r>
              <a:rPr kumimoji="0" lang="en-US" sz="3200" b="0" i="0" u="none" strike="noStrike" kern="1200" cap="none" spc="100" normalizeH="0" baseline="0" noProof="0" dirty="0">
                <a:ln>
                  <a:noFill/>
                </a:ln>
                <a:solidFill>
                  <a:srgbClr val="000000"/>
                </a:solidFill>
                <a:effectLst/>
                <a:uLnTx/>
                <a:uFillTx/>
                <a:latin typeface="Edwardian Script ITC" panose="030303020407070D0804" pitchFamily="66" charset="0"/>
                <a:ea typeface="MS Gothic" panose="020B0609070205080204" pitchFamily="49" charset="-128"/>
                <a:cs typeface="Shruti" panose="020B0502040204020203" pitchFamily="34" charset="0"/>
              </a:rPr>
              <a:t>of </a:t>
            </a:r>
            <a:r>
              <a:rPr kumimoji="0" lang="en-US" sz="3200" b="0" i="0" u="none" strike="noStrike" kern="1200" cap="none" spc="100" normalizeH="0" baseline="0" noProof="0" dirty="0" smtClean="0">
                <a:ln>
                  <a:noFill/>
                </a:ln>
                <a:solidFill>
                  <a:srgbClr val="000000"/>
                </a:solidFill>
                <a:effectLst/>
                <a:uLnTx/>
                <a:uFillTx/>
                <a:latin typeface="Edwardian Script ITC" panose="030303020407070D0804" pitchFamily="66" charset="0"/>
                <a:ea typeface="MS Gothic" panose="020B0609070205080204" pitchFamily="49" charset="-128"/>
                <a:cs typeface="Shruti" panose="020B0502040204020203" pitchFamily="34" charset="0"/>
              </a:rPr>
              <a:t>Charleston</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100" normalizeH="0" baseline="0" noProof="0" dirty="0" smtClean="0">
              <a:ln>
                <a:noFill/>
              </a:ln>
              <a:solidFill>
                <a:srgbClr val="000000"/>
              </a:solidFill>
              <a:effectLst/>
              <a:uLnTx/>
              <a:uFillTx/>
              <a:latin typeface="Edwardian Script ITC" panose="030303020407070D0804" pitchFamily="66" charset="0"/>
              <a:ea typeface="MS Gothic" panose="020B0609070205080204" pitchFamily="49" charset="-128"/>
              <a:cs typeface="Shruti" panose="020B0502040204020203"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spc="100" normalizeH="0" baseline="0" noProof="0" dirty="0" smtClean="0">
                <a:ln>
                  <a:noFill/>
                </a:ln>
                <a:solidFill>
                  <a:srgbClr val="000000"/>
                </a:solidFill>
                <a:effectLst/>
                <a:uLnTx/>
                <a:uFillTx/>
                <a:latin typeface="Bodoni MT"/>
                <a:ea typeface="MS Gothic" panose="020B0609070205080204" pitchFamily="49" charset="-128"/>
                <a:cs typeface="Shruti" panose="020B0502040204020203" pitchFamily="34" charset="0"/>
              </a:rPr>
              <a:t>MASC Retail Recruitment Training Report</a:t>
            </a:r>
            <a:endParaRPr kumimoji="0" lang="en-US" sz="2400" b="1" i="0" u="none" strike="noStrike" kern="1200" cap="none" spc="300" normalizeH="0" baseline="0" noProof="0" dirty="0">
              <a:ln>
                <a:noFill/>
              </a:ln>
              <a:solidFill>
                <a:srgbClr val="000000"/>
              </a:solidFill>
              <a:effectLst/>
              <a:uLnTx/>
              <a:uFillTx/>
              <a:latin typeface="Antique Olive" pitchFamily="34" charset="0"/>
              <a:ea typeface="MS Gothic" panose="020B0609070205080204" pitchFamily="49" charset="-128"/>
              <a:cs typeface="Shruti" panose="020B0502040204020203"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b="0" i="0" u="none" strike="noStrike" kern="1200" cap="none" normalizeH="0" baseline="0" noProof="0" dirty="0" smtClean="0">
                <a:ln>
                  <a:noFill/>
                </a:ln>
                <a:solidFill>
                  <a:srgbClr val="000000"/>
                </a:solidFill>
                <a:effectLst/>
                <a:uLnTx/>
                <a:uFillTx/>
                <a:latin typeface="Tw Cen MT"/>
                <a:ea typeface="MS Gothic" panose="020B0609070205080204" pitchFamily="49" charset="-128"/>
                <a:cs typeface="Shruti" panose="020B0502040204020203" pitchFamily="34" charset="0"/>
              </a:rPr>
              <a:t>Christina Auth</a:t>
            </a:r>
            <a:r>
              <a:rPr kumimoji="0" lang="en-US" b="0" i="0" u="none" strike="noStrike" kern="1200" cap="none" normalizeH="0" noProof="0" dirty="0" smtClean="0">
                <a:ln>
                  <a:noFill/>
                </a:ln>
                <a:solidFill>
                  <a:srgbClr val="000000"/>
                </a:solidFill>
                <a:effectLst/>
                <a:uLnTx/>
                <a:uFillTx/>
                <a:latin typeface="Tw Cen MT"/>
                <a:ea typeface="MS Gothic" panose="020B0609070205080204" pitchFamily="49" charset="-128"/>
                <a:cs typeface="Shruti" panose="020B0502040204020203" pitchFamily="34" charset="0"/>
              </a:rPr>
              <a:t> -</a:t>
            </a:r>
            <a:r>
              <a:rPr kumimoji="0" lang="en-US" b="0" i="0" u="none" strike="noStrike" kern="1200" cap="none" normalizeH="0" baseline="0" noProof="0" dirty="0" smtClean="0">
                <a:ln>
                  <a:noFill/>
                </a:ln>
                <a:solidFill>
                  <a:srgbClr val="000000"/>
                </a:solidFill>
                <a:effectLst/>
                <a:uLnTx/>
                <a:uFillTx/>
                <a:latin typeface="Tw Cen MT"/>
                <a:ea typeface="MS Gothic" panose="020B0609070205080204" pitchFamily="49" charset="-128"/>
                <a:cs typeface="Shruti" panose="020B0502040204020203" pitchFamily="34" charset="0"/>
              </a:rPr>
              <a:t> </a:t>
            </a:r>
            <a:r>
              <a:rPr kumimoji="0" lang="en-US" b="0" i="1" u="none" strike="noStrike" kern="1200" cap="none" normalizeH="0" baseline="0" noProof="0" dirty="0" smtClean="0">
                <a:ln>
                  <a:noFill/>
                </a:ln>
                <a:solidFill>
                  <a:srgbClr val="000000"/>
                </a:solidFill>
                <a:effectLst/>
                <a:uLnTx/>
                <a:uFillTx/>
                <a:latin typeface="Tw Cen MT"/>
                <a:ea typeface="MS Gothic" panose="020B0609070205080204" pitchFamily="49" charset="-128"/>
                <a:cs typeface="Shruti" panose="020B0502040204020203" pitchFamily="34" charset="0"/>
              </a:rPr>
              <a:t>Project Coordinator</a:t>
            </a:r>
            <a:r>
              <a:rPr kumimoji="0" lang="en-US" b="0" i="0" u="none" strike="noStrike" kern="1200" cap="none" normalizeH="0" baseline="0" noProof="0" dirty="0" smtClean="0">
                <a:ln>
                  <a:noFill/>
                </a:ln>
                <a:solidFill>
                  <a:srgbClr val="000000"/>
                </a:solidFill>
                <a:effectLst/>
                <a:uLnTx/>
                <a:uFillTx/>
                <a:latin typeface="Tw Cen MT"/>
                <a:ea typeface="MS Gothic" panose="020B0609070205080204" pitchFamily="49" charset="-128"/>
                <a:cs typeface="Shruti" panose="020B0502040204020203" pitchFamily="34" charset="0"/>
              </a:rPr>
              <a:t>,</a:t>
            </a:r>
            <a:r>
              <a:rPr kumimoji="0" lang="en-US" b="0" i="0" u="none" strike="noStrike" kern="1200" cap="none" normalizeH="0" noProof="0" dirty="0" smtClean="0">
                <a:ln>
                  <a:noFill/>
                </a:ln>
                <a:solidFill>
                  <a:srgbClr val="000000"/>
                </a:solidFill>
                <a:effectLst/>
                <a:uLnTx/>
                <a:uFillTx/>
                <a:latin typeface="Tw Cen MT"/>
                <a:ea typeface="MS Gothic" panose="020B0609070205080204" pitchFamily="49" charset="-128"/>
                <a:cs typeface="Shruti" panose="020B0502040204020203" pitchFamily="34" charset="0"/>
              </a:rPr>
              <a:t> Business &amp; Neighborhood Services</a:t>
            </a:r>
            <a:r>
              <a:rPr kumimoji="0" lang="en-US" b="0" i="0" u="none" strike="noStrike" kern="1200" cap="none" normalizeH="0" baseline="0" noProof="0" dirty="0" smtClean="0">
                <a:ln>
                  <a:noFill/>
                </a:ln>
                <a:solidFill>
                  <a:srgbClr val="000000"/>
                </a:solidFill>
                <a:effectLst/>
                <a:uLnTx/>
                <a:uFillTx/>
                <a:latin typeface="Tw Cen MT"/>
                <a:ea typeface="MS Gothic" panose="020B0609070205080204" pitchFamily="49" charset="-128"/>
                <a:cs typeface="Shruti" panose="020B0502040204020203" pitchFamily="34" charset="0"/>
              </a:rPr>
              <a:t>   </a:t>
            </a:r>
            <a:endParaRPr kumimoji="0" lang="en-US" b="0" i="0" u="none" strike="noStrike" kern="1200" cap="none" normalizeH="0" baseline="0" noProof="0" dirty="0">
              <a:ln>
                <a:noFill/>
              </a:ln>
              <a:solidFill>
                <a:srgbClr val="000000"/>
              </a:solidFill>
              <a:effectLst/>
              <a:uLnTx/>
              <a:uFillTx/>
              <a:latin typeface="Tw Cen MT"/>
              <a:ea typeface="MS Gothic" panose="020B0609070205080204" pitchFamily="49" charset="-128"/>
              <a:cs typeface="Shruti" panose="020B0502040204020203"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all" spc="200" normalizeH="0" baseline="0" noProof="0" dirty="0">
              <a:ln>
                <a:noFill/>
              </a:ln>
              <a:solidFill>
                <a:srgbClr val="000000"/>
              </a:solidFill>
              <a:effectLst/>
              <a:uLnTx/>
              <a:uFillTx/>
              <a:latin typeface="Tw Cen MT"/>
              <a:ea typeface="MS Gothic" panose="020B0609070205080204" pitchFamily="49" charset="-128"/>
              <a:cs typeface="Shruti" panose="020B0502040204020203"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91567" y="547401"/>
            <a:ext cx="1766755" cy="1662399"/>
          </a:xfrm>
          <a:prstGeom prst="rect">
            <a:avLst/>
          </a:prstGeom>
        </p:spPr>
      </p:pic>
      <p:cxnSp>
        <p:nvCxnSpPr>
          <p:cNvPr id="5" name="Straight Connector 4"/>
          <p:cNvCxnSpPr/>
          <p:nvPr/>
        </p:nvCxnSpPr>
        <p:spPr>
          <a:xfrm>
            <a:off x="2286000" y="4953000"/>
            <a:ext cx="7620000" cy="0"/>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81448" y="5245065"/>
            <a:ext cx="1420237" cy="1420237"/>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29434" y="5220924"/>
            <a:ext cx="1444378" cy="1444378"/>
          </a:xfrm>
          <a:prstGeom prst="rect">
            <a:avLst/>
          </a:prstGeom>
        </p:spPr>
      </p:pic>
    </p:spTree>
    <p:extLst>
      <p:ext uri="{BB962C8B-B14F-4D97-AF65-F5344CB8AC3E}">
        <p14:creationId xmlns:p14="http://schemas.microsoft.com/office/powerpoint/2010/main" val="385989104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Real Estate Life Cycle</a:t>
            </a:r>
            <a:endParaRPr lang="en-US" dirty="0"/>
          </a:p>
        </p:txBody>
      </p:sp>
      <p:pic>
        <p:nvPicPr>
          <p:cNvPr id="5" name="Picture 4"/>
          <p:cNvPicPr>
            <a:picLocks noChangeAspect="1"/>
          </p:cNvPicPr>
          <p:nvPr/>
        </p:nvPicPr>
        <p:blipFill rotWithShape="1">
          <a:blip r:embed="rId3"/>
          <a:srcRect t="17422"/>
          <a:stretch/>
        </p:blipFill>
        <p:spPr>
          <a:xfrm>
            <a:off x="1580520" y="1463036"/>
            <a:ext cx="9030960" cy="5365045"/>
          </a:xfrm>
          <a:prstGeom prst="rect">
            <a:avLst/>
          </a:prstGeom>
        </p:spPr>
      </p:pic>
    </p:spTree>
    <p:extLst>
      <p:ext uri="{BB962C8B-B14F-4D97-AF65-F5344CB8AC3E}">
        <p14:creationId xmlns:p14="http://schemas.microsoft.com/office/powerpoint/2010/main" val="23186576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 West Ashley</a:t>
            </a:r>
            <a:endParaRPr lang="en-US" dirty="0"/>
          </a:p>
        </p:txBody>
      </p:sp>
      <p:pic>
        <p:nvPicPr>
          <p:cNvPr id="4" name="Picture 3"/>
          <p:cNvPicPr>
            <a:picLocks noChangeAspect="1"/>
          </p:cNvPicPr>
          <p:nvPr/>
        </p:nvPicPr>
        <p:blipFill>
          <a:blip r:embed="rId3"/>
          <a:stretch>
            <a:fillRect/>
          </a:stretch>
        </p:blipFill>
        <p:spPr>
          <a:xfrm>
            <a:off x="609600" y="1284288"/>
            <a:ext cx="3954777" cy="5440362"/>
          </a:xfrm>
          <a:prstGeom prst="rect">
            <a:avLst/>
          </a:prstGeom>
        </p:spPr>
      </p:pic>
      <p:sp>
        <p:nvSpPr>
          <p:cNvPr id="6" name="Rectangle 5"/>
          <p:cNvSpPr/>
          <p:nvPr/>
        </p:nvSpPr>
        <p:spPr>
          <a:xfrm>
            <a:off x="5238750" y="1243241"/>
            <a:ext cx="6096000" cy="2031325"/>
          </a:xfrm>
          <a:prstGeom prst="rect">
            <a:avLst/>
          </a:prstGeom>
        </p:spPr>
        <p:txBody>
          <a:bodyPr>
            <a:spAutoFit/>
          </a:bodyPr>
          <a:lstStyle/>
          <a:p>
            <a:pPr marR="26340"/>
            <a:r>
              <a:rPr lang="en-US" sz="1400" b="1" dirty="0">
                <a:solidFill>
                  <a:srgbClr val="1C304B"/>
                </a:solidFill>
                <a:latin typeface="Georgia" panose="02040502050405020303" pitchFamily="18" charset="0"/>
              </a:rPr>
              <a:t>Attract a wider range of businesses to West Ashley so that more people who live in the community can also work in the community </a:t>
            </a:r>
            <a:r>
              <a:rPr lang="en-US" sz="1400" dirty="0">
                <a:solidFill>
                  <a:srgbClr val="464D58"/>
                </a:solidFill>
                <a:latin typeface="Georgia" panose="02040502050405020303" pitchFamily="18" charset="0"/>
              </a:rPr>
              <a:t>Adoption and implementation of Plan West Ashley serves as a signal to businesses and developers that the area is ready for transformation and is a focus for investment in Charleston. Starting with this </a:t>
            </a:r>
            <a:r>
              <a:rPr lang="en-US" sz="1400" dirty="0" smtClean="0">
                <a:solidFill>
                  <a:srgbClr val="464D58"/>
                </a:solidFill>
                <a:latin typeface="Georgia" panose="02040502050405020303" pitchFamily="18" charset="0"/>
              </a:rPr>
              <a:t>momentum</a:t>
            </a:r>
            <a:r>
              <a:rPr lang="en-US" sz="1400" dirty="0">
                <a:solidFill>
                  <a:srgbClr val="464D58"/>
                </a:solidFill>
                <a:latin typeface="Georgia" panose="02040502050405020303" pitchFamily="18" charset="0"/>
              </a:rPr>
              <a:t>, West Ashley should be repositioned within the region so that it is considered a viable office node and home of innovative businesses, in addition to continuing its role as a retail destination and </a:t>
            </a:r>
            <a:r>
              <a:rPr lang="en-US" sz="1400" dirty="0" smtClean="0">
                <a:solidFill>
                  <a:srgbClr val="464D58"/>
                </a:solidFill>
                <a:latin typeface="Georgia" panose="02040502050405020303" pitchFamily="18" charset="0"/>
              </a:rPr>
              <a:t>medical </a:t>
            </a:r>
            <a:r>
              <a:rPr lang="en-US" sz="1400" dirty="0">
                <a:solidFill>
                  <a:srgbClr val="464D58"/>
                </a:solidFill>
                <a:latin typeface="Georgia" panose="02040502050405020303" pitchFamily="18" charset="0"/>
              </a:rPr>
              <a:t>hub.</a:t>
            </a:r>
          </a:p>
        </p:txBody>
      </p:sp>
      <p:sp>
        <p:nvSpPr>
          <p:cNvPr id="7" name="Rectangle 6"/>
          <p:cNvSpPr/>
          <p:nvPr/>
        </p:nvSpPr>
        <p:spPr>
          <a:xfrm>
            <a:off x="5238750" y="3306088"/>
            <a:ext cx="6096000" cy="1815882"/>
          </a:xfrm>
          <a:prstGeom prst="rect">
            <a:avLst/>
          </a:prstGeom>
        </p:spPr>
        <p:txBody>
          <a:bodyPr>
            <a:spAutoFit/>
          </a:bodyPr>
          <a:lstStyle/>
          <a:p>
            <a:pPr marR="980"/>
            <a:r>
              <a:rPr lang="en-US" sz="1400" i="1" dirty="0">
                <a:solidFill>
                  <a:srgbClr val="464D58"/>
                </a:solidFill>
                <a:latin typeface="Georgia" panose="02040502050405020303" pitchFamily="18" charset="0"/>
              </a:rPr>
              <a:t>Prepare informational materials highlighting West Ashley’s locational advantages for small businesses. </a:t>
            </a:r>
            <a:r>
              <a:rPr lang="en-US" sz="1400" dirty="0">
                <a:solidFill>
                  <a:srgbClr val="464D58"/>
                </a:solidFill>
                <a:latin typeface="Georgia" panose="02040502050405020303" pitchFamily="18" charset="0"/>
              </a:rPr>
              <a:t>Such information could include an inventory of buildings and property that are available for reuse or redevelopment. This effort must be jointly coordinated between the City and County, since not all commercial property in the West Ashley area is currently within the City, and some important sites remain in unincorporated areas. This effort will likely require dedicated City staff time, but could potentially be </a:t>
            </a:r>
            <a:r>
              <a:rPr lang="en-US" sz="1400" dirty="0" smtClean="0">
                <a:solidFill>
                  <a:srgbClr val="464D58"/>
                </a:solidFill>
                <a:latin typeface="Georgia" panose="02040502050405020303" pitchFamily="18" charset="0"/>
              </a:rPr>
              <a:t>incorporated </a:t>
            </a:r>
            <a:r>
              <a:rPr lang="en-US" sz="1400" dirty="0">
                <a:solidFill>
                  <a:srgbClr val="464D58"/>
                </a:solidFill>
                <a:latin typeface="Georgia" panose="02040502050405020303" pitchFamily="18" charset="0"/>
              </a:rPr>
              <a:t>into other citywide efforts.</a:t>
            </a:r>
          </a:p>
        </p:txBody>
      </p:sp>
      <p:sp>
        <p:nvSpPr>
          <p:cNvPr id="8" name="Rectangle 7"/>
          <p:cNvSpPr/>
          <p:nvPr/>
        </p:nvSpPr>
        <p:spPr>
          <a:xfrm>
            <a:off x="5238750" y="5213588"/>
            <a:ext cx="6096000" cy="1169551"/>
          </a:xfrm>
          <a:prstGeom prst="rect">
            <a:avLst/>
          </a:prstGeom>
        </p:spPr>
        <p:txBody>
          <a:bodyPr>
            <a:spAutoFit/>
          </a:bodyPr>
          <a:lstStyle/>
          <a:p>
            <a:r>
              <a:rPr lang="en-US" sz="1400" i="1" dirty="0">
                <a:solidFill>
                  <a:srgbClr val="454C57"/>
                </a:solidFill>
                <a:latin typeface="Georgia" panose="02040502050405020303" pitchFamily="18" charset="0"/>
              </a:rPr>
              <a:t>Promote West Ashley’s specific strengths through the region’s economic development promotional materials and networks. </a:t>
            </a:r>
            <a:r>
              <a:rPr lang="en-US" sz="1400" dirty="0">
                <a:solidFill>
                  <a:srgbClr val="454C57"/>
                </a:solidFill>
                <a:latin typeface="Georgia" panose="02040502050405020303" pitchFamily="18" charset="0"/>
              </a:rPr>
              <a:t>These strengths include: regional accessibility, proximity to the airport, lower costs than other competitive locations, easy access to other major job centers, and access to a large and educated workforce. </a:t>
            </a:r>
            <a:endParaRPr lang="en-US" sz="1400" dirty="0"/>
          </a:p>
        </p:txBody>
      </p:sp>
    </p:spTree>
    <p:extLst>
      <p:ext uri="{BB962C8B-B14F-4D97-AF65-F5344CB8AC3E}">
        <p14:creationId xmlns:p14="http://schemas.microsoft.com/office/powerpoint/2010/main" val="11455311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Emerging Trends</a:t>
            </a:r>
            <a:endParaRPr lang="en-US" dirty="0"/>
          </a:p>
        </p:txBody>
      </p:sp>
      <p:sp>
        <p:nvSpPr>
          <p:cNvPr id="3" name="Content Placeholder 2"/>
          <p:cNvSpPr>
            <a:spLocks noGrp="1"/>
          </p:cNvSpPr>
          <p:nvPr>
            <p:ph idx="1"/>
          </p:nvPr>
        </p:nvSpPr>
        <p:spPr>
          <a:xfrm>
            <a:off x="609600" y="1317155"/>
            <a:ext cx="10972800" cy="4525963"/>
          </a:xfrm>
        </p:spPr>
        <p:txBody>
          <a:bodyPr/>
          <a:lstStyle/>
          <a:p>
            <a:r>
              <a:rPr lang="en-US" b="1" dirty="0" smtClean="0"/>
              <a:t>Ghost Kitchens</a:t>
            </a:r>
          </a:p>
          <a:p>
            <a:pPr lvl="1"/>
            <a:r>
              <a:rPr lang="en-US" dirty="0" smtClean="0"/>
              <a:t>Restaurant locations that have only delivery; typically operate out of small shared kitchens.  Example in West Ashley: </a:t>
            </a:r>
            <a:r>
              <a:rPr lang="en-US" dirty="0" err="1" smtClean="0"/>
              <a:t>MrBeast</a:t>
            </a:r>
            <a:r>
              <a:rPr lang="en-US" dirty="0" smtClean="0"/>
              <a:t> Burger</a:t>
            </a:r>
          </a:p>
          <a:p>
            <a:r>
              <a:rPr lang="en-US" b="1" dirty="0" smtClean="0"/>
              <a:t>Curb-side </a:t>
            </a:r>
            <a:r>
              <a:rPr lang="en-US" b="1" dirty="0" smtClean="0"/>
              <a:t>Pick </a:t>
            </a:r>
            <a:r>
              <a:rPr lang="en-US" b="1" dirty="0"/>
              <a:t>U</a:t>
            </a:r>
            <a:r>
              <a:rPr lang="en-US" b="1" dirty="0" smtClean="0"/>
              <a:t>p</a:t>
            </a:r>
            <a:endParaRPr lang="en-US" b="1" dirty="0" smtClean="0"/>
          </a:p>
          <a:p>
            <a:pPr lvl="1"/>
            <a:r>
              <a:rPr lang="en-US" dirty="0" smtClean="0"/>
              <a:t>This can vary from pull up spaces such as at Target or </a:t>
            </a:r>
            <a:r>
              <a:rPr lang="en-US" dirty="0" err="1" smtClean="0"/>
              <a:t>WholeFoods</a:t>
            </a:r>
            <a:r>
              <a:rPr lang="en-US" dirty="0" smtClean="0"/>
              <a:t> to grab-and-go like at Chipotle or Charles Towne </a:t>
            </a:r>
            <a:r>
              <a:rPr lang="en-US" dirty="0" err="1" smtClean="0"/>
              <a:t>Fermentory</a:t>
            </a:r>
            <a:endParaRPr lang="en-US" dirty="0" smtClean="0"/>
          </a:p>
          <a:p>
            <a:r>
              <a:rPr lang="en-US" b="1" dirty="0" smtClean="0"/>
              <a:t>On-line to Brick and Mortar</a:t>
            </a:r>
          </a:p>
          <a:p>
            <a:pPr lvl="1"/>
            <a:r>
              <a:rPr lang="en-US" dirty="0" smtClean="0"/>
              <a:t>Brands such as </a:t>
            </a:r>
            <a:r>
              <a:rPr lang="en-US" dirty="0" err="1" smtClean="0"/>
              <a:t>UNTUCKit</a:t>
            </a:r>
            <a:r>
              <a:rPr lang="en-US" dirty="0" smtClean="0"/>
              <a:t> &amp; </a:t>
            </a:r>
            <a:r>
              <a:rPr lang="en-US" dirty="0" err="1" smtClean="0"/>
              <a:t>Warby</a:t>
            </a:r>
            <a:r>
              <a:rPr lang="en-US" dirty="0" smtClean="0"/>
              <a:t> Parker, located on King Street, started as on-line ordering only and have expanded to physical locations</a:t>
            </a:r>
          </a:p>
          <a:p>
            <a:r>
              <a:rPr lang="en-US" b="1" dirty="0" smtClean="0"/>
              <a:t>Flexible </a:t>
            </a:r>
            <a:r>
              <a:rPr lang="en-US" b="1" dirty="0" smtClean="0"/>
              <a:t>Stores</a:t>
            </a:r>
            <a:endParaRPr lang="en-US" b="1" dirty="0" smtClean="0"/>
          </a:p>
          <a:p>
            <a:pPr lvl="1"/>
            <a:r>
              <a:rPr lang="en-US" dirty="0" smtClean="0"/>
              <a:t>Department stores such as Macy’s have been experimenting with smaller square footprints.  Example for this is Burlington Coat Factory downsizing their store from 90,000 </a:t>
            </a:r>
            <a:r>
              <a:rPr lang="en-US" dirty="0" err="1" smtClean="0"/>
              <a:t>sq</a:t>
            </a:r>
            <a:r>
              <a:rPr lang="en-US" dirty="0" smtClean="0"/>
              <a:t> </a:t>
            </a:r>
            <a:r>
              <a:rPr lang="en-US" dirty="0" err="1" smtClean="0"/>
              <a:t>ft</a:t>
            </a:r>
            <a:r>
              <a:rPr lang="en-US" dirty="0" smtClean="0"/>
              <a:t> at Ashley Landing to a 40,000 </a:t>
            </a:r>
            <a:r>
              <a:rPr lang="en-US" dirty="0" err="1" smtClean="0"/>
              <a:t>sq</a:t>
            </a:r>
            <a:r>
              <a:rPr lang="en-US" dirty="0" smtClean="0"/>
              <a:t> </a:t>
            </a:r>
            <a:r>
              <a:rPr lang="en-US" dirty="0" err="1" smtClean="0"/>
              <a:t>ft</a:t>
            </a:r>
            <a:r>
              <a:rPr lang="en-US" dirty="0" smtClean="0"/>
              <a:t> store at St. Andrews Center</a:t>
            </a:r>
          </a:p>
          <a:p>
            <a:r>
              <a:rPr lang="en-US" b="1" dirty="0" smtClean="0"/>
              <a:t>Shopping as an “</a:t>
            </a:r>
            <a:r>
              <a:rPr lang="en-US" b="1" i="1" dirty="0" smtClean="0"/>
              <a:t>Experience</a:t>
            </a:r>
            <a:r>
              <a:rPr lang="en-US" b="1" dirty="0" smtClean="0"/>
              <a:t>” </a:t>
            </a:r>
          </a:p>
          <a:p>
            <a:pPr lvl="1"/>
            <a:r>
              <a:rPr lang="en-US" dirty="0" smtClean="0"/>
              <a:t>Creating an alternative way to reach customers, for example taking art lessons at Michaels or hosting terrarium building nights at Roadside Blooms (North Charleston)</a:t>
            </a:r>
            <a:endParaRPr lang="en-US" dirty="0"/>
          </a:p>
        </p:txBody>
      </p:sp>
    </p:spTree>
    <p:extLst>
      <p:ext uri="{BB962C8B-B14F-4D97-AF65-F5344CB8AC3E}">
        <p14:creationId xmlns:p14="http://schemas.microsoft.com/office/powerpoint/2010/main" val="33086665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Retail </a:t>
            </a:r>
            <a:r>
              <a:rPr lang="en-US" dirty="0" smtClean="0"/>
              <a:t>Trends</a:t>
            </a:r>
            <a:endParaRPr lang="en-US" dirty="0"/>
          </a:p>
        </p:txBody>
      </p:sp>
      <p:pic>
        <p:nvPicPr>
          <p:cNvPr id="2" name="Picture 1"/>
          <p:cNvPicPr>
            <a:picLocks noChangeAspect="1"/>
          </p:cNvPicPr>
          <p:nvPr/>
        </p:nvPicPr>
        <p:blipFill>
          <a:blip r:embed="rId3"/>
          <a:stretch>
            <a:fillRect/>
          </a:stretch>
        </p:blipFill>
        <p:spPr>
          <a:xfrm>
            <a:off x="174003" y="1417638"/>
            <a:ext cx="6839209" cy="5278584"/>
          </a:xfrm>
          <a:prstGeom prst="rect">
            <a:avLst/>
          </a:prstGeom>
        </p:spPr>
      </p:pic>
      <p:pic>
        <p:nvPicPr>
          <p:cNvPr id="1028" name="Picture 4" descr="https://www.counton2.com/wp-content/uploads/sites/7/2021/10/338d4d1b-b257-2b24-3eb8-e661b16633d0.jpeg?w=1920&amp;h=1440&amp;crop=1"/>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3849" b="18044"/>
          <a:stretch/>
        </p:blipFill>
        <p:spPr bwMode="auto">
          <a:xfrm>
            <a:off x="7013212" y="3868756"/>
            <a:ext cx="5178788" cy="273671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ehre: These are historic times; museums have begun documenting them |  COVID-19 | postandcourier.com"/>
          <p:cNvPicPr>
            <a:picLocks noChangeAspect="1" noChangeArrowheads="1"/>
          </p:cNvPicPr>
          <p:nvPr/>
        </p:nvPicPr>
        <p:blipFill rotWithShape="1">
          <a:blip r:embed="rId5">
            <a:extLst>
              <a:ext uri="{28A0092B-C50C-407E-A947-70E740481C1C}">
                <a14:useLocalDpi xmlns:a14="http://schemas.microsoft.com/office/drawing/2010/main" val="0"/>
              </a:ext>
            </a:extLst>
          </a:blip>
          <a:srcRect l="19292" r="2702" b="-755"/>
          <a:stretch/>
        </p:blipFill>
        <p:spPr bwMode="auto">
          <a:xfrm>
            <a:off x="7013212" y="1436241"/>
            <a:ext cx="2438399" cy="236218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6"/>
          <a:srcRect l="18203" r="5197" b="303"/>
          <a:stretch/>
        </p:blipFill>
        <p:spPr>
          <a:xfrm>
            <a:off x="9543736" y="1436241"/>
            <a:ext cx="2456329" cy="2353217"/>
          </a:xfrm>
          <a:prstGeom prst="rect">
            <a:avLst/>
          </a:prstGeom>
        </p:spPr>
      </p:pic>
    </p:spTree>
    <p:extLst>
      <p:ext uri="{BB962C8B-B14F-4D97-AF65-F5344CB8AC3E}">
        <p14:creationId xmlns:p14="http://schemas.microsoft.com/office/powerpoint/2010/main" val="357639996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Retail </a:t>
            </a:r>
            <a:r>
              <a:rPr lang="en-US" dirty="0" smtClean="0"/>
              <a:t>Trends</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1417638"/>
            <a:ext cx="5854194" cy="3413033"/>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8693" y="3213606"/>
            <a:ext cx="5854194" cy="3415619"/>
          </a:xfrm>
          <a:prstGeom prst="rect">
            <a:avLst/>
          </a:prstGeom>
        </p:spPr>
      </p:pic>
    </p:spTree>
    <p:extLst>
      <p:ext uri="{BB962C8B-B14F-4D97-AF65-F5344CB8AC3E}">
        <p14:creationId xmlns:p14="http://schemas.microsoft.com/office/powerpoint/2010/main" val="111223891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Retail Recruitment &amp; Trends</a:t>
            </a:r>
          </a:p>
        </p:txBody>
      </p:sp>
      <p:pic>
        <p:nvPicPr>
          <p:cNvPr id="11" name="Content Placeholder 10"/>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791758" y="1750598"/>
            <a:ext cx="6790642" cy="4525963"/>
          </a:xfrm>
          <a:prstGeom prst="rect">
            <a:avLst/>
          </a:prstGeom>
        </p:spPr>
      </p:pic>
      <p:sp>
        <p:nvSpPr>
          <p:cNvPr id="10" name="Text Placeholder 9"/>
          <p:cNvSpPr>
            <a:spLocks noGrp="1"/>
          </p:cNvSpPr>
          <p:nvPr>
            <p:ph type="body" sz="half" idx="4294967295"/>
          </p:nvPr>
        </p:nvSpPr>
        <p:spPr>
          <a:xfrm>
            <a:off x="609601" y="1417638"/>
            <a:ext cx="3863788" cy="5191884"/>
          </a:xfrm>
        </p:spPr>
        <p:txBody>
          <a:bodyPr>
            <a:normAutofit/>
          </a:bodyPr>
          <a:lstStyle/>
          <a:p>
            <a:pPr marL="0" indent="0">
              <a:buNone/>
            </a:pPr>
            <a:r>
              <a:rPr lang="en-US" sz="2000" b="1" dirty="0" smtClean="0"/>
              <a:t>Taco Bell Defy Concept</a:t>
            </a:r>
            <a:endParaRPr lang="en-US" sz="2000" dirty="0"/>
          </a:p>
          <a:p>
            <a:r>
              <a:rPr lang="en-US" sz="2000" dirty="0" smtClean="0"/>
              <a:t>4 drive thru lanes</a:t>
            </a:r>
          </a:p>
          <a:p>
            <a:r>
              <a:rPr lang="en-US" sz="2000" dirty="0" smtClean="0"/>
              <a:t>3,000 sf two story structure</a:t>
            </a:r>
          </a:p>
          <a:p>
            <a:r>
              <a:rPr lang="en-US" sz="2000" dirty="0" smtClean="0"/>
              <a:t>Has “4 Kitchens” on 2</a:t>
            </a:r>
            <a:r>
              <a:rPr lang="en-US" sz="2000" baseline="30000" dirty="0" smtClean="0"/>
              <a:t>nd</a:t>
            </a:r>
            <a:r>
              <a:rPr lang="en-US" sz="2000" dirty="0" smtClean="0"/>
              <a:t> story</a:t>
            </a:r>
          </a:p>
          <a:p>
            <a:r>
              <a:rPr lang="en-US" sz="2000" dirty="0" smtClean="0"/>
              <a:t>QR codes for confirmation </a:t>
            </a:r>
          </a:p>
          <a:p>
            <a:r>
              <a:rPr lang="en-US" sz="2000" dirty="0" smtClean="0"/>
              <a:t>“</a:t>
            </a:r>
            <a:r>
              <a:rPr lang="en-US" sz="2000" dirty="0"/>
              <a:t>P</a:t>
            </a:r>
            <a:r>
              <a:rPr lang="en-US" sz="2000" dirty="0" smtClean="0"/>
              <a:t>ropriety lift system”</a:t>
            </a:r>
          </a:p>
          <a:p>
            <a:r>
              <a:rPr lang="en-US" sz="2000" dirty="0"/>
              <a:t>W</a:t>
            </a:r>
            <a:r>
              <a:rPr lang="en-US" sz="2000" dirty="0" smtClean="0"/>
              <a:t>alk-up/bicycle window </a:t>
            </a:r>
            <a:endParaRPr lang="en-US" sz="2000" dirty="0"/>
          </a:p>
          <a:p>
            <a:r>
              <a:rPr lang="en-US" sz="2000" dirty="0" smtClean="0"/>
              <a:t>No seating on site</a:t>
            </a:r>
          </a:p>
          <a:p>
            <a:r>
              <a:rPr lang="en-US" sz="2000" dirty="0" smtClean="0"/>
              <a:t>Designed for smaller lots</a:t>
            </a:r>
            <a:endParaRPr lang="en-US" sz="2000" dirty="0"/>
          </a:p>
          <a:p>
            <a:r>
              <a:rPr lang="en-US" sz="2000" dirty="0" smtClean="0"/>
              <a:t>Needs to be studied for the effect on stacking &amp; drive thru regulations. </a:t>
            </a:r>
          </a:p>
        </p:txBody>
      </p:sp>
    </p:spTree>
    <p:extLst>
      <p:ext uri="{BB962C8B-B14F-4D97-AF65-F5344CB8AC3E}">
        <p14:creationId xmlns:p14="http://schemas.microsoft.com/office/powerpoint/2010/main" val="101445753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p:cNvSpPr>
            <a:spLocks noGrp="1"/>
          </p:cNvSpPr>
          <p:nvPr>
            <p:ph type="title"/>
          </p:nvPr>
        </p:nvSpPr>
        <p:spPr/>
        <p:txBody>
          <a:bodyPr/>
          <a:lstStyle/>
          <a:p>
            <a:r>
              <a:rPr lang="en-US" dirty="0"/>
              <a:t>Retail Recruitment &amp; Trends</a:t>
            </a:r>
          </a:p>
        </p:txBody>
      </p:sp>
      <p:pic>
        <p:nvPicPr>
          <p:cNvPr id="5" name="Content Placeholder 4"/>
          <p:cNvPicPr>
            <a:picLocks noGrp="1" noChangeAspect="1"/>
          </p:cNvPicPr>
          <p:nvPr>
            <p:ph idx="1"/>
          </p:nvPr>
        </p:nvPicPr>
        <p:blipFill>
          <a:blip r:embed="rId3"/>
          <a:stretch>
            <a:fillRect/>
          </a:stretch>
        </p:blipFill>
        <p:spPr>
          <a:xfrm>
            <a:off x="6311030" y="2202830"/>
            <a:ext cx="5271370" cy="3700432"/>
          </a:xfrm>
          <a:prstGeom prst="rect">
            <a:avLst/>
          </a:prstGeom>
        </p:spPr>
      </p:pic>
      <p:pic>
        <p:nvPicPr>
          <p:cNvPr id="6" name="Content Placeholder 5"/>
          <p:cNvPicPr>
            <a:picLocks noGrp="1" noChangeAspect="1"/>
          </p:cNvPicPr>
          <p:nvPr>
            <p:ph sz="half" idx="4294967295"/>
          </p:nvPr>
        </p:nvPicPr>
        <p:blipFill rotWithShape="1">
          <a:blip r:embed="rId4"/>
          <a:srcRect l="3603"/>
          <a:stretch/>
        </p:blipFill>
        <p:spPr>
          <a:xfrm>
            <a:off x="636104" y="2202830"/>
            <a:ext cx="5390322" cy="3700432"/>
          </a:xfrm>
          <a:prstGeom prst="rect">
            <a:avLst/>
          </a:prstGeom>
        </p:spPr>
      </p:pic>
      <p:sp>
        <p:nvSpPr>
          <p:cNvPr id="8" name="TextBox 7"/>
          <p:cNvSpPr txBox="1"/>
          <p:nvPr/>
        </p:nvSpPr>
        <p:spPr>
          <a:xfrm>
            <a:off x="609600" y="6079422"/>
            <a:ext cx="5416826" cy="380818"/>
          </a:xfrm>
          <a:prstGeom prst="rect">
            <a:avLst/>
          </a:prstGeom>
          <a:noFill/>
        </p:spPr>
        <p:txBody>
          <a:bodyPr wrap="square" rtlCol="0">
            <a:spAutoFit/>
          </a:bodyPr>
          <a:lstStyle/>
          <a:p>
            <a:pPr algn="ctr"/>
            <a:r>
              <a:rPr lang="en-US" dirty="0" smtClean="0"/>
              <a:t>2019</a:t>
            </a:r>
            <a:endParaRPr lang="en-US" dirty="0"/>
          </a:p>
        </p:txBody>
      </p:sp>
      <p:sp>
        <p:nvSpPr>
          <p:cNvPr id="9" name="TextBox 8"/>
          <p:cNvSpPr txBox="1"/>
          <p:nvPr/>
        </p:nvSpPr>
        <p:spPr>
          <a:xfrm>
            <a:off x="6311030" y="6079422"/>
            <a:ext cx="5271370" cy="369332"/>
          </a:xfrm>
          <a:prstGeom prst="rect">
            <a:avLst/>
          </a:prstGeom>
          <a:noFill/>
        </p:spPr>
        <p:txBody>
          <a:bodyPr wrap="square" rtlCol="0">
            <a:spAutoFit/>
          </a:bodyPr>
          <a:lstStyle/>
          <a:p>
            <a:pPr algn="ctr"/>
            <a:r>
              <a:rPr lang="en-US" dirty="0" smtClean="0"/>
              <a:t>2021</a:t>
            </a:r>
            <a:endParaRPr lang="en-US" dirty="0"/>
          </a:p>
        </p:txBody>
      </p:sp>
      <p:sp>
        <p:nvSpPr>
          <p:cNvPr id="2" name="TextBox 1"/>
          <p:cNvSpPr txBox="1"/>
          <p:nvPr/>
        </p:nvSpPr>
        <p:spPr>
          <a:xfrm>
            <a:off x="609600" y="1421175"/>
            <a:ext cx="10972800" cy="461665"/>
          </a:xfrm>
          <a:prstGeom prst="rect">
            <a:avLst/>
          </a:prstGeom>
          <a:noFill/>
        </p:spPr>
        <p:txBody>
          <a:bodyPr wrap="square" rtlCol="0">
            <a:spAutoFit/>
          </a:bodyPr>
          <a:lstStyle/>
          <a:p>
            <a:pPr algn="ctr"/>
            <a:r>
              <a:rPr lang="en-US" sz="2400" dirty="0" smtClean="0"/>
              <a:t>Chick-fil-A, </a:t>
            </a:r>
            <a:r>
              <a:rPr lang="en-US" sz="2400" dirty="0"/>
              <a:t>849 Folly Rd, Charleston, SC 29412</a:t>
            </a:r>
          </a:p>
        </p:txBody>
      </p:sp>
      <p:sp>
        <p:nvSpPr>
          <p:cNvPr id="3" name="Rectangle 2"/>
          <p:cNvSpPr/>
          <p:nvPr/>
        </p:nvSpPr>
        <p:spPr>
          <a:xfrm rot="1158158">
            <a:off x="8051249" y="3150084"/>
            <a:ext cx="324148" cy="1201046"/>
          </a:xfrm>
          <a:prstGeom prst="rect">
            <a:avLst/>
          </a:prstGeom>
          <a:solidFill>
            <a:schemeClr val="accent1">
              <a:alpha val="19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rot="1158158">
            <a:off x="8658948" y="3368883"/>
            <a:ext cx="206810" cy="1875545"/>
          </a:xfrm>
          <a:prstGeom prst="rect">
            <a:avLst/>
          </a:prstGeom>
          <a:solidFill>
            <a:schemeClr val="accent1">
              <a:alpha val="19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504196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Retail Trade Area Analysis</a:t>
            </a:r>
            <a:endParaRPr lang="en-US" dirty="0"/>
          </a:p>
        </p:txBody>
      </p:sp>
      <p:sp>
        <p:nvSpPr>
          <p:cNvPr id="3" name="Content Placeholder 2"/>
          <p:cNvSpPr>
            <a:spLocks noGrp="1"/>
          </p:cNvSpPr>
          <p:nvPr>
            <p:ph idx="1"/>
          </p:nvPr>
        </p:nvSpPr>
        <p:spPr>
          <a:xfrm>
            <a:off x="609600" y="1600201"/>
            <a:ext cx="5450541" cy="4525963"/>
          </a:xfrm>
        </p:spPr>
        <p:txBody>
          <a:bodyPr/>
          <a:lstStyle/>
          <a:p>
            <a:pPr marL="0" indent="0">
              <a:buNone/>
            </a:pPr>
            <a:r>
              <a:rPr lang="en-US" sz="2400" b="1" dirty="0" smtClean="0"/>
              <a:t>ALDI Specific </a:t>
            </a:r>
            <a:r>
              <a:rPr lang="en-US" sz="2400" b="1" dirty="0"/>
              <a:t>location criteria</a:t>
            </a:r>
            <a:r>
              <a:rPr lang="en-US" sz="2400" b="1" dirty="0" smtClean="0"/>
              <a:t>:</a:t>
            </a:r>
          </a:p>
          <a:p>
            <a:pPr marL="0" indent="0">
              <a:buNone/>
            </a:pPr>
            <a:endParaRPr lang="en-US" sz="800" dirty="0"/>
          </a:p>
          <a:p>
            <a:r>
              <a:rPr lang="en-US" dirty="0"/>
              <a:t>±22,000 </a:t>
            </a:r>
            <a:r>
              <a:rPr lang="en-US" dirty="0" smtClean="0"/>
              <a:t>sq. ft. </a:t>
            </a:r>
            <a:r>
              <a:rPr lang="en-US" dirty="0"/>
              <a:t>with </a:t>
            </a:r>
            <a:r>
              <a:rPr lang="en-US" dirty="0" smtClean="0"/>
              <a:t>min. 95 parking </a:t>
            </a:r>
            <a:r>
              <a:rPr lang="en-US" dirty="0"/>
              <a:t>spaces</a:t>
            </a:r>
          </a:p>
          <a:p>
            <a:r>
              <a:rPr lang="en-US" dirty="0"/>
              <a:t>2.5 acre pads for purchase and development</a:t>
            </a:r>
          </a:p>
          <a:p>
            <a:r>
              <a:rPr lang="en-US" dirty="0"/>
              <a:t>End-cap or inline </a:t>
            </a:r>
            <a:r>
              <a:rPr lang="en-US" dirty="0" smtClean="0"/>
              <a:t>with min. </a:t>
            </a:r>
            <a:r>
              <a:rPr lang="en-US" dirty="0"/>
              <a:t>of 103’ of frontage</a:t>
            </a:r>
          </a:p>
          <a:p>
            <a:r>
              <a:rPr lang="en-US" dirty="0"/>
              <a:t>Signalized, full access intersection preferred</a:t>
            </a:r>
          </a:p>
          <a:p>
            <a:r>
              <a:rPr lang="en-US" dirty="0"/>
              <a:t>Dense trade area population within 3 miles</a:t>
            </a:r>
          </a:p>
          <a:p>
            <a:r>
              <a:rPr lang="en-US" dirty="0"/>
              <a:t>Sites located in community </a:t>
            </a:r>
            <a:r>
              <a:rPr lang="en-US" dirty="0" smtClean="0"/>
              <a:t>&amp; </a:t>
            </a:r>
            <a:r>
              <a:rPr lang="en-US" dirty="0"/>
              <a:t>regional shopping districts with convenient access </a:t>
            </a:r>
            <a:endParaRPr lang="en-US" dirty="0" smtClean="0"/>
          </a:p>
          <a:p>
            <a:r>
              <a:rPr lang="en-US" dirty="0" smtClean="0"/>
              <a:t>Sites </a:t>
            </a:r>
            <a:r>
              <a:rPr lang="en-US" dirty="0"/>
              <a:t>zoned to allow grocery use</a:t>
            </a:r>
          </a:p>
          <a:p>
            <a:r>
              <a:rPr lang="en-US" dirty="0"/>
              <a:t>Daily traffic count </a:t>
            </a:r>
            <a:r>
              <a:rPr lang="en-US" dirty="0" smtClean="0"/>
              <a:t>of 20,000+ </a:t>
            </a:r>
            <a:r>
              <a:rPr lang="en-US" dirty="0"/>
              <a:t>vehicles per day</a:t>
            </a:r>
          </a:p>
          <a:p>
            <a:endParaRPr lang="en-US" dirty="0"/>
          </a:p>
        </p:txBody>
      </p:sp>
      <p:pic>
        <p:nvPicPr>
          <p:cNvPr id="1026" name="Picture 2" descr="ALDI will open its newest Charleston-area location, at 7620 Rivers Ave., on Thursd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0471" y="2185148"/>
            <a:ext cx="5351929" cy="301046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230471" y="5605876"/>
            <a:ext cx="4726028" cy="369332"/>
          </a:xfrm>
          <a:prstGeom prst="rect">
            <a:avLst/>
          </a:prstGeom>
        </p:spPr>
        <p:txBody>
          <a:bodyPr wrap="square">
            <a:spAutoFit/>
          </a:bodyPr>
          <a:lstStyle/>
          <a:p>
            <a:pPr algn="ctr"/>
            <a:r>
              <a:rPr lang="en-US" i="1" dirty="0"/>
              <a:t>(Source: </a:t>
            </a:r>
            <a:r>
              <a:rPr lang="en-US" i="1" dirty="0" smtClean="0"/>
              <a:t>Live5 Aug. 2020 – Photo: </a:t>
            </a:r>
            <a:r>
              <a:rPr lang="en-US" i="1" dirty="0"/>
              <a:t>Patrick Phillips)</a:t>
            </a:r>
          </a:p>
        </p:txBody>
      </p:sp>
      <p:sp>
        <p:nvSpPr>
          <p:cNvPr id="7" name="TextBox 6"/>
          <p:cNvSpPr txBox="1"/>
          <p:nvPr/>
        </p:nvSpPr>
        <p:spPr>
          <a:xfrm>
            <a:off x="6230471" y="5334000"/>
            <a:ext cx="5629835" cy="369332"/>
          </a:xfrm>
          <a:prstGeom prst="rect">
            <a:avLst/>
          </a:prstGeom>
          <a:noFill/>
        </p:spPr>
        <p:txBody>
          <a:bodyPr wrap="square" rtlCol="0">
            <a:spAutoFit/>
          </a:bodyPr>
          <a:lstStyle/>
          <a:p>
            <a:r>
              <a:rPr lang="en-US" b="1" dirty="0"/>
              <a:t>ALDI sets opening date for 4th Charleston-area location</a:t>
            </a:r>
          </a:p>
        </p:txBody>
      </p:sp>
    </p:spTree>
    <p:extLst>
      <p:ext uri="{BB962C8B-B14F-4D97-AF65-F5344CB8AC3E}">
        <p14:creationId xmlns:p14="http://schemas.microsoft.com/office/powerpoint/2010/main" val="413517556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cdn.culvers.com/Attachments/NewItems/hp-about-us-own-a-culvers_20160610222653_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0471" y="1943100"/>
            <a:ext cx="5355225" cy="328453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Retail Trade Area Analysis</a:t>
            </a:r>
            <a:endParaRPr lang="en-US" dirty="0"/>
          </a:p>
        </p:txBody>
      </p:sp>
      <p:sp>
        <p:nvSpPr>
          <p:cNvPr id="3" name="Content Placeholder 2"/>
          <p:cNvSpPr>
            <a:spLocks noGrp="1"/>
          </p:cNvSpPr>
          <p:nvPr>
            <p:ph idx="1"/>
          </p:nvPr>
        </p:nvSpPr>
        <p:spPr>
          <a:xfrm>
            <a:off x="609600" y="1322387"/>
            <a:ext cx="5450541" cy="5307013"/>
          </a:xfrm>
        </p:spPr>
        <p:txBody>
          <a:bodyPr/>
          <a:lstStyle/>
          <a:p>
            <a:pPr marL="0" indent="0">
              <a:buNone/>
            </a:pPr>
            <a:r>
              <a:rPr lang="en-US" sz="2400" b="1" dirty="0" smtClean="0"/>
              <a:t>Culver’s Specific </a:t>
            </a:r>
            <a:r>
              <a:rPr lang="en-US" sz="2400" b="1" dirty="0"/>
              <a:t>location criteria</a:t>
            </a:r>
            <a:r>
              <a:rPr lang="en-US" sz="2400" b="1" dirty="0" smtClean="0"/>
              <a:t>:</a:t>
            </a:r>
          </a:p>
          <a:p>
            <a:pPr marL="0" indent="0">
              <a:buNone/>
            </a:pPr>
            <a:endParaRPr lang="en-US" sz="800" dirty="0"/>
          </a:p>
          <a:p>
            <a:r>
              <a:rPr lang="en-US" sz="1800" dirty="0"/>
              <a:t>Good visibility from all angles. Corner lots at signalized intersections are preferred.</a:t>
            </a:r>
          </a:p>
          <a:p>
            <a:r>
              <a:rPr lang="en-US" sz="1800" dirty="0"/>
              <a:t>Ease of ingress and egress—two entry and exit points are preferred.</a:t>
            </a:r>
          </a:p>
          <a:p>
            <a:r>
              <a:rPr lang="en-US" sz="1800" dirty="0"/>
              <a:t>Ability to make left-hand turns into and out of the site.</a:t>
            </a:r>
          </a:p>
          <a:p>
            <a:r>
              <a:rPr lang="en-US" sz="1800" dirty="0"/>
              <a:t>Proper zoning for drive-thru is required.</a:t>
            </a:r>
          </a:p>
          <a:p>
            <a:r>
              <a:rPr lang="en-US" sz="1800" dirty="0"/>
              <a:t>City codes should allow for construction of building and signage with no or few restrictions (changeable reader boards are preferred).</a:t>
            </a:r>
          </a:p>
          <a:p>
            <a:r>
              <a:rPr lang="en-US" sz="1800" dirty="0"/>
              <a:t>Availability to build up to 4,500 sf.</a:t>
            </a:r>
          </a:p>
          <a:p>
            <a:r>
              <a:rPr lang="en-US" sz="1800" dirty="0"/>
              <a:t>There should be no plans by government entities to alter traffic patterns in a manner that would have an adverse effect on your site.</a:t>
            </a:r>
          </a:p>
          <a:p>
            <a:r>
              <a:rPr lang="en-US" sz="1800" dirty="0" smtClean="0"/>
              <a:t>One </a:t>
            </a:r>
            <a:r>
              <a:rPr lang="en-US" sz="1800" dirty="0"/>
              <a:t>designated parking stall for every two restaurant seats (typically 55-60 stalls).</a:t>
            </a:r>
          </a:p>
          <a:p>
            <a:endParaRPr lang="en-US" dirty="0"/>
          </a:p>
        </p:txBody>
      </p:sp>
      <p:sp>
        <p:nvSpPr>
          <p:cNvPr id="5" name="Rectangle 4"/>
          <p:cNvSpPr/>
          <p:nvPr/>
        </p:nvSpPr>
        <p:spPr>
          <a:xfrm>
            <a:off x="6230471" y="5605876"/>
            <a:ext cx="5266204" cy="369332"/>
          </a:xfrm>
          <a:prstGeom prst="rect">
            <a:avLst/>
          </a:prstGeom>
        </p:spPr>
        <p:txBody>
          <a:bodyPr wrap="square">
            <a:spAutoFit/>
          </a:bodyPr>
          <a:lstStyle/>
          <a:p>
            <a:pPr algn="ctr"/>
            <a:r>
              <a:rPr lang="en-US" i="1" dirty="0"/>
              <a:t>(Source: https://www.culvers.com/franchise/real-estate)</a:t>
            </a:r>
          </a:p>
        </p:txBody>
      </p:sp>
      <p:sp>
        <p:nvSpPr>
          <p:cNvPr id="7" name="TextBox 6"/>
          <p:cNvSpPr txBox="1"/>
          <p:nvPr/>
        </p:nvSpPr>
        <p:spPr>
          <a:xfrm>
            <a:off x="6230471" y="5334000"/>
            <a:ext cx="5629835" cy="369332"/>
          </a:xfrm>
          <a:prstGeom prst="rect">
            <a:avLst/>
          </a:prstGeom>
          <a:noFill/>
        </p:spPr>
        <p:txBody>
          <a:bodyPr wrap="square" rtlCol="0">
            <a:spAutoFit/>
          </a:bodyPr>
          <a:lstStyle/>
          <a:p>
            <a:r>
              <a:rPr lang="en-US" b="1" dirty="0" smtClean="0"/>
              <a:t>Culver’s Real Estate Site Criteria</a:t>
            </a:r>
            <a:endParaRPr lang="en-US" b="1" dirty="0"/>
          </a:p>
        </p:txBody>
      </p:sp>
    </p:spTree>
    <p:extLst>
      <p:ext uri="{BB962C8B-B14F-4D97-AF65-F5344CB8AC3E}">
        <p14:creationId xmlns:p14="http://schemas.microsoft.com/office/powerpoint/2010/main" val="144444010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Retail Trade Area Analysis</a:t>
            </a:r>
            <a:endParaRPr lang="en-US" dirty="0"/>
          </a:p>
        </p:txBody>
      </p:sp>
      <p:pic>
        <p:nvPicPr>
          <p:cNvPr id="2050" name="Picture 2" descr="No photo description available."/>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194736" y="1600200"/>
            <a:ext cx="7802528"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94091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cap="none" dirty="0" smtClean="0"/>
              <a:t>Traditional Economic Development</a:t>
            </a:r>
            <a:endParaRPr lang="en-US" b="1" cap="none" dirty="0"/>
          </a:p>
        </p:txBody>
      </p:sp>
      <p:graphicFrame>
        <p:nvGraphicFramePr>
          <p:cNvPr id="4" name="Diagram 3"/>
          <p:cNvGraphicFramePr/>
          <p:nvPr>
            <p:extLst>
              <p:ext uri="{D42A27DB-BD31-4B8C-83A1-F6EECF244321}">
                <p14:modId xmlns:p14="http://schemas.microsoft.com/office/powerpoint/2010/main" val="110985545"/>
              </p:ext>
            </p:extLst>
          </p:nvPr>
        </p:nvGraphicFramePr>
        <p:xfrm>
          <a:off x="407504" y="1417638"/>
          <a:ext cx="11449879" cy="52713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9940274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Tenants of Recruitment</a:t>
            </a:r>
            <a:endParaRPr lang="en-US" dirty="0"/>
          </a:p>
        </p:txBody>
      </p:sp>
      <p:sp>
        <p:nvSpPr>
          <p:cNvPr id="3" name="Content Placeholder 2"/>
          <p:cNvSpPr>
            <a:spLocks noGrp="1"/>
          </p:cNvSpPr>
          <p:nvPr>
            <p:ph idx="1"/>
          </p:nvPr>
        </p:nvSpPr>
        <p:spPr>
          <a:xfrm>
            <a:off x="609600" y="1804389"/>
            <a:ext cx="10972800" cy="3202618"/>
          </a:xfrm>
        </p:spPr>
        <p:txBody>
          <a:bodyPr/>
          <a:lstStyle/>
          <a:p>
            <a:r>
              <a:rPr lang="en-US" sz="2800" b="1" dirty="0" smtClean="0">
                <a:solidFill>
                  <a:schemeClr val="accent1">
                    <a:lumMod val="50000"/>
                  </a:schemeClr>
                </a:solidFill>
              </a:rPr>
              <a:t>Community development </a:t>
            </a:r>
            <a:r>
              <a:rPr lang="en-US" sz="2800" dirty="0" smtClean="0"/>
              <a:t>must precede economic development</a:t>
            </a:r>
          </a:p>
          <a:p>
            <a:r>
              <a:rPr lang="en-US" sz="2800" dirty="0" smtClean="0"/>
              <a:t>Retail development strategies are </a:t>
            </a:r>
            <a:r>
              <a:rPr lang="en-US" sz="2800" b="1" dirty="0" smtClean="0">
                <a:solidFill>
                  <a:schemeClr val="accent1">
                    <a:lumMod val="50000"/>
                  </a:schemeClr>
                </a:solidFill>
              </a:rPr>
              <a:t>place-based</a:t>
            </a:r>
            <a:r>
              <a:rPr lang="en-US" sz="2800" dirty="0" smtClean="0"/>
              <a:t> and must fit the community</a:t>
            </a:r>
          </a:p>
          <a:p>
            <a:r>
              <a:rPr lang="en-US" sz="2800" dirty="0" smtClean="0"/>
              <a:t>A balance of </a:t>
            </a:r>
            <a:r>
              <a:rPr lang="en-US" sz="2800" b="1" dirty="0" smtClean="0">
                <a:solidFill>
                  <a:schemeClr val="accent1">
                    <a:lumMod val="50000"/>
                  </a:schemeClr>
                </a:solidFill>
              </a:rPr>
              <a:t>independent, </a:t>
            </a:r>
            <a:r>
              <a:rPr lang="en-US" sz="2800" b="1" dirty="0" smtClean="0">
                <a:solidFill>
                  <a:schemeClr val="accent1">
                    <a:lumMod val="50000"/>
                  </a:schemeClr>
                </a:solidFill>
              </a:rPr>
              <a:t>regional &amp; </a:t>
            </a:r>
            <a:r>
              <a:rPr lang="en-US" sz="2800" b="1" dirty="0" smtClean="0">
                <a:solidFill>
                  <a:schemeClr val="accent1">
                    <a:lumMod val="50000"/>
                  </a:schemeClr>
                </a:solidFill>
              </a:rPr>
              <a:t>national </a:t>
            </a:r>
            <a:r>
              <a:rPr lang="en-US" sz="2800" dirty="0" smtClean="0"/>
              <a:t>retail must be achieved</a:t>
            </a:r>
          </a:p>
          <a:p>
            <a:r>
              <a:rPr lang="en-US" sz="2800" dirty="0" smtClean="0"/>
              <a:t>Retail must be </a:t>
            </a:r>
            <a:r>
              <a:rPr lang="en-US" sz="2800" b="1" dirty="0" smtClean="0">
                <a:solidFill>
                  <a:schemeClr val="accent1">
                    <a:lumMod val="50000"/>
                  </a:schemeClr>
                </a:solidFill>
              </a:rPr>
              <a:t>recruited</a:t>
            </a:r>
          </a:p>
          <a:p>
            <a:r>
              <a:rPr lang="en-US" sz="2800" dirty="0" smtClean="0"/>
              <a:t>Retail recruitment is a </a:t>
            </a:r>
            <a:r>
              <a:rPr lang="en-US" sz="2800" b="1" dirty="0" smtClean="0">
                <a:solidFill>
                  <a:schemeClr val="accent1">
                    <a:lumMod val="50000"/>
                  </a:schemeClr>
                </a:solidFill>
              </a:rPr>
              <a:t>process</a:t>
            </a:r>
            <a:r>
              <a:rPr lang="en-US" sz="2800" dirty="0" smtClean="0"/>
              <a:t>- not an </a:t>
            </a:r>
            <a:r>
              <a:rPr lang="en-US" sz="2800" dirty="0" smtClean="0"/>
              <a:t>event!</a:t>
            </a:r>
            <a:endParaRPr lang="en-US" sz="2800" dirty="0"/>
          </a:p>
        </p:txBody>
      </p:sp>
    </p:spTree>
    <p:extLst>
      <p:ext uri="{BB962C8B-B14F-4D97-AF65-F5344CB8AC3E}">
        <p14:creationId xmlns:p14="http://schemas.microsoft.com/office/powerpoint/2010/main" val="14065330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Current Recruitment Efforts</a:t>
            </a:r>
            <a:endParaRPr lang="en-US" dirty="0"/>
          </a:p>
        </p:txBody>
      </p:sp>
      <p:pic>
        <p:nvPicPr>
          <p:cNvPr id="5" name="Picture 4"/>
          <p:cNvPicPr>
            <a:picLocks noChangeAspect="1"/>
          </p:cNvPicPr>
          <p:nvPr/>
        </p:nvPicPr>
        <p:blipFill>
          <a:blip r:embed="rId3"/>
          <a:stretch>
            <a:fillRect/>
          </a:stretch>
        </p:blipFill>
        <p:spPr>
          <a:xfrm>
            <a:off x="6736426" y="1417638"/>
            <a:ext cx="4686317" cy="4649334"/>
          </a:xfrm>
          <a:prstGeom prst="rect">
            <a:avLst/>
          </a:prstGeom>
        </p:spPr>
      </p:pic>
      <p:pic>
        <p:nvPicPr>
          <p:cNvPr id="8" name="Picture 7"/>
          <p:cNvPicPr>
            <a:picLocks noChangeAspect="1"/>
          </p:cNvPicPr>
          <p:nvPr/>
        </p:nvPicPr>
        <p:blipFill rotWithShape="1">
          <a:blip r:embed="rId4"/>
          <a:srcRect b="2429"/>
          <a:stretch/>
        </p:blipFill>
        <p:spPr>
          <a:xfrm>
            <a:off x="798285" y="1402664"/>
            <a:ext cx="4785795" cy="4664308"/>
          </a:xfrm>
          <a:prstGeom prst="rect">
            <a:avLst/>
          </a:prstGeom>
        </p:spPr>
      </p:pic>
    </p:spTree>
    <p:extLst>
      <p:ext uri="{BB962C8B-B14F-4D97-AF65-F5344CB8AC3E}">
        <p14:creationId xmlns:p14="http://schemas.microsoft.com/office/powerpoint/2010/main" val="403069210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9600" y="1518122"/>
            <a:ext cx="10972800" cy="3908762"/>
          </a:xfrm>
          <a:prstGeom prst="rect">
            <a:avLst/>
          </a:prstGeom>
          <a:noFill/>
        </p:spPr>
        <p:txBody>
          <a:bodyPr wrap="square" rtlCol="0">
            <a:spAutoFit/>
          </a:bodyPr>
          <a:lstStyle/>
          <a:p>
            <a:r>
              <a:rPr lang="en-US" sz="2800" b="1" dirty="0" smtClean="0">
                <a:solidFill>
                  <a:schemeClr val="accent1">
                    <a:lumMod val="50000"/>
                  </a:schemeClr>
                </a:solidFill>
              </a:rPr>
              <a:t>Retail Live! Carolinas </a:t>
            </a:r>
            <a:r>
              <a:rPr lang="en-US" sz="2800" b="1" dirty="0" smtClean="0">
                <a:solidFill>
                  <a:schemeClr val="accent1">
                    <a:lumMod val="50000"/>
                  </a:schemeClr>
                </a:solidFill>
              </a:rPr>
              <a:t>2022 </a:t>
            </a:r>
            <a:r>
              <a:rPr lang="en-US" sz="2800" b="1" dirty="0" smtClean="0">
                <a:solidFill>
                  <a:schemeClr val="accent1">
                    <a:lumMod val="50000"/>
                  </a:schemeClr>
                </a:solidFill>
              </a:rPr>
              <a:t>Event</a:t>
            </a:r>
          </a:p>
          <a:p>
            <a:r>
              <a:rPr lang="en-US" sz="2400" b="1" dirty="0" smtClean="0"/>
              <a:t>Thursday</a:t>
            </a:r>
            <a:r>
              <a:rPr lang="en-US" sz="2400" b="1" dirty="0"/>
              <a:t>, February 10, 2022 in Charlotte, NC</a:t>
            </a:r>
          </a:p>
          <a:p>
            <a:endParaRPr lang="en-US" sz="2400" dirty="0" smtClean="0"/>
          </a:p>
          <a:p>
            <a:r>
              <a:rPr lang="en-US" sz="2400" i="1" dirty="0" smtClean="0"/>
              <a:t>Retail </a:t>
            </a:r>
            <a:r>
              <a:rPr lang="en-US" sz="2400" i="1" dirty="0"/>
              <a:t>Live! </a:t>
            </a:r>
            <a:r>
              <a:rPr lang="en-US" sz="2400" dirty="0"/>
              <a:t>is similar to </a:t>
            </a:r>
            <a:r>
              <a:rPr lang="en-US" sz="2400" dirty="0" smtClean="0"/>
              <a:t>regional </a:t>
            </a:r>
            <a:r>
              <a:rPr lang="en-US" sz="2400" dirty="0"/>
              <a:t>networking events; there is an exhibit part of the program as well as a reception. </a:t>
            </a:r>
            <a:r>
              <a:rPr lang="en-US" sz="2400" dirty="0" smtClean="0"/>
              <a:t>The </a:t>
            </a:r>
            <a:r>
              <a:rPr lang="en-US" sz="2400" dirty="0"/>
              <a:t>key difference is that ONLY retailers are allowed to have an exhibit at the Retail Live</a:t>
            </a:r>
            <a:r>
              <a:rPr lang="en-US" sz="2400" dirty="0" smtClean="0"/>
              <a:t>!. In </a:t>
            </a:r>
            <a:r>
              <a:rPr lang="en-US" sz="2400" dirty="0"/>
              <a:t>less than a day, participants get a chance to </a:t>
            </a:r>
            <a:r>
              <a:rPr lang="en-US" sz="2400" b="1" dirty="0"/>
              <a:t>network directly with retailers</a:t>
            </a:r>
            <a:r>
              <a:rPr lang="en-US" sz="2400" dirty="0"/>
              <a:t> actively </a:t>
            </a:r>
            <a:r>
              <a:rPr lang="en-US" sz="2400" dirty="0" smtClean="0"/>
              <a:t>expanding. </a:t>
            </a:r>
            <a:endParaRPr lang="en-US" sz="2400" dirty="0" smtClean="0"/>
          </a:p>
          <a:p>
            <a:endParaRPr lang="en-US" sz="2400" dirty="0" smtClean="0"/>
          </a:p>
          <a:p>
            <a:r>
              <a:rPr lang="en-US" sz="2400" dirty="0" smtClean="0"/>
              <a:t>Comprised of real estate developers, commercial brokers, and retailers this is an excellent location to network and create interest in West Ashley commercial </a:t>
            </a:r>
            <a:r>
              <a:rPr lang="en-US" sz="2400" dirty="0" smtClean="0"/>
              <a:t>areas</a:t>
            </a:r>
            <a:r>
              <a:rPr lang="en-US" sz="2400" dirty="0"/>
              <a:t>!</a:t>
            </a:r>
            <a:r>
              <a:rPr lang="en-US" sz="2400" dirty="0" smtClean="0"/>
              <a:t> </a:t>
            </a:r>
            <a:endParaRPr lang="en-US" sz="2400" dirty="0"/>
          </a:p>
        </p:txBody>
      </p:sp>
      <p:pic>
        <p:nvPicPr>
          <p:cNvPr id="2050" name="Picture 2" descr="Retail Liv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78965" y="0"/>
            <a:ext cx="4234070" cy="1284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47099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a:graphicFrameLocks noChangeAspect="1"/>
          </p:cNvGraphicFramePr>
          <p:nvPr>
            <p:extLst>
              <p:ext uri="{D42A27DB-BD31-4B8C-83A1-F6EECF244321}">
                <p14:modId xmlns:p14="http://schemas.microsoft.com/office/powerpoint/2010/main" val="1423893456"/>
              </p:ext>
            </p:extLst>
          </p:nvPr>
        </p:nvGraphicFramePr>
        <p:xfrm>
          <a:off x="2643144" y="1254376"/>
          <a:ext cx="7012134" cy="54644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4" name="Straight Arrow Connector 3"/>
          <p:cNvCxnSpPr/>
          <p:nvPr/>
        </p:nvCxnSpPr>
        <p:spPr>
          <a:xfrm flipH="1">
            <a:off x="4630994" y="2264544"/>
            <a:ext cx="786348" cy="645804"/>
          </a:xfrm>
          <a:prstGeom prst="straightConnector1">
            <a:avLst/>
          </a:prstGeom>
          <a:ln w="76200">
            <a:solidFill>
              <a:schemeClr val="accent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H="1">
            <a:off x="7659863" y="4317020"/>
            <a:ext cx="364886" cy="957823"/>
          </a:xfrm>
          <a:prstGeom prst="straightConnector1">
            <a:avLst/>
          </a:prstGeom>
          <a:ln w="76200">
            <a:solidFill>
              <a:schemeClr val="accent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flipV="1">
            <a:off x="6823670" y="2332960"/>
            <a:ext cx="836194" cy="699362"/>
          </a:xfrm>
          <a:prstGeom prst="straightConnector1">
            <a:avLst/>
          </a:prstGeom>
          <a:ln w="76200">
            <a:solidFill>
              <a:schemeClr val="accent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flipV="1">
            <a:off x="4198374" y="4286865"/>
            <a:ext cx="432620" cy="973393"/>
          </a:xfrm>
          <a:prstGeom prst="straightConnector1">
            <a:avLst/>
          </a:prstGeom>
          <a:ln w="76200">
            <a:solidFill>
              <a:schemeClr val="accent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5607388" y="6042623"/>
            <a:ext cx="1056644" cy="15202"/>
          </a:xfrm>
          <a:prstGeom prst="straightConnector1">
            <a:avLst/>
          </a:prstGeom>
          <a:ln w="76200">
            <a:solidFill>
              <a:schemeClr val="accent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Title 22"/>
          <p:cNvSpPr>
            <a:spLocks noGrp="1"/>
          </p:cNvSpPr>
          <p:nvPr>
            <p:ph type="title"/>
          </p:nvPr>
        </p:nvSpPr>
        <p:spPr/>
        <p:txBody>
          <a:bodyPr/>
          <a:lstStyle/>
          <a:p>
            <a:r>
              <a:rPr lang="en-US" dirty="0" smtClean="0"/>
              <a:t>Modern Economic Development</a:t>
            </a:r>
            <a:br>
              <a:rPr lang="en-US" dirty="0" smtClean="0"/>
            </a:br>
            <a:endParaRPr lang="en-US" dirty="0"/>
          </a:p>
        </p:txBody>
      </p:sp>
      <p:sp>
        <p:nvSpPr>
          <p:cNvPr id="39" name="TextBox 38"/>
          <p:cNvSpPr txBox="1"/>
          <p:nvPr/>
        </p:nvSpPr>
        <p:spPr>
          <a:xfrm>
            <a:off x="8427536" y="5596702"/>
            <a:ext cx="2871019" cy="923330"/>
          </a:xfrm>
          <a:prstGeom prst="rect">
            <a:avLst/>
          </a:prstGeom>
          <a:noFill/>
        </p:spPr>
        <p:txBody>
          <a:bodyPr wrap="square" rtlCol="0">
            <a:spAutoFit/>
          </a:bodyPr>
          <a:lstStyle/>
          <a:p>
            <a:r>
              <a:rPr lang="en-US" dirty="0"/>
              <a:t>m</a:t>
            </a:r>
            <a:r>
              <a:rPr lang="en-US" dirty="0" smtClean="0"/>
              <a:t>ore units and rooftops will bring different tiers of commercial operations</a:t>
            </a:r>
            <a:endParaRPr lang="en-US" dirty="0"/>
          </a:p>
        </p:txBody>
      </p:sp>
      <p:sp>
        <p:nvSpPr>
          <p:cNvPr id="40" name="TextBox 39"/>
          <p:cNvSpPr txBox="1"/>
          <p:nvPr/>
        </p:nvSpPr>
        <p:spPr>
          <a:xfrm>
            <a:off x="9066192" y="2806800"/>
            <a:ext cx="2871019" cy="923330"/>
          </a:xfrm>
          <a:prstGeom prst="rect">
            <a:avLst/>
          </a:prstGeom>
          <a:noFill/>
        </p:spPr>
        <p:txBody>
          <a:bodyPr wrap="square" rtlCol="0">
            <a:spAutoFit/>
          </a:bodyPr>
          <a:lstStyle/>
          <a:p>
            <a:r>
              <a:rPr lang="en-US" dirty="0" smtClean="0"/>
              <a:t>educational and cultural resources, bikeways</a:t>
            </a:r>
            <a:r>
              <a:rPr lang="en-US" dirty="0"/>
              <a:t>, trails, water </a:t>
            </a:r>
            <a:r>
              <a:rPr lang="en-US" dirty="0" smtClean="0"/>
              <a:t>access </a:t>
            </a:r>
          </a:p>
        </p:txBody>
      </p:sp>
      <p:sp>
        <p:nvSpPr>
          <p:cNvPr id="41" name="TextBox 40"/>
          <p:cNvSpPr txBox="1"/>
          <p:nvPr/>
        </p:nvSpPr>
        <p:spPr>
          <a:xfrm>
            <a:off x="361211" y="2910348"/>
            <a:ext cx="2871019" cy="646331"/>
          </a:xfrm>
          <a:prstGeom prst="rect">
            <a:avLst/>
          </a:prstGeom>
          <a:noFill/>
        </p:spPr>
        <p:txBody>
          <a:bodyPr wrap="square" rtlCol="0">
            <a:spAutoFit/>
          </a:bodyPr>
          <a:lstStyle/>
          <a:p>
            <a:pPr algn="r"/>
            <a:r>
              <a:rPr lang="en-US" dirty="0"/>
              <a:t>d</a:t>
            </a:r>
            <a:r>
              <a:rPr lang="en-US" dirty="0" smtClean="0"/>
              <a:t>irect communication and/or incentives</a:t>
            </a:r>
          </a:p>
        </p:txBody>
      </p:sp>
      <p:sp>
        <p:nvSpPr>
          <p:cNvPr id="42" name="TextBox 41"/>
          <p:cNvSpPr txBox="1"/>
          <p:nvPr/>
        </p:nvSpPr>
        <p:spPr>
          <a:xfrm>
            <a:off x="1093092" y="5596702"/>
            <a:ext cx="2871019" cy="646331"/>
          </a:xfrm>
          <a:prstGeom prst="rect">
            <a:avLst/>
          </a:prstGeom>
          <a:noFill/>
        </p:spPr>
        <p:txBody>
          <a:bodyPr wrap="square" rtlCol="0">
            <a:spAutoFit/>
          </a:bodyPr>
          <a:lstStyle/>
          <a:p>
            <a:pPr algn="r"/>
            <a:r>
              <a:rPr lang="en-US" dirty="0"/>
              <a:t>t</a:t>
            </a:r>
            <a:r>
              <a:rPr lang="en-US" dirty="0" smtClean="0"/>
              <a:t>raining and population with education attainment</a:t>
            </a:r>
          </a:p>
        </p:txBody>
      </p:sp>
      <p:sp>
        <p:nvSpPr>
          <p:cNvPr id="43" name="TextBox 42"/>
          <p:cNvSpPr txBox="1"/>
          <p:nvPr/>
        </p:nvSpPr>
        <p:spPr>
          <a:xfrm>
            <a:off x="7020232" y="1136657"/>
            <a:ext cx="2871019" cy="923330"/>
          </a:xfrm>
          <a:prstGeom prst="rect">
            <a:avLst/>
          </a:prstGeom>
          <a:noFill/>
        </p:spPr>
        <p:txBody>
          <a:bodyPr wrap="square" rtlCol="0">
            <a:spAutoFit/>
          </a:bodyPr>
          <a:lstStyle/>
          <a:p>
            <a:r>
              <a:rPr lang="en-US" dirty="0" smtClean="0"/>
              <a:t>certain retailers look for other competitors or benchmarks</a:t>
            </a:r>
            <a:endParaRPr lang="en-US" dirty="0"/>
          </a:p>
        </p:txBody>
      </p:sp>
    </p:spTree>
    <p:extLst>
      <p:ext uri="{BB962C8B-B14F-4D97-AF65-F5344CB8AC3E}">
        <p14:creationId xmlns:p14="http://schemas.microsoft.com/office/powerpoint/2010/main" val="10278784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Retail Trade Area Analysis</a:t>
            </a:r>
            <a:endParaRPr lang="en-US" dirty="0"/>
          </a:p>
        </p:txBody>
      </p:sp>
      <p:pic>
        <p:nvPicPr>
          <p:cNvPr id="5" name="Content Placeholder 4"/>
          <p:cNvPicPr>
            <a:picLocks noGrp="1" noChangeAspect="1"/>
          </p:cNvPicPr>
          <p:nvPr>
            <p:ph idx="1"/>
          </p:nvPr>
        </p:nvPicPr>
        <p:blipFill rotWithShape="1">
          <a:blip r:embed="rId3"/>
          <a:srcRect r="15099"/>
          <a:stretch/>
        </p:blipFill>
        <p:spPr>
          <a:xfrm>
            <a:off x="609600" y="1609404"/>
            <a:ext cx="5085523" cy="4545106"/>
          </a:xfrm>
          <a:prstGeom prst="rect">
            <a:avLst/>
          </a:prstGeom>
        </p:spPr>
      </p:pic>
      <p:pic>
        <p:nvPicPr>
          <p:cNvPr id="4" name="Content Placeholder 5"/>
          <p:cNvPicPr>
            <a:picLocks noChangeAspect="1"/>
          </p:cNvPicPr>
          <p:nvPr/>
        </p:nvPicPr>
        <p:blipFill rotWithShape="1">
          <a:blip r:embed="rId4"/>
          <a:srcRect r="18277"/>
          <a:stretch/>
        </p:blipFill>
        <p:spPr bwMode="auto">
          <a:xfrm>
            <a:off x="6723429" y="1628547"/>
            <a:ext cx="4858971"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346754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Retail Trade Area Analysis</a:t>
            </a:r>
            <a:endParaRPr lang="en-US" dirty="0"/>
          </a:p>
        </p:txBody>
      </p:sp>
      <p:pic>
        <p:nvPicPr>
          <p:cNvPr id="4" name="Content Placeholder 3"/>
          <p:cNvPicPr>
            <a:picLocks noGrp="1" noChangeAspect="1"/>
          </p:cNvPicPr>
          <p:nvPr>
            <p:ph idx="1"/>
          </p:nvPr>
        </p:nvPicPr>
        <p:blipFill rotWithShape="1">
          <a:blip r:embed="rId3"/>
          <a:srcRect l="22516" r="17680" b="2716"/>
          <a:stretch/>
        </p:blipFill>
        <p:spPr>
          <a:xfrm>
            <a:off x="609600" y="1580322"/>
            <a:ext cx="5327374" cy="4403035"/>
          </a:xfrm>
          <a:prstGeom prst="rect">
            <a:avLst/>
          </a:prstGeom>
        </p:spPr>
      </p:pic>
      <p:pic>
        <p:nvPicPr>
          <p:cNvPr id="5" name="Content Placeholder 5"/>
          <p:cNvPicPr>
            <a:picLocks noChangeAspect="1"/>
          </p:cNvPicPr>
          <p:nvPr/>
        </p:nvPicPr>
        <p:blipFill rotWithShape="1">
          <a:blip r:embed="rId4"/>
          <a:srcRect l="20190" r="22453"/>
          <a:stretch/>
        </p:blipFill>
        <p:spPr bwMode="auto">
          <a:xfrm>
            <a:off x="6515751" y="1580323"/>
            <a:ext cx="5066649" cy="44030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713191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Retail Trade Area Analysis</a:t>
            </a:r>
            <a:endParaRPr lang="en-US" dirty="0"/>
          </a:p>
        </p:txBody>
      </p:sp>
      <p:pic>
        <p:nvPicPr>
          <p:cNvPr id="4" name="Content Placeholder 3"/>
          <p:cNvPicPr>
            <a:picLocks noGrp="1" noChangeAspect="1"/>
          </p:cNvPicPr>
          <p:nvPr>
            <p:ph idx="1"/>
          </p:nvPr>
        </p:nvPicPr>
        <p:blipFill>
          <a:blip r:embed="rId3"/>
          <a:stretch>
            <a:fillRect/>
          </a:stretch>
        </p:blipFill>
        <p:spPr>
          <a:xfrm>
            <a:off x="2012231" y="1417638"/>
            <a:ext cx="8167537" cy="5227983"/>
          </a:xfrm>
          <a:prstGeom prst="rect">
            <a:avLst/>
          </a:prstGeom>
        </p:spPr>
      </p:pic>
    </p:spTree>
    <p:extLst>
      <p:ext uri="{BB962C8B-B14F-4D97-AF65-F5344CB8AC3E}">
        <p14:creationId xmlns:p14="http://schemas.microsoft.com/office/powerpoint/2010/main" val="28438324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a:t>West Ashley Retail Trade Area </a:t>
            </a:r>
            <a:r>
              <a:rPr lang="en-US" b="0" dirty="0" smtClean="0"/>
              <a:t>- Retail </a:t>
            </a:r>
            <a:r>
              <a:rPr lang="en-US" b="0" dirty="0"/>
              <a:t>Demand Outlook </a:t>
            </a:r>
            <a:endParaRPr lang="en-US" dirty="0"/>
          </a:p>
        </p:txBody>
      </p:sp>
      <p:grpSp>
        <p:nvGrpSpPr>
          <p:cNvPr id="12" name="Group 11"/>
          <p:cNvGrpSpPr/>
          <p:nvPr/>
        </p:nvGrpSpPr>
        <p:grpSpPr>
          <a:xfrm>
            <a:off x="1261351" y="1417638"/>
            <a:ext cx="9669293" cy="4516404"/>
            <a:chOff x="1261351" y="1417638"/>
            <a:chExt cx="9669293" cy="4516404"/>
          </a:xfrm>
        </p:grpSpPr>
        <p:pic>
          <p:nvPicPr>
            <p:cNvPr id="6" name="Picture 5"/>
            <p:cNvPicPr>
              <a:picLocks noChangeAspect="1"/>
            </p:cNvPicPr>
            <p:nvPr/>
          </p:nvPicPr>
          <p:blipFill rotWithShape="1">
            <a:blip r:embed="rId3"/>
            <a:srcRect b="96106"/>
            <a:stretch/>
          </p:blipFill>
          <p:spPr>
            <a:xfrm>
              <a:off x="1261351" y="1417638"/>
              <a:ext cx="9669292" cy="358870"/>
            </a:xfrm>
            <a:prstGeom prst="rect">
              <a:avLst/>
            </a:prstGeom>
          </p:spPr>
        </p:pic>
        <p:pic>
          <p:nvPicPr>
            <p:cNvPr id="7" name="Picture 6"/>
            <p:cNvPicPr>
              <a:picLocks noChangeAspect="1"/>
            </p:cNvPicPr>
            <p:nvPr/>
          </p:nvPicPr>
          <p:blipFill rotWithShape="1">
            <a:blip r:embed="rId3"/>
            <a:srcRect t="9323" b="81376"/>
            <a:stretch/>
          </p:blipFill>
          <p:spPr>
            <a:xfrm>
              <a:off x="1261351" y="1800770"/>
              <a:ext cx="9669293" cy="857256"/>
            </a:xfrm>
            <a:prstGeom prst="rect">
              <a:avLst/>
            </a:prstGeom>
          </p:spPr>
        </p:pic>
        <p:pic>
          <p:nvPicPr>
            <p:cNvPr id="9" name="Picture 8"/>
            <p:cNvPicPr>
              <a:picLocks noChangeAspect="1"/>
            </p:cNvPicPr>
            <p:nvPr/>
          </p:nvPicPr>
          <p:blipFill rotWithShape="1">
            <a:blip r:embed="rId3"/>
            <a:srcRect t="65818" b="19512"/>
            <a:stretch/>
          </p:blipFill>
          <p:spPr>
            <a:xfrm>
              <a:off x="1261356" y="2658026"/>
              <a:ext cx="9669288" cy="1352095"/>
            </a:xfrm>
            <a:prstGeom prst="rect">
              <a:avLst/>
            </a:prstGeom>
          </p:spPr>
        </p:pic>
        <p:pic>
          <p:nvPicPr>
            <p:cNvPr id="10" name="Picture 9"/>
            <p:cNvPicPr>
              <a:picLocks noChangeAspect="1"/>
            </p:cNvPicPr>
            <p:nvPr/>
          </p:nvPicPr>
          <p:blipFill rotWithShape="1">
            <a:blip r:embed="rId3"/>
            <a:srcRect t="97769" b="-12439"/>
            <a:stretch/>
          </p:blipFill>
          <p:spPr>
            <a:xfrm>
              <a:off x="1261356" y="4010121"/>
              <a:ext cx="9669288" cy="1352095"/>
            </a:xfrm>
            <a:prstGeom prst="rect">
              <a:avLst/>
            </a:prstGeom>
          </p:spPr>
        </p:pic>
        <p:pic>
          <p:nvPicPr>
            <p:cNvPr id="11" name="Picture 10"/>
            <p:cNvPicPr>
              <a:picLocks noChangeAspect="1"/>
            </p:cNvPicPr>
            <p:nvPr/>
          </p:nvPicPr>
          <p:blipFill rotWithShape="1">
            <a:blip r:embed="rId4"/>
            <a:srcRect t="82124"/>
            <a:stretch/>
          </p:blipFill>
          <p:spPr>
            <a:xfrm>
              <a:off x="1261356" y="4167248"/>
              <a:ext cx="9669288" cy="1766794"/>
            </a:xfrm>
            <a:prstGeom prst="rect">
              <a:avLst/>
            </a:prstGeom>
          </p:spPr>
        </p:pic>
      </p:grpSp>
      <p:sp>
        <p:nvSpPr>
          <p:cNvPr id="13" name="TextBox 12"/>
          <p:cNvSpPr txBox="1"/>
          <p:nvPr/>
        </p:nvSpPr>
        <p:spPr>
          <a:xfrm>
            <a:off x="1362635" y="6069106"/>
            <a:ext cx="9439836" cy="369332"/>
          </a:xfrm>
          <a:prstGeom prst="rect">
            <a:avLst/>
          </a:prstGeom>
          <a:noFill/>
        </p:spPr>
        <p:txBody>
          <a:bodyPr wrap="square" rtlCol="0">
            <a:spAutoFit/>
          </a:bodyPr>
          <a:lstStyle/>
          <a:p>
            <a:r>
              <a:rPr lang="en-US" dirty="0" smtClean="0"/>
              <a:t>The higher the </a:t>
            </a:r>
            <a:r>
              <a:rPr lang="en-US" dirty="0"/>
              <a:t>Compound </a:t>
            </a:r>
            <a:r>
              <a:rPr lang="en-US" dirty="0" smtClean="0"/>
              <a:t>Annual </a:t>
            </a:r>
            <a:r>
              <a:rPr lang="en-US" dirty="0"/>
              <a:t>G</a:t>
            </a:r>
            <a:r>
              <a:rPr lang="en-US" dirty="0" smtClean="0"/>
              <a:t>rowth Rate </a:t>
            </a:r>
            <a:r>
              <a:rPr lang="en-US" dirty="0" smtClean="0"/>
              <a:t>(</a:t>
            </a:r>
            <a:r>
              <a:rPr lang="en-US" dirty="0" smtClean="0"/>
              <a:t>CAGR) shows greater demand and higher </a:t>
            </a:r>
            <a:r>
              <a:rPr lang="en-US" dirty="0" smtClean="0"/>
              <a:t>ROI</a:t>
            </a:r>
            <a:endParaRPr lang="en-US" dirty="0"/>
          </a:p>
        </p:txBody>
      </p:sp>
      <p:sp>
        <p:nvSpPr>
          <p:cNvPr id="14" name="Rectangle 13"/>
          <p:cNvSpPr/>
          <p:nvPr/>
        </p:nvSpPr>
        <p:spPr>
          <a:xfrm>
            <a:off x="1261351" y="3994415"/>
            <a:ext cx="9669292" cy="188539"/>
          </a:xfrm>
          <a:prstGeom prst="rect">
            <a:avLst/>
          </a:prstGeom>
          <a:solidFill>
            <a:schemeClr val="accent1">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247907" y="1834666"/>
            <a:ext cx="9669292" cy="188539"/>
          </a:xfrm>
          <a:prstGeom prst="rect">
            <a:avLst/>
          </a:prstGeom>
          <a:solidFill>
            <a:schemeClr val="accent1">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261351" y="4869958"/>
            <a:ext cx="9669292" cy="188539"/>
          </a:xfrm>
          <a:prstGeom prst="rect">
            <a:avLst/>
          </a:prstGeom>
          <a:solidFill>
            <a:schemeClr val="accent1">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37727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West Ashley Retail Trade Area Retail Market Profile</a:t>
            </a:r>
            <a:endParaRPr lang="en-US" dirty="0"/>
          </a:p>
        </p:txBody>
      </p:sp>
      <p:pic>
        <p:nvPicPr>
          <p:cNvPr id="4" name="Picture 3"/>
          <p:cNvPicPr>
            <a:picLocks noChangeAspect="1"/>
          </p:cNvPicPr>
          <p:nvPr/>
        </p:nvPicPr>
        <p:blipFill rotWithShape="1">
          <a:blip r:embed="rId3"/>
          <a:srcRect r="50697" b="33053"/>
          <a:stretch/>
        </p:blipFill>
        <p:spPr>
          <a:xfrm>
            <a:off x="609600" y="1494954"/>
            <a:ext cx="3367564" cy="4515321"/>
          </a:xfrm>
          <a:prstGeom prst="rect">
            <a:avLst/>
          </a:prstGeom>
        </p:spPr>
      </p:pic>
      <p:pic>
        <p:nvPicPr>
          <p:cNvPr id="6" name="Picture 5"/>
          <p:cNvPicPr>
            <a:picLocks noChangeAspect="1"/>
          </p:cNvPicPr>
          <p:nvPr/>
        </p:nvPicPr>
        <p:blipFill rotWithShape="1">
          <a:blip r:embed="rId3"/>
          <a:srcRect t="69630" r="50697"/>
          <a:stretch/>
        </p:blipFill>
        <p:spPr>
          <a:xfrm>
            <a:off x="4412218" y="1494954"/>
            <a:ext cx="3367564" cy="2048345"/>
          </a:xfrm>
          <a:prstGeom prst="rect">
            <a:avLst/>
          </a:prstGeom>
        </p:spPr>
      </p:pic>
      <p:pic>
        <p:nvPicPr>
          <p:cNvPr id="7" name="Picture 6"/>
          <p:cNvPicPr>
            <a:picLocks noChangeAspect="1"/>
          </p:cNvPicPr>
          <p:nvPr/>
        </p:nvPicPr>
        <p:blipFill rotWithShape="1">
          <a:blip r:embed="rId3"/>
          <a:srcRect l="49924" r="773" b="45481"/>
          <a:stretch/>
        </p:blipFill>
        <p:spPr>
          <a:xfrm>
            <a:off x="8214836" y="1417402"/>
            <a:ext cx="3367564" cy="3677121"/>
          </a:xfrm>
          <a:prstGeom prst="rect">
            <a:avLst/>
          </a:prstGeom>
        </p:spPr>
      </p:pic>
      <p:pic>
        <p:nvPicPr>
          <p:cNvPr id="8" name="Picture 7"/>
          <p:cNvPicPr>
            <a:picLocks noChangeAspect="1"/>
          </p:cNvPicPr>
          <p:nvPr/>
        </p:nvPicPr>
        <p:blipFill rotWithShape="1">
          <a:blip r:embed="rId3"/>
          <a:srcRect l="49924" t="55359" r="773" b="-9878"/>
          <a:stretch/>
        </p:blipFill>
        <p:spPr>
          <a:xfrm>
            <a:off x="4412218" y="3036652"/>
            <a:ext cx="3367564" cy="3677121"/>
          </a:xfrm>
          <a:prstGeom prst="rect">
            <a:avLst/>
          </a:prstGeom>
        </p:spPr>
      </p:pic>
    </p:spTree>
    <p:extLst>
      <p:ext uri="{BB962C8B-B14F-4D97-AF65-F5344CB8AC3E}">
        <p14:creationId xmlns:p14="http://schemas.microsoft.com/office/powerpoint/2010/main" val="9613768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385867" y="3999422"/>
            <a:ext cx="2754953" cy="2706175"/>
            <a:chOff x="3602182" y="3999422"/>
            <a:chExt cx="2177063" cy="2138517"/>
          </a:xfrm>
        </p:grpSpPr>
        <p:pic>
          <p:nvPicPr>
            <p:cNvPr id="15" name="Picture 14"/>
            <p:cNvPicPr>
              <a:picLocks noChangeAspect="1"/>
            </p:cNvPicPr>
            <p:nvPr/>
          </p:nvPicPr>
          <p:blipFill rotWithShape="1">
            <a:blip r:embed="rId3"/>
            <a:srcRect l="20144" t="4241" r="35188" b="22177"/>
            <a:stretch/>
          </p:blipFill>
          <p:spPr>
            <a:xfrm>
              <a:off x="3670762" y="4048373"/>
              <a:ext cx="2036618" cy="2019918"/>
            </a:xfrm>
            <a:prstGeom prst="rect">
              <a:avLst/>
            </a:prstGeom>
          </p:spPr>
        </p:pic>
        <p:sp>
          <p:nvSpPr>
            <p:cNvPr id="11" name="Rectangle 10">
              <a:extLst>
                <a:ext uri="{FF2B5EF4-FFF2-40B4-BE49-F238E27FC236}">
                  <a16:creationId xmlns:a16="http://schemas.microsoft.com/office/drawing/2014/main" id="{33F8C4BA-9D86-9A4D-B4CF-ABA4057F63DC}"/>
                </a:ext>
              </a:extLst>
            </p:cNvPr>
            <p:cNvSpPr/>
            <p:nvPr/>
          </p:nvSpPr>
          <p:spPr>
            <a:xfrm flipV="1">
              <a:off x="3602182" y="3999422"/>
              <a:ext cx="2177063" cy="2138517"/>
            </a:xfrm>
            <a:prstGeom prst="rect">
              <a:avLst/>
            </a:prstGeom>
            <a:noFill/>
            <a:ln w="38100">
              <a:solidFill>
                <a:srgbClr val="043A5A"/>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27"/>
            </a:p>
          </p:txBody>
        </p:sp>
        <p:sp>
          <p:nvSpPr>
            <p:cNvPr id="16" name="Rectangle 15">
              <a:extLst>
                <a:ext uri="{FF2B5EF4-FFF2-40B4-BE49-F238E27FC236}">
                  <a16:creationId xmlns:a16="http://schemas.microsoft.com/office/drawing/2014/main" id="{F6E80D44-6C83-3848-AA2E-1136DDCEA855}"/>
                </a:ext>
              </a:extLst>
            </p:cNvPr>
            <p:cNvSpPr/>
            <p:nvPr/>
          </p:nvSpPr>
          <p:spPr>
            <a:xfrm flipV="1">
              <a:off x="4217835" y="4962699"/>
              <a:ext cx="471236" cy="273778"/>
            </a:xfrm>
            <a:prstGeom prst="rect">
              <a:avLst/>
            </a:prstGeom>
            <a:noFill/>
            <a:ln w="38100">
              <a:solidFill>
                <a:srgbClr val="043A5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27"/>
            </a:p>
          </p:txBody>
        </p:sp>
      </p:grpSp>
      <p:graphicFrame>
        <p:nvGraphicFramePr>
          <p:cNvPr id="23" name="Table 23">
            <a:extLst>
              <a:ext uri="{FF2B5EF4-FFF2-40B4-BE49-F238E27FC236}">
                <a16:creationId xmlns:a16="http://schemas.microsoft.com/office/drawing/2014/main" id="{ED094F51-A1AE-044E-B417-9E92592FDDCD}"/>
              </a:ext>
            </a:extLst>
          </p:cNvPr>
          <p:cNvGraphicFramePr>
            <a:graphicFrameLocks noGrp="1"/>
          </p:cNvGraphicFramePr>
          <p:nvPr>
            <p:extLst>
              <p:ext uri="{D42A27DB-BD31-4B8C-83A1-F6EECF244321}">
                <p14:modId xmlns:p14="http://schemas.microsoft.com/office/powerpoint/2010/main" val="2149808792"/>
              </p:ext>
            </p:extLst>
          </p:nvPr>
        </p:nvGraphicFramePr>
        <p:xfrm>
          <a:off x="3290680" y="4056527"/>
          <a:ext cx="3481596" cy="2649070"/>
        </p:xfrm>
        <a:graphic>
          <a:graphicData uri="http://schemas.openxmlformats.org/drawingml/2006/table">
            <a:tbl>
              <a:tblPr firstRow="1" bandRow="1">
                <a:tableStyleId>{F5AB1C69-6EDB-4FF4-983F-18BD219EF322}</a:tableStyleId>
              </a:tblPr>
              <a:tblGrid>
                <a:gridCol w="968815">
                  <a:extLst>
                    <a:ext uri="{9D8B030D-6E8A-4147-A177-3AD203B41FA5}">
                      <a16:colId xmlns:a16="http://schemas.microsoft.com/office/drawing/2014/main" val="1113138763"/>
                    </a:ext>
                  </a:extLst>
                </a:gridCol>
                <a:gridCol w="618117">
                  <a:extLst>
                    <a:ext uri="{9D8B030D-6E8A-4147-A177-3AD203B41FA5}">
                      <a16:colId xmlns:a16="http://schemas.microsoft.com/office/drawing/2014/main" val="536111172"/>
                    </a:ext>
                  </a:extLst>
                </a:gridCol>
                <a:gridCol w="591243">
                  <a:extLst>
                    <a:ext uri="{9D8B030D-6E8A-4147-A177-3AD203B41FA5}">
                      <a16:colId xmlns:a16="http://schemas.microsoft.com/office/drawing/2014/main" val="2259591657"/>
                    </a:ext>
                  </a:extLst>
                </a:gridCol>
                <a:gridCol w="631555">
                  <a:extLst>
                    <a:ext uri="{9D8B030D-6E8A-4147-A177-3AD203B41FA5}">
                      <a16:colId xmlns:a16="http://schemas.microsoft.com/office/drawing/2014/main" val="2084622402"/>
                    </a:ext>
                  </a:extLst>
                </a:gridCol>
                <a:gridCol w="671866">
                  <a:extLst>
                    <a:ext uri="{9D8B030D-6E8A-4147-A177-3AD203B41FA5}">
                      <a16:colId xmlns:a16="http://schemas.microsoft.com/office/drawing/2014/main" val="1225411412"/>
                    </a:ext>
                  </a:extLst>
                </a:gridCol>
              </a:tblGrid>
              <a:tr h="408420">
                <a:tc>
                  <a:txBody>
                    <a:bodyPr/>
                    <a:lstStyle/>
                    <a:p>
                      <a:pPr algn="ctr"/>
                      <a:r>
                        <a:rPr lang="en-US" sz="1000" dirty="0"/>
                        <a:t>2021 Demographics</a:t>
                      </a:r>
                    </a:p>
                  </a:txBody>
                  <a:tcPr marL="62345" marR="62345" marT="31173" marB="31173" anchor="ctr">
                    <a:solidFill>
                      <a:srgbClr val="043A5A"/>
                    </a:solidFill>
                  </a:tcPr>
                </a:tc>
                <a:tc>
                  <a:txBody>
                    <a:bodyPr/>
                    <a:lstStyle/>
                    <a:p>
                      <a:pPr algn="ctr"/>
                      <a:r>
                        <a:rPr lang="en-US" sz="1000" dirty="0"/>
                        <a:t>Trade Area</a:t>
                      </a:r>
                    </a:p>
                  </a:txBody>
                  <a:tcPr marL="62345" marR="62345" marT="31173" marB="31173" anchor="ctr">
                    <a:solidFill>
                      <a:srgbClr val="043A5A"/>
                    </a:solidFill>
                  </a:tcPr>
                </a:tc>
                <a:tc>
                  <a:txBody>
                    <a:bodyPr/>
                    <a:lstStyle/>
                    <a:p>
                      <a:pPr algn="ctr"/>
                      <a:r>
                        <a:rPr lang="en-US" sz="1000" dirty="0"/>
                        <a:t>3 Mile</a:t>
                      </a:r>
                    </a:p>
                  </a:txBody>
                  <a:tcPr marL="62345" marR="62345" marT="31173" marB="31173" anchor="ctr">
                    <a:solidFill>
                      <a:srgbClr val="043A5A"/>
                    </a:solidFill>
                  </a:tcPr>
                </a:tc>
                <a:tc>
                  <a:txBody>
                    <a:bodyPr/>
                    <a:lstStyle/>
                    <a:p>
                      <a:pPr algn="ctr"/>
                      <a:r>
                        <a:rPr lang="en-US" sz="1000" dirty="0"/>
                        <a:t>5 </a:t>
                      </a:r>
                    </a:p>
                    <a:p>
                      <a:pPr algn="ctr"/>
                      <a:r>
                        <a:rPr lang="en-US" sz="1000" dirty="0"/>
                        <a:t>Mile</a:t>
                      </a:r>
                    </a:p>
                  </a:txBody>
                  <a:tcPr marL="62345" marR="62345" marT="31173" marB="31173" anchor="ctr">
                    <a:solidFill>
                      <a:srgbClr val="043A5A"/>
                    </a:solidFill>
                  </a:tcPr>
                </a:tc>
                <a:tc>
                  <a:txBody>
                    <a:bodyPr/>
                    <a:lstStyle/>
                    <a:p>
                      <a:pPr algn="ctr"/>
                      <a:r>
                        <a:rPr lang="en-US" sz="1000" dirty="0" smtClean="0"/>
                        <a:t>10 Mile</a:t>
                      </a:r>
                      <a:endParaRPr lang="en-US" sz="1000" dirty="0"/>
                    </a:p>
                  </a:txBody>
                  <a:tcPr marL="62345" marR="62345" marT="31173" marB="31173" anchor="ctr">
                    <a:solidFill>
                      <a:srgbClr val="043A5A"/>
                    </a:solidFill>
                  </a:tcPr>
                </a:tc>
                <a:extLst>
                  <a:ext uri="{0D108BD9-81ED-4DB2-BD59-A6C34878D82A}">
                    <a16:rowId xmlns:a16="http://schemas.microsoft.com/office/drawing/2014/main" val="1880288526"/>
                  </a:ext>
                </a:extLst>
              </a:tr>
              <a:tr h="448130">
                <a:tc>
                  <a:txBody>
                    <a:bodyPr/>
                    <a:lstStyle/>
                    <a:p>
                      <a:pPr algn="ctr"/>
                      <a:r>
                        <a:rPr lang="en-US" sz="1000" dirty="0"/>
                        <a:t>Population</a:t>
                      </a:r>
                    </a:p>
                  </a:txBody>
                  <a:tcPr marL="62345" marR="62345" marT="31173" marB="31173"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1000" dirty="0" smtClean="0"/>
                        <a:t>108,591</a:t>
                      </a:r>
                      <a:endParaRPr lang="en-US" sz="1000" dirty="0"/>
                    </a:p>
                  </a:txBody>
                  <a:tcPr marL="62345" marR="62345" marT="31173" marB="311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1000" dirty="0" smtClean="0"/>
                        <a:t>67,410</a:t>
                      </a:r>
                      <a:endParaRPr lang="en-US" sz="1000" dirty="0"/>
                    </a:p>
                  </a:txBody>
                  <a:tcPr marL="62345" marR="62345" marT="31173" marB="311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1000" dirty="0" smtClean="0"/>
                        <a:t>154,942</a:t>
                      </a:r>
                      <a:endParaRPr lang="en-US" sz="1000" dirty="0"/>
                    </a:p>
                  </a:txBody>
                  <a:tcPr marL="62345" marR="62345" marT="31173" marB="311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1000" dirty="0" smtClean="0"/>
                        <a:t>364,804</a:t>
                      </a:r>
                      <a:endParaRPr lang="en-US" sz="1000" dirty="0"/>
                    </a:p>
                  </a:txBody>
                  <a:tcPr marL="62345" marR="62345" marT="31173" marB="31173"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34690953"/>
                  </a:ext>
                </a:extLst>
              </a:tr>
              <a:tr h="448130">
                <a:tc>
                  <a:txBody>
                    <a:bodyPr/>
                    <a:lstStyle/>
                    <a:p>
                      <a:pPr algn="ctr"/>
                      <a:r>
                        <a:rPr lang="en-US" sz="1000" dirty="0"/>
                        <a:t>Households</a:t>
                      </a:r>
                    </a:p>
                  </a:txBody>
                  <a:tcPr marL="62345" marR="62345" marT="31173" marB="31173"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smtClean="0"/>
                        <a:t>44,680</a:t>
                      </a:r>
                      <a:endParaRPr lang="en-US" sz="1000" dirty="0"/>
                    </a:p>
                  </a:txBody>
                  <a:tcPr marL="62345" marR="62345" marT="31173" marB="311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smtClean="0"/>
                        <a:t>28,498 </a:t>
                      </a:r>
                      <a:endParaRPr lang="en-US" sz="1000" dirty="0"/>
                    </a:p>
                  </a:txBody>
                  <a:tcPr marL="62345" marR="62345" marT="31173" marB="311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smtClean="0"/>
                        <a:t>66,378</a:t>
                      </a:r>
                      <a:endParaRPr lang="en-US" sz="1000" dirty="0"/>
                    </a:p>
                  </a:txBody>
                  <a:tcPr marL="62345" marR="62345" marT="31173" marB="311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smtClean="0"/>
                        <a:t>151,426</a:t>
                      </a:r>
                      <a:endParaRPr lang="en-US" sz="1000" dirty="0"/>
                    </a:p>
                  </a:txBody>
                  <a:tcPr marL="62345" marR="62345" marT="31173" marB="31173"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76473110"/>
                  </a:ext>
                </a:extLst>
              </a:tr>
              <a:tr h="448130">
                <a:tc>
                  <a:txBody>
                    <a:bodyPr/>
                    <a:lstStyle/>
                    <a:p>
                      <a:pPr algn="ctr"/>
                      <a:r>
                        <a:rPr lang="en-US" sz="1000" dirty="0"/>
                        <a:t>Growth %</a:t>
                      </a:r>
                    </a:p>
                  </a:txBody>
                  <a:tcPr marL="62345" marR="62345" marT="31173" marB="31173"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t>8.4%</a:t>
                      </a:r>
                    </a:p>
                  </a:txBody>
                  <a:tcPr marL="62345" marR="62345" marT="31173" marB="311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t>1.0%</a:t>
                      </a:r>
                    </a:p>
                  </a:txBody>
                  <a:tcPr marL="62345" marR="62345" marT="31173" marB="311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t>1.1%</a:t>
                      </a:r>
                    </a:p>
                  </a:txBody>
                  <a:tcPr marL="62345" marR="62345" marT="31173" marB="311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t>1.2%</a:t>
                      </a:r>
                    </a:p>
                  </a:txBody>
                  <a:tcPr marL="62345" marR="62345" marT="31173" marB="31173"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18731910"/>
                  </a:ext>
                </a:extLst>
              </a:tr>
              <a:tr h="448130">
                <a:tc>
                  <a:txBody>
                    <a:bodyPr/>
                    <a:lstStyle/>
                    <a:p>
                      <a:pPr algn="ctr"/>
                      <a:r>
                        <a:rPr lang="en-US" sz="1000" dirty="0"/>
                        <a:t>Median Age</a:t>
                      </a:r>
                    </a:p>
                  </a:txBody>
                  <a:tcPr marL="62345" marR="62345" marT="31173" marB="31173"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smtClean="0"/>
                        <a:t>35.14</a:t>
                      </a:r>
                      <a:endParaRPr lang="en-US" sz="1000" dirty="0"/>
                    </a:p>
                  </a:txBody>
                  <a:tcPr marL="62345" marR="62345" marT="31173" marB="311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smtClean="0"/>
                        <a:t>37.3</a:t>
                      </a:r>
                      <a:endParaRPr lang="en-US" sz="1000" dirty="0"/>
                    </a:p>
                  </a:txBody>
                  <a:tcPr marL="62345" marR="62345" marT="31173" marB="311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smtClean="0"/>
                        <a:t>35.9</a:t>
                      </a:r>
                      <a:endParaRPr lang="en-US" sz="1000" dirty="0"/>
                    </a:p>
                  </a:txBody>
                  <a:tcPr marL="62345" marR="62345" marT="31173" marB="311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smtClean="0"/>
                        <a:t>37.1</a:t>
                      </a:r>
                      <a:endParaRPr lang="en-US" sz="1000" dirty="0"/>
                    </a:p>
                  </a:txBody>
                  <a:tcPr marL="62345" marR="62345" marT="31173" marB="31173"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09465944"/>
                  </a:ext>
                </a:extLst>
              </a:tr>
              <a:tr h="448130">
                <a:tc>
                  <a:txBody>
                    <a:bodyPr/>
                    <a:lstStyle/>
                    <a:p>
                      <a:pPr algn="ctr"/>
                      <a:r>
                        <a:rPr lang="en-US" sz="1000" dirty="0"/>
                        <a:t>Ave HH Income</a:t>
                      </a:r>
                    </a:p>
                  </a:txBody>
                  <a:tcPr marL="62345" marR="62345" marT="31173" marB="31173"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sz="1000" dirty="0" smtClean="0"/>
                        <a:t>$77,600</a:t>
                      </a:r>
                      <a:endParaRPr lang="en-US" sz="1000" dirty="0"/>
                    </a:p>
                  </a:txBody>
                  <a:tcPr marL="62345" marR="62345" marT="31173" marB="311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sz="1000" dirty="0" smtClean="0"/>
                        <a:t>$56,677</a:t>
                      </a:r>
                      <a:endParaRPr lang="en-US" sz="1000" dirty="0"/>
                    </a:p>
                  </a:txBody>
                  <a:tcPr marL="62345" marR="62345" marT="31173" marB="311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sz="1000" dirty="0" smtClean="0"/>
                        <a:t>$59,523</a:t>
                      </a:r>
                      <a:endParaRPr lang="en-US" sz="1000" dirty="0"/>
                    </a:p>
                  </a:txBody>
                  <a:tcPr marL="62345" marR="62345" marT="31173" marB="311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sz="1000" dirty="0" smtClean="0"/>
                        <a:t>$69,232</a:t>
                      </a:r>
                      <a:endParaRPr lang="en-US" sz="1000" dirty="0"/>
                    </a:p>
                  </a:txBody>
                  <a:tcPr marL="62345" marR="62345" marT="31173" marB="31173"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326624685"/>
                  </a:ext>
                </a:extLst>
              </a:tr>
            </a:tbl>
          </a:graphicData>
        </a:graphic>
      </p:graphicFrame>
      <p:grpSp>
        <p:nvGrpSpPr>
          <p:cNvPr id="19" name="Group 18"/>
          <p:cNvGrpSpPr/>
          <p:nvPr/>
        </p:nvGrpSpPr>
        <p:grpSpPr>
          <a:xfrm>
            <a:off x="385867" y="174155"/>
            <a:ext cx="6462608" cy="3726266"/>
            <a:chOff x="3602182" y="1024607"/>
            <a:chExt cx="4987636" cy="2875814"/>
          </a:xfrm>
        </p:grpSpPr>
        <p:sp>
          <p:nvSpPr>
            <p:cNvPr id="10" name="Rectangle 9">
              <a:extLst>
                <a:ext uri="{FF2B5EF4-FFF2-40B4-BE49-F238E27FC236}">
                  <a16:creationId xmlns:a16="http://schemas.microsoft.com/office/drawing/2014/main" id="{E5242D47-68D9-FB41-82A7-653DBFAA19B7}"/>
                </a:ext>
              </a:extLst>
            </p:cNvPr>
            <p:cNvSpPr/>
            <p:nvPr/>
          </p:nvSpPr>
          <p:spPr>
            <a:xfrm>
              <a:off x="3602182" y="1024607"/>
              <a:ext cx="4987636" cy="2875814"/>
            </a:xfrm>
            <a:prstGeom prst="rect">
              <a:avLst/>
            </a:prstGeom>
            <a:noFill/>
            <a:ln w="38100">
              <a:solidFill>
                <a:srgbClr val="043A5A"/>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27"/>
            </a:p>
          </p:txBody>
        </p:sp>
        <p:pic>
          <p:nvPicPr>
            <p:cNvPr id="3" name="Picture 2"/>
            <p:cNvPicPr>
              <a:picLocks noChangeAspect="1"/>
            </p:cNvPicPr>
            <p:nvPr/>
          </p:nvPicPr>
          <p:blipFill rotWithShape="1">
            <a:blip r:embed="rId4"/>
            <a:srcRect t="6001" b="4995"/>
            <a:stretch/>
          </p:blipFill>
          <p:spPr>
            <a:xfrm>
              <a:off x="3667545" y="1094996"/>
              <a:ext cx="4866985" cy="2712233"/>
            </a:xfrm>
            <a:prstGeom prst="rect">
              <a:avLst/>
            </a:prstGeom>
          </p:spPr>
        </p:pic>
        <p:sp>
          <p:nvSpPr>
            <p:cNvPr id="13" name="Isosceles Triangle 12"/>
            <p:cNvSpPr/>
            <p:nvPr/>
          </p:nvSpPr>
          <p:spPr>
            <a:xfrm rot="993742">
              <a:off x="5871387" y="1842904"/>
              <a:ext cx="742783" cy="917572"/>
            </a:xfrm>
            <a:prstGeom prst="triangle">
              <a:avLst>
                <a:gd name="adj" fmla="val 90239"/>
              </a:avLst>
            </a:prstGeom>
            <a:solidFill>
              <a:schemeClr val="accent1">
                <a:lumMod val="75000"/>
                <a:alpha val="7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345" tIns="31173" rIns="62345" bIns="31173" numCol="1" spcCol="0" rtlCol="0" fromWordArt="0" anchor="ctr" anchorCtr="0" forceAA="0" compatLnSpc="1">
              <a:prstTxWarp prst="textNoShape">
                <a:avLst/>
              </a:prstTxWarp>
              <a:noAutofit/>
            </a:bodyPr>
            <a:lstStyle/>
            <a:p>
              <a:pPr algn="ctr"/>
              <a:endParaRPr lang="en-US" sz="1227"/>
            </a:p>
          </p:txBody>
        </p:sp>
      </p:grpSp>
      <p:sp>
        <p:nvSpPr>
          <p:cNvPr id="12" name="Rectangle 11">
            <a:extLst>
              <a:ext uri="{FF2B5EF4-FFF2-40B4-BE49-F238E27FC236}">
                <a16:creationId xmlns:a16="http://schemas.microsoft.com/office/drawing/2014/main" id="{1090189D-67B1-AB4C-A6E5-292E683C6F4B}"/>
              </a:ext>
            </a:extLst>
          </p:cNvPr>
          <p:cNvSpPr/>
          <p:nvPr/>
        </p:nvSpPr>
        <p:spPr>
          <a:xfrm flipV="1">
            <a:off x="3241377" y="3998223"/>
            <a:ext cx="3607098" cy="2707375"/>
          </a:xfrm>
          <a:prstGeom prst="rect">
            <a:avLst/>
          </a:prstGeom>
          <a:noFill/>
          <a:ln w="38100">
            <a:solidFill>
              <a:srgbClr val="043A5A"/>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27"/>
          </a:p>
        </p:txBody>
      </p:sp>
      <p:pic>
        <p:nvPicPr>
          <p:cNvPr id="20" name="Picture 19"/>
          <p:cNvPicPr>
            <a:picLocks noChangeAspect="1"/>
          </p:cNvPicPr>
          <p:nvPr/>
        </p:nvPicPr>
        <p:blipFill rotWithShape="1">
          <a:blip r:embed="rId5"/>
          <a:srcRect l="28651" t="5379" r="28651" b="2488"/>
          <a:stretch/>
        </p:blipFill>
        <p:spPr>
          <a:xfrm>
            <a:off x="7050724" y="265360"/>
            <a:ext cx="4864392" cy="5904180"/>
          </a:xfrm>
          <a:prstGeom prst="rect">
            <a:avLst/>
          </a:prstGeom>
        </p:spPr>
      </p:pic>
      <p:grpSp>
        <p:nvGrpSpPr>
          <p:cNvPr id="26" name="Group 25"/>
          <p:cNvGrpSpPr/>
          <p:nvPr/>
        </p:nvGrpSpPr>
        <p:grpSpPr>
          <a:xfrm>
            <a:off x="7050724" y="6224442"/>
            <a:ext cx="3392953" cy="352136"/>
            <a:chOff x="8522163" y="6224442"/>
            <a:chExt cx="3392953" cy="352136"/>
          </a:xfrm>
        </p:grpSpPr>
        <p:pic>
          <p:nvPicPr>
            <p:cNvPr id="21" name="Picture 20"/>
            <p:cNvPicPr>
              <a:picLocks noChangeAspect="1"/>
            </p:cNvPicPr>
            <p:nvPr/>
          </p:nvPicPr>
          <p:blipFill rotWithShape="1">
            <a:blip r:embed="rId6"/>
            <a:srcRect l="84793" t="-10596" r="248" b="-1"/>
            <a:stretch/>
          </p:blipFill>
          <p:spPr>
            <a:xfrm>
              <a:off x="10817836" y="6224442"/>
              <a:ext cx="1097280" cy="347684"/>
            </a:xfrm>
            <a:prstGeom prst="rect">
              <a:avLst/>
            </a:prstGeom>
          </p:spPr>
        </p:pic>
        <p:pic>
          <p:nvPicPr>
            <p:cNvPr id="22" name="Picture 21"/>
            <p:cNvPicPr>
              <a:picLocks noChangeAspect="1"/>
            </p:cNvPicPr>
            <p:nvPr/>
          </p:nvPicPr>
          <p:blipFill rotWithShape="1">
            <a:blip r:embed="rId6"/>
            <a:srcRect t="2801" r="84909"/>
            <a:stretch/>
          </p:blipFill>
          <p:spPr>
            <a:xfrm>
              <a:off x="8522163" y="6266559"/>
              <a:ext cx="1106954" cy="305567"/>
            </a:xfrm>
            <a:prstGeom prst="rect">
              <a:avLst/>
            </a:prstGeom>
          </p:spPr>
        </p:pic>
        <p:pic>
          <p:nvPicPr>
            <p:cNvPr id="24" name="Picture 23"/>
            <p:cNvPicPr>
              <a:picLocks noChangeAspect="1"/>
            </p:cNvPicPr>
            <p:nvPr/>
          </p:nvPicPr>
          <p:blipFill rotWithShape="1">
            <a:blip r:embed="rId6"/>
            <a:srcRect l="42516" t="-32" r="42317"/>
            <a:stretch/>
          </p:blipFill>
          <p:spPr>
            <a:xfrm>
              <a:off x="9629117" y="6262107"/>
              <a:ext cx="1112520" cy="314471"/>
            </a:xfrm>
            <a:prstGeom prst="rect">
              <a:avLst/>
            </a:prstGeom>
          </p:spPr>
        </p:pic>
      </p:grpSp>
      <p:pic>
        <p:nvPicPr>
          <p:cNvPr id="29" name="Picture 28"/>
          <p:cNvPicPr>
            <a:picLocks noChangeAspect="1"/>
          </p:cNvPicPr>
          <p:nvPr/>
        </p:nvPicPr>
        <p:blipFill>
          <a:blip r:embed="rId7"/>
          <a:stretch>
            <a:fillRect/>
          </a:stretch>
        </p:blipFill>
        <p:spPr>
          <a:xfrm>
            <a:off x="10519876" y="6262107"/>
            <a:ext cx="1333686" cy="438211"/>
          </a:xfrm>
          <a:prstGeom prst="rect">
            <a:avLst/>
          </a:prstGeom>
        </p:spPr>
      </p:pic>
      <p:sp>
        <p:nvSpPr>
          <p:cNvPr id="33" name="Rectangle 32">
            <a:extLst>
              <a:ext uri="{FF2B5EF4-FFF2-40B4-BE49-F238E27FC236}">
                <a16:creationId xmlns:a16="http://schemas.microsoft.com/office/drawing/2014/main" id="{E5242D47-68D9-FB41-82A7-653DBFAA19B7}"/>
              </a:ext>
            </a:extLst>
          </p:cNvPr>
          <p:cNvSpPr/>
          <p:nvPr/>
        </p:nvSpPr>
        <p:spPr>
          <a:xfrm>
            <a:off x="6933168" y="159382"/>
            <a:ext cx="5091192" cy="6540936"/>
          </a:xfrm>
          <a:prstGeom prst="rect">
            <a:avLst/>
          </a:prstGeom>
          <a:noFill/>
          <a:ln w="38100">
            <a:solidFill>
              <a:srgbClr val="043A5A"/>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27"/>
          </a:p>
        </p:txBody>
      </p:sp>
      <p:cxnSp>
        <p:nvCxnSpPr>
          <p:cNvPr id="14" name="Straight Connector 13">
            <a:extLst>
              <a:ext uri="{FF2B5EF4-FFF2-40B4-BE49-F238E27FC236}">
                <a16:creationId xmlns:a16="http://schemas.microsoft.com/office/drawing/2014/main" id="{5FE1590A-4B90-4947-951F-0A1EE088924D}"/>
              </a:ext>
            </a:extLst>
          </p:cNvPr>
          <p:cNvCxnSpPr>
            <a:cxnSpLocks/>
          </p:cNvCxnSpPr>
          <p:nvPr/>
        </p:nvCxnSpPr>
        <p:spPr>
          <a:xfrm flipH="1">
            <a:off x="1761265" y="3901618"/>
            <a:ext cx="725935" cy="1316778"/>
          </a:xfrm>
          <a:prstGeom prst="line">
            <a:avLst/>
          </a:prstGeom>
          <a:ln w="38100">
            <a:solidFill>
              <a:srgbClr val="043A5A"/>
            </a:solidFill>
            <a:prstDash val="sysDot"/>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6933168" y="159382"/>
            <a:ext cx="5091192" cy="753678"/>
          </a:xfrm>
          <a:prstGeom prst="rect">
            <a:avLst/>
          </a:prstGeom>
          <a:solidFill>
            <a:schemeClr val="bg1"/>
          </a:solidFill>
          <a:ln w="38100">
            <a:solidFill>
              <a:srgbClr val="043A5A"/>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27" dirty="0">
                <a:solidFill>
                  <a:schemeClr val="accent1">
                    <a:lumMod val="10000"/>
                  </a:schemeClr>
                </a:solidFill>
              </a:rPr>
              <a:t>Sumar Street </a:t>
            </a:r>
            <a:r>
              <a:rPr lang="en-US" sz="1227" dirty="0" smtClean="0">
                <a:solidFill>
                  <a:schemeClr val="accent1">
                    <a:lumMod val="10000"/>
                  </a:schemeClr>
                </a:solidFill>
              </a:rPr>
              <a:t>Redevelopment Parcel</a:t>
            </a:r>
          </a:p>
          <a:p>
            <a:pPr algn="ctr"/>
            <a:r>
              <a:rPr lang="en-US" sz="1227" dirty="0" err="1" smtClean="0">
                <a:solidFill>
                  <a:schemeClr val="accent1">
                    <a:lumMod val="10000"/>
                  </a:schemeClr>
                </a:solidFill>
              </a:rPr>
              <a:t>Appox</a:t>
            </a:r>
            <a:r>
              <a:rPr lang="en-US" sz="1227" dirty="0" smtClean="0">
                <a:solidFill>
                  <a:schemeClr val="accent1">
                    <a:lumMod val="10000"/>
                  </a:schemeClr>
                </a:solidFill>
              </a:rPr>
              <a:t>. 2.9 ac – ground lease</a:t>
            </a:r>
            <a:endParaRPr lang="en-US" sz="1227" dirty="0">
              <a:solidFill>
                <a:schemeClr val="accent1">
                  <a:lumMod val="10000"/>
                </a:schemeClr>
              </a:solidFill>
            </a:endParaRPr>
          </a:p>
        </p:txBody>
      </p:sp>
      <p:sp>
        <p:nvSpPr>
          <p:cNvPr id="37" name="TextBox 36"/>
          <p:cNvSpPr txBox="1"/>
          <p:nvPr/>
        </p:nvSpPr>
        <p:spPr>
          <a:xfrm>
            <a:off x="6966031" y="5827659"/>
            <a:ext cx="2116923" cy="369332"/>
          </a:xfrm>
          <a:prstGeom prst="rect">
            <a:avLst/>
          </a:prstGeom>
          <a:noFill/>
        </p:spPr>
        <p:txBody>
          <a:bodyPr wrap="square" rtlCol="0">
            <a:spAutoFit/>
          </a:bodyPr>
          <a:lstStyle/>
          <a:p>
            <a:r>
              <a:rPr lang="en-US" dirty="0" smtClean="0"/>
              <a:t>True Trade Area</a:t>
            </a:r>
            <a:endParaRPr lang="en-US" dirty="0"/>
          </a:p>
        </p:txBody>
      </p:sp>
    </p:spTree>
    <p:extLst>
      <p:ext uri="{BB962C8B-B14F-4D97-AF65-F5344CB8AC3E}">
        <p14:creationId xmlns:p14="http://schemas.microsoft.com/office/powerpoint/2010/main" val="134157332"/>
      </p:ext>
    </p:extLst>
  </p:cSld>
  <p:clrMapOvr>
    <a:masterClrMapping/>
  </p:clrMapOvr>
</p:sld>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2">
      <a:majorFont>
        <a:latin typeface="Bodoni MT"/>
        <a:ea typeface=""/>
        <a:cs typeface=""/>
      </a:majorFont>
      <a:minorFont>
        <a:latin typeface="Tw Cen M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4629</TotalTime>
  <Words>2764</Words>
  <Application>Microsoft Office PowerPoint</Application>
  <PresentationFormat>Widescreen</PresentationFormat>
  <Paragraphs>226</Paragraphs>
  <Slides>22</Slides>
  <Notes>21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22</vt:i4>
      </vt:variant>
    </vt:vector>
  </HeadingPairs>
  <TitlesOfParts>
    <vt:vector size="32" baseType="lpstr">
      <vt:lpstr>MS Gothic</vt:lpstr>
      <vt:lpstr>Antique Olive</vt:lpstr>
      <vt:lpstr>Arial</vt:lpstr>
      <vt:lpstr>Bodoni MT</vt:lpstr>
      <vt:lpstr>Calibri</vt:lpstr>
      <vt:lpstr>Edwardian Script ITC</vt:lpstr>
      <vt:lpstr>Georgia</vt:lpstr>
      <vt:lpstr>Shruti</vt:lpstr>
      <vt:lpstr>Tw Cen MT</vt:lpstr>
      <vt:lpstr>1_Default Design</vt:lpstr>
      <vt:lpstr>PowerPoint Presentation</vt:lpstr>
      <vt:lpstr>Traditional Economic Development</vt:lpstr>
      <vt:lpstr>Modern Economic Development </vt:lpstr>
      <vt:lpstr>Retail Trade Area Analysis</vt:lpstr>
      <vt:lpstr>Retail Trade Area Analysis</vt:lpstr>
      <vt:lpstr>Retail Trade Area Analysis</vt:lpstr>
      <vt:lpstr>West Ashley Retail Trade Area - Retail Demand Outlook </vt:lpstr>
      <vt:lpstr>West Ashley Retail Trade Area Retail Market Profile</vt:lpstr>
      <vt:lpstr>PowerPoint Presentation</vt:lpstr>
      <vt:lpstr>Real Estate Life Cycle</vt:lpstr>
      <vt:lpstr>Plan West Ashley</vt:lpstr>
      <vt:lpstr>Emerging Trends</vt:lpstr>
      <vt:lpstr>Retail Trends</vt:lpstr>
      <vt:lpstr>Retail Trends</vt:lpstr>
      <vt:lpstr>Retail Recruitment &amp; Trends</vt:lpstr>
      <vt:lpstr>Retail Recruitment &amp; Trends</vt:lpstr>
      <vt:lpstr>Retail Trade Area Analysis</vt:lpstr>
      <vt:lpstr>Retail Trade Area Analysis</vt:lpstr>
      <vt:lpstr>Retail Trade Area Analysis</vt:lpstr>
      <vt:lpstr>Tenants of Recruitment</vt:lpstr>
      <vt:lpstr>Current Recruitment Efforts</vt:lpstr>
      <vt:lpstr>PowerPoint Presentation</vt:lpstr>
    </vt:vector>
  </TitlesOfParts>
  <Company>City of Charleston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PPP Loan Disbursal in Greater Charleston by the Numbers</dc:title>
  <dc:creator>Hopkins, Rebecca</dc:creator>
  <cp:lastModifiedBy>Auth, Christina</cp:lastModifiedBy>
  <cp:revision>156</cp:revision>
  <dcterms:created xsi:type="dcterms:W3CDTF">2020-12-02T20:59:34Z</dcterms:created>
  <dcterms:modified xsi:type="dcterms:W3CDTF">2022-01-12T20:51:56Z</dcterms:modified>
</cp:coreProperties>
</file>