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346" r:id="rId5"/>
    <p:sldId id="270" r:id="rId6"/>
    <p:sldId id="271" r:id="rId7"/>
    <p:sldId id="260" r:id="rId8"/>
    <p:sldId id="266" r:id="rId9"/>
    <p:sldId id="267" r:id="rId10"/>
    <p:sldId id="269" r:id="rId11"/>
    <p:sldId id="261" r:id="rId12"/>
    <p:sldId id="272" r:id="rId13"/>
    <p:sldId id="347" r:id="rId14"/>
    <p:sldId id="348" r:id="rId15"/>
    <p:sldId id="349" r:id="rId16"/>
    <p:sldId id="342" r:id="rId17"/>
    <p:sldId id="345" r:id="rId18"/>
    <p:sldId id="262" r:id="rId19"/>
    <p:sldId id="265" r:id="rId20"/>
    <p:sldId id="356" r:id="rId21"/>
    <p:sldId id="350" r:id="rId22"/>
    <p:sldId id="352" r:id="rId23"/>
    <p:sldId id="353" r:id="rId24"/>
    <p:sldId id="354"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1"/>
    <a:srgbClr val="DDE7CF"/>
    <a:srgbClr val="DEC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1" d="100"/>
          <a:sy n="81" d="100"/>
        </p:scale>
        <p:origin x="4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68F0D-B97A-44C8-99F4-E686042A0189}"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007AA-F0C4-4003-B2E1-183BC1B23ABE}" type="slidenum">
              <a:rPr lang="en-US" smtClean="0"/>
              <a:t>‹#›</a:t>
            </a:fld>
            <a:endParaRPr lang="en-US"/>
          </a:p>
        </p:txBody>
      </p:sp>
    </p:spTree>
    <p:extLst>
      <p:ext uri="{BB962C8B-B14F-4D97-AF65-F5344CB8AC3E}">
        <p14:creationId xmlns:p14="http://schemas.microsoft.com/office/powerpoint/2010/main" val="48246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3" name="Google Shape;153;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54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 name="Google Shape;261;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2" name="Google Shape;272;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4" name="Google Shape;284;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A2E65-21F1-4BF4-88C1-D04B1E359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CBA461-65DA-438E-9356-545D35AFE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98FD1-5D18-4BF8-BD73-95A77AA09213}"/>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5" name="Footer Placeholder 4">
            <a:extLst>
              <a:ext uri="{FF2B5EF4-FFF2-40B4-BE49-F238E27FC236}">
                <a16:creationId xmlns:a16="http://schemas.microsoft.com/office/drawing/2014/main" id="{B0AAC13F-C94B-475C-AA9B-07414B018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AED95-014D-41E5-8CAE-37B419AD9D3F}"/>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514737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AA76-61B9-48EC-8DC2-93C64DD65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572E8-A936-4F2D-A5DA-E9104B2607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FA09E-867A-4FB7-8BF3-E6963B43FAD3}"/>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5" name="Footer Placeholder 4">
            <a:extLst>
              <a:ext uri="{FF2B5EF4-FFF2-40B4-BE49-F238E27FC236}">
                <a16:creationId xmlns:a16="http://schemas.microsoft.com/office/drawing/2014/main" id="{CA53F42A-AE92-4C0E-9C7A-EDF3D440E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43265-311B-400F-B771-D1DF1AC4361F}"/>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31907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C25908-56F7-43C1-80C1-F7F1A900E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8586C7-6E6A-4DD6-B8ED-F91D1549A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CA00-3DAC-4BAF-AB49-707191A01308}"/>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5" name="Footer Placeholder 4">
            <a:extLst>
              <a:ext uri="{FF2B5EF4-FFF2-40B4-BE49-F238E27FC236}">
                <a16:creationId xmlns:a16="http://schemas.microsoft.com/office/drawing/2014/main" id="{15A027CF-1749-4E45-B269-568A4261E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04CC8-EEA3-46B9-83F1-4BD0A8F3CFA6}"/>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296458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D9143-7D6A-43C0-8451-389710A36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CEC114-A26C-4A51-95B2-BFD8BC1D0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66711-C2A3-4F7C-843D-CC230DDC62B1}"/>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5" name="Footer Placeholder 4">
            <a:extLst>
              <a:ext uri="{FF2B5EF4-FFF2-40B4-BE49-F238E27FC236}">
                <a16:creationId xmlns:a16="http://schemas.microsoft.com/office/drawing/2014/main" id="{D0BD0CEB-903A-48E4-B802-464B0A164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74CCF-6CE2-4556-9A31-07F62A0963E0}"/>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82677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91CA7-9120-45FE-AAD1-A88C8DCCE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973C5C-237D-430B-BA96-2D55FFBB0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D43C8B-40B5-42E0-BA22-31616FC8D371}"/>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5" name="Footer Placeholder 4">
            <a:extLst>
              <a:ext uri="{FF2B5EF4-FFF2-40B4-BE49-F238E27FC236}">
                <a16:creationId xmlns:a16="http://schemas.microsoft.com/office/drawing/2014/main" id="{1CD7EC39-D7C1-4C31-99C5-A8BB9AA80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C5666-72BB-44A7-874B-F4C3B49A7E7C}"/>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403409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27CC-654C-4D9F-B26F-18D3B2B33F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2BD2F-DF3C-46A3-9E17-93049E3899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EBF7C5-A41E-4641-9A51-7E044ABBD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5306DD-712E-4589-8939-9219373183A2}"/>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6" name="Footer Placeholder 5">
            <a:extLst>
              <a:ext uri="{FF2B5EF4-FFF2-40B4-BE49-F238E27FC236}">
                <a16:creationId xmlns:a16="http://schemas.microsoft.com/office/drawing/2014/main" id="{D0168991-8406-43A8-A5D1-544E6F70C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E1086-104F-494D-B9C1-6B802FA1A6E4}"/>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351406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CB68-836C-4426-A4D3-F69CD3FCED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54924C-A2D0-4E1D-A183-4D1F78E3B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D11BA3-7230-40E0-8CD5-DA41AD1FB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8A152-F1F1-4802-B9E2-8DC8C5BD0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809CF-25B2-4801-9824-D00CCD2488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5AE94E-5CFA-4E04-B9D1-0C7E7B788305}"/>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8" name="Footer Placeholder 7">
            <a:extLst>
              <a:ext uri="{FF2B5EF4-FFF2-40B4-BE49-F238E27FC236}">
                <a16:creationId xmlns:a16="http://schemas.microsoft.com/office/drawing/2014/main" id="{925291DE-448F-477B-90DB-C396E50E1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AAB20E-0059-4FA9-B13D-B33F60809876}"/>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291555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BB96-6EF8-4C3E-A196-1B930F89AB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A9E6F1-39E1-488A-8F59-ACCD47B8D388}"/>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4" name="Footer Placeholder 3">
            <a:extLst>
              <a:ext uri="{FF2B5EF4-FFF2-40B4-BE49-F238E27FC236}">
                <a16:creationId xmlns:a16="http://schemas.microsoft.com/office/drawing/2014/main" id="{DE68F872-5BF6-44A5-8D61-232BB7EA01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9678A9-1E21-484E-8DE5-58AAE0B342D4}"/>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292529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E18F4-5608-49C9-A87F-4370826168F8}"/>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3" name="Footer Placeholder 2">
            <a:extLst>
              <a:ext uri="{FF2B5EF4-FFF2-40B4-BE49-F238E27FC236}">
                <a16:creationId xmlns:a16="http://schemas.microsoft.com/office/drawing/2014/main" id="{C8079B74-46B0-49E4-93CB-031FB0287A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C9D177-10A0-4007-A561-47361D967434}"/>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4074785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AAF6-CEE6-4CAD-B8C5-AA9C72283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1CEA50-2310-4455-9E87-3CB783DDE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877FA-805F-4CA9-B40A-1451B5326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6BE1B-AEDA-48BB-BFAB-D579DEE0FEAE}"/>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6" name="Footer Placeholder 5">
            <a:extLst>
              <a:ext uri="{FF2B5EF4-FFF2-40B4-BE49-F238E27FC236}">
                <a16:creationId xmlns:a16="http://schemas.microsoft.com/office/drawing/2014/main" id="{5ECCFB05-0B5E-4277-8B83-C6B3377DB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7075DE-A0BC-41AF-873D-2F85FD01B808}"/>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22326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EA63-9B97-479E-BD54-CF19832CB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83AEB-B70D-459E-AF8E-0ED03DFC1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C1259C-C4D3-46EB-9AC1-F483E15F4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B8B14-6DCA-4B26-8274-EC60A00FEBAD}"/>
              </a:ext>
            </a:extLst>
          </p:cNvPr>
          <p:cNvSpPr>
            <a:spLocks noGrp="1"/>
          </p:cNvSpPr>
          <p:nvPr>
            <p:ph type="dt" sz="half" idx="10"/>
          </p:nvPr>
        </p:nvSpPr>
        <p:spPr/>
        <p:txBody>
          <a:bodyPr/>
          <a:lstStyle/>
          <a:p>
            <a:fld id="{2FFAFD5C-3A6C-4110-8FEB-F26402E535C0}" type="datetimeFigureOut">
              <a:rPr lang="en-US" smtClean="0"/>
              <a:t>11/9/2022</a:t>
            </a:fld>
            <a:endParaRPr lang="en-US"/>
          </a:p>
        </p:txBody>
      </p:sp>
      <p:sp>
        <p:nvSpPr>
          <p:cNvPr id="6" name="Footer Placeholder 5">
            <a:extLst>
              <a:ext uri="{FF2B5EF4-FFF2-40B4-BE49-F238E27FC236}">
                <a16:creationId xmlns:a16="http://schemas.microsoft.com/office/drawing/2014/main" id="{939D7239-AA49-4677-A0B6-E0F869F0E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CF26D-93B2-4410-944A-07F2B96251B0}"/>
              </a:ext>
            </a:extLst>
          </p:cNvPr>
          <p:cNvSpPr>
            <a:spLocks noGrp="1"/>
          </p:cNvSpPr>
          <p:nvPr>
            <p:ph type="sldNum" sz="quarter" idx="12"/>
          </p:nvPr>
        </p:nvSpPr>
        <p:spPr/>
        <p:txBody>
          <a:bodyPr/>
          <a:lstStyle/>
          <a:p>
            <a:fld id="{58206210-5AAF-4445-93C8-AA4555325D81}" type="slidenum">
              <a:rPr lang="en-US" smtClean="0"/>
              <a:t>‹#›</a:t>
            </a:fld>
            <a:endParaRPr lang="en-US"/>
          </a:p>
        </p:txBody>
      </p:sp>
    </p:spTree>
    <p:extLst>
      <p:ext uri="{BB962C8B-B14F-4D97-AF65-F5344CB8AC3E}">
        <p14:creationId xmlns:p14="http://schemas.microsoft.com/office/powerpoint/2010/main" val="389100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EA561-11DF-4CB5-B4AD-D9B40FF87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D54643-857B-4579-95D7-0FEDEE6178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79971-18C0-4C2C-9C42-C73A1DF349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FD5C-3A6C-4110-8FEB-F26402E535C0}" type="datetimeFigureOut">
              <a:rPr lang="en-US" smtClean="0"/>
              <a:t>11/9/2022</a:t>
            </a:fld>
            <a:endParaRPr lang="en-US"/>
          </a:p>
        </p:txBody>
      </p:sp>
      <p:sp>
        <p:nvSpPr>
          <p:cNvPr id="5" name="Footer Placeholder 4">
            <a:extLst>
              <a:ext uri="{FF2B5EF4-FFF2-40B4-BE49-F238E27FC236}">
                <a16:creationId xmlns:a16="http://schemas.microsoft.com/office/drawing/2014/main" id="{E909D646-6486-473C-8C4F-A929FA2EF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163D4A-F4DE-4704-AED4-953508EC5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06210-5AAF-4445-93C8-AA4555325D81}" type="slidenum">
              <a:rPr lang="en-US" smtClean="0"/>
              <a:t>‹#›</a:t>
            </a:fld>
            <a:endParaRPr lang="en-US"/>
          </a:p>
        </p:txBody>
      </p:sp>
    </p:spTree>
    <p:extLst>
      <p:ext uri="{BB962C8B-B14F-4D97-AF65-F5344CB8AC3E}">
        <p14:creationId xmlns:p14="http://schemas.microsoft.com/office/powerpoint/2010/main" val="1028237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avannahhighway.com/publicmeet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6873-0DE8-4BDC-B37B-CC66AEB4FCB4}"/>
              </a:ext>
            </a:extLst>
          </p:cNvPr>
          <p:cNvSpPr>
            <a:spLocks noGrp="1"/>
          </p:cNvSpPr>
          <p:nvPr>
            <p:ph type="ctrTitle"/>
          </p:nvPr>
        </p:nvSpPr>
        <p:spPr/>
        <p:txBody>
          <a:bodyPr>
            <a:normAutofit fontScale="90000"/>
          </a:bodyPr>
          <a:lstStyle/>
          <a:p>
            <a:r>
              <a:rPr lang="en-US" dirty="0">
                <a:solidFill>
                  <a:schemeClr val="bg1"/>
                </a:solidFill>
                <a:latin typeface="Arial Black" panose="020B0A04020102020204" pitchFamily="34" charset="0"/>
              </a:rPr>
              <a:t>Glenn McConnell Parkway </a:t>
            </a:r>
            <a:br>
              <a:rPr lang="en-US" dirty="0">
                <a:solidFill>
                  <a:schemeClr val="bg1"/>
                </a:solidFill>
                <a:latin typeface="Arial Black" panose="020B0A04020102020204" pitchFamily="34" charset="0"/>
              </a:rPr>
            </a:br>
            <a:r>
              <a:rPr lang="en-US" dirty="0">
                <a:solidFill>
                  <a:schemeClr val="bg1"/>
                </a:solidFill>
                <a:latin typeface="Arial Black" panose="020B0A04020102020204" pitchFamily="34" charset="0"/>
              </a:rPr>
              <a:t>Widening Project</a:t>
            </a:r>
          </a:p>
        </p:txBody>
      </p:sp>
      <p:sp>
        <p:nvSpPr>
          <p:cNvPr id="3" name="Subtitle 2">
            <a:extLst>
              <a:ext uri="{FF2B5EF4-FFF2-40B4-BE49-F238E27FC236}">
                <a16:creationId xmlns:a16="http://schemas.microsoft.com/office/drawing/2014/main" id="{F0336A8B-4075-4004-A144-003E150114D9}"/>
              </a:ext>
            </a:extLst>
          </p:cNvPr>
          <p:cNvSpPr>
            <a:spLocks noGrp="1"/>
          </p:cNvSpPr>
          <p:nvPr>
            <p:ph type="subTitle" idx="1"/>
          </p:nvPr>
        </p:nvSpPr>
        <p:spPr>
          <a:xfrm>
            <a:off x="3810000" y="3969683"/>
            <a:ext cx="4572000" cy="1655762"/>
          </a:xfrm>
          <a:ln>
            <a:noFill/>
          </a:ln>
        </p:spPr>
        <p:txBody>
          <a:bodyPr/>
          <a:lstStyle/>
          <a:p>
            <a:r>
              <a:rPr lang="en-US" sz="2800" dirty="0">
                <a:solidFill>
                  <a:schemeClr val="bg1"/>
                </a:solidFill>
                <a:latin typeface="Blue Highway" panose="02010603020202020303" pitchFamily="2" charset="0"/>
              </a:rPr>
              <a:t>Construction Update #1 </a:t>
            </a:r>
          </a:p>
          <a:p>
            <a:r>
              <a:rPr lang="en-US" sz="2800" dirty="0">
                <a:solidFill>
                  <a:schemeClr val="bg1"/>
                </a:solidFill>
                <a:latin typeface="Blue Highway" panose="02010603020202020303" pitchFamily="2" charset="0"/>
              </a:rPr>
              <a:t>November 3, 2022</a:t>
            </a:r>
          </a:p>
        </p:txBody>
      </p:sp>
    </p:spTree>
    <p:extLst>
      <p:ext uri="{BB962C8B-B14F-4D97-AF65-F5344CB8AC3E}">
        <p14:creationId xmlns:p14="http://schemas.microsoft.com/office/powerpoint/2010/main" val="1722301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CA3533-78F4-47D2-800C-00BB327F8A5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870" b="6130"/>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012C7F2F-770D-40E4-8CE3-27EA38EB0184}"/>
              </a:ext>
            </a:extLst>
          </p:cNvPr>
          <p:cNvSpPr>
            <a:spLocks noGrp="1"/>
          </p:cNvSpPr>
          <p:nvPr>
            <p:ph type="title"/>
          </p:nvPr>
        </p:nvSpPr>
        <p:spPr>
          <a:xfrm>
            <a:off x="9002598" y="430998"/>
            <a:ext cx="2837751"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b="1" dirty="0">
                <a:solidFill>
                  <a:schemeClr val="tx1">
                    <a:lumMod val="75000"/>
                    <a:lumOff val="25000"/>
                  </a:schemeClr>
                </a:solidFill>
                <a:latin typeface="Blue Highway" panose="02010603020202020303" pitchFamily="2" charset="0"/>
              </a:rPr>
              <a:t>Erosion Control</a:t>
            </a:r>
          </a:p>
        </p:txBody>
      </p:sp>
    </p:spTree>
    <p:extLst>
      <p:ext uri="{BB962C8B-B14F-4D97-AF65-F5344CB8AC3E}">
        <p14:creationId xmlns:p14="http://schemas.microsoft.com/office/powerpoint/2010/main" val="132619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012D39-7B1F-4F37-B3E5-7C5E37D0BA5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5000"/>
          <a:stretch/>
        </p:blipFill>
        <p:spPr bwMode="auto">
          <a:xfrm rot="10800000">
            <a:off x="20" y="10"/>
            <a:ext cx="12191980" cy="6857990"/>
          </a:xfrm>
          <a:prstGeom prst="rect">
            <a:avLst/>
          </a:prstGeom>
          <a:noFill/>
        </p:spPr>
      </p:pic>
      <p:sp>
        <p:nvSpPr>
          <p:cNvPr id="2" name="Title 1">
            <a:extLst>
              <a:ext uri="{FF2B5EF4-FFF2-40B4-BE49-F238E27FC236}">
                <a16:creationId xmlns:a16="http://schemas.microsoft.com/office/drawing/2014/main" id="{FB4C54B6-A5F5-4613-B690-4BFE09BE095A}"/>
              </a:ext>
            </a:extLst>
          </p:cNvPr>
          <p:cNvSpPr>
            <a:spLocks noGrp="1"/>
          </p:cNvSpPr>
          <p:nvPr>
            <p:ph type="title"/>
          </p:nvPr>
        </p:nvSpPr>
        <p:spPr>
          <a:xfrm>
            <a:off x="461942" y="5536559"/>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b="1" dirty="0">
                <a:solidFill>
                  <a:schemeClr val="tx1">
                    <a:lumMod val="75000"/>
                    <a:lumOff val="25000"/>
                  </a:schemeClr>
                </a:solidFill>
                <a:latin typeface="Blue Highway" panose="02010603020202020303" pitchFamily="2" charset="0"/>
              </a:rPr>
              <a:t>Roadway Widening</a:t>
            </a:r>
          </a:p>
        </p:txBody>
      </p:sp>
    </p:spTree>
    <p:extLst>
      <p:ext uri="{BB962C8B-B14F-4D97-AF65-F5344CB8AC3E}">
        <p14:creationId xmlns:p14="http://schemas.microsoft.com/office/powerpoint/2010/main" val="3116277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FF4D-094A-413E-8C74-9D173F818CD7}"/>
              </a:ext>
            </a:extLst>
          </p:cNvPr>
          <p:cNvSpPr>
            <a:spLocks noGrp="1"/>
          </p:cNvSpPr>
          <p:nvPr>
            <p:ph type="title"/>
          </p:nvPr>
        </p:nvSpPr>
        <p:spPr/>
        <p:txBody>
          <a:bodyPr/>
          <a:lstStyle/>
          <a:p>
            <a:pPr algn="ctr"/>
            <a:r>
              <a:rPr lang="en-US" dirty="0"/>
              <a:t>Roadway Widening</a:t>
            </a:r>
          </a:p>
        </p:txBody>
      </p:sp>
      <p:pic>
        <p:nvPicPr>
          <p:cNvPr id="4" name="Content Placeholder 3">
            <a:extLst>
              <a:ext uri="{FF2B5EF4-FFF2-40B4-BE49-F238E27FC236}">
                <a16:creationId xmlns:a16="http://schemas.microsoft.com/office/drawing/2014/main" id="{F0103EF6-26FD-4BD1-A591-1F8071B148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p:spPr>
        <p:style>
          <a:lnRef idx="2">
            <a:schemeClr val="dk1"/>
          </a:lnRef>
          <a:fillRef idx="1">
            <a:schemeClr val="lt1"/>
          </a:fillRef>
          <a:effectRef idx="0">
            <a:schemeClr val="dk1"/>
          </a:effectRef>
          <a:fontRef idx="minor">
            <a:schemeClr val="dk1"/>
          </a:fontRef>
        </p:style>
      </p:pic>
      <p:sp>
        <p:nvSpPr>
          <p:cNvPr id="6" name="Title 1">
            <a:extLst>
              <a:ext uri="{FF2B5EF4-FFF2-40B4-BE49-F238E27FC236}">
                <a16:creationId xmlns:a16="http://schemas.microsoft.com/office/drawing/2014/main" id="{3B61E464-B079-48B5-AB2F-FCE8FBE11E74}"/>
              </a:ext>
            </a:extLst>
          </p:cNvPr>
          <p:cNvSpPr txBox="1">
            <a:spLocks/>
          </p:cNvSpPr>
          <p:nvPr/>
        </p:nvSpPr>
        <p:spPr>
          <a:xfrm>
            <a:off x="8358527" y="365125"/>
            <a:ext cx="3414373" cy="886397"/>
          </a:xfrm>
          <a:prstGeom prst="rect">
            <a:avLst/>
          </a:prstGeom>
          <a:solidFill>
            <a:schemeClr val="bg1">
              <a:alpha val="90000"/>
            </a:schemeClr>
          </a:solidFill>
          <a:ln w="127000" cap="sq" cmpd="thinThick">
            <a:solidFill>
              <a:schemeClr val="bg1"/>
            </a:solidFill>
          </a:ln>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tx1">
                    <a:lumMod val="75000"/>
                    <a:lumOff val="25000"/>
                  </a:schemeClr>
                </a:solidFill>
                <a:latin typeface="Blue Highway" panose="02010603020202020303" pitchFamily="2" charset="0"/>
              </a:rPr>
              <a:t>Roadway Widening</a:t>
            </a:r>
          </a:p>
        </p:txBody>
      </p:sp>
    </p:spTree>
    <p:extLst>
      <p:ext uri="{BB962C8B-B14F-4D97-AF65-F5344CB8AC3E}">
        <p14:creationId xmlns:p14="http://schemas.microsoft.com/office/powerpoint/2010/main" val="1777436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0CA6-3B7E-4757-8510-CCFBB0B23DC2}"/>
              </a:ext>
            </a:extLst>
          </p:cNvPr>
          <p:cNvSpPr>
            <a:spLocks noGrp="1"/>
          </p:cNvSpPr>
          <p:nvPr>
            <p:ph type="title"/>
          </p:nvPr>
        </p:nvSpPr>
        <p:spPr>
          <a:xfrm>
            <a:off x="245098" y="495992"/>
            <a:ext cx="5062194" cy="5638831"/>
          </a:xfrm>
          <a:noFill/>
        </p:spPr>
        <p:txBody>
          <a:bodyPr anchor="ctr">
            <a:normAutofit/>
          </a:bodyPr>
          <a:lstStyle/>
          <a:p>
            <a:r>
              <a:rPr lang="en-US" sz="4800" dirty="0">
                <a:solidFill>
                  <a:schemeClr val="bg1"/>
                </a:solidFill>
                <a:latin typeface="Arial Black" panose="020B0A04020102020204" pitchFamily="34" charset="0"/>
              </a:rPr>
              <a:t>Phasing Plan</a:t>
            </a: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PHASE 2</a:t>
            </a:r>
          </a:p>
        </p:txBody>
      </p:sp>
      <p:sp>
        <p:nvSpPr>
          <p:cNvPr id="5" name="TextBox 4">
            <a:extLst>
              <a:ext uri="{FF2B5EF4-FFF2-40B4-BE49-F238E27FC236}">
                <a16:creationId xmlns:a16="http://schemas.microsoft.com/office/drawing/2014/main" id="{A5916D08-5B0B-4CAC-AE2F-2058C20DE230}"/>
              </a:ext>
            </a:extLst>
          </p:cNvPr>
          <p:cNvSpPr txBox="1"/>
          <p:nvPr/>
        </p:nvSpPr>
        <p:spPr>
          <a:xfrm>
            <a:off x="5605806" y="1468747"/>
            <a:ext cx="6096000" cy="3323987"/>
          </a:xfrm>
          <a:prstGeom prst="rect">
            <a:avLst/>
          </a:prstGeom>
          <a:noFill/>
          <a:ln>
            <a:noFill/>
          </a:ln>
        </p:spPr>
        <p:txBody>
          <a:bodyPr wrap="square" rtlCol="0">
            <a:spAutoFit/>
          </a:bodyPr>
          <a:lstStyle/>
          <a:p>
            <a:r>
              <a:rPr lang="en-US" sz="2400" dirty="0">
                <a:solidFill>
                  <a:schemeClr val="bg1"/>
                </a:solidFill>
                <a:latin typeface="Blue Highway" panose="02010603020202020303" pitchFamily="2" charset="0"/>
              </a:rPr>
              <a:t>Median and eastbound shoulder work from Bees Ferry Road to </a:t>
            </a:r>
            <a:r>
              <a:rPr lang="en-US" sz="2400" dirty="0" err="1">
                <a:solidFill>
                  <a:schemeClr val="bg1"/>
                </a:solidFill>
                <a:latin typeface="Blue Highway" panose="02010603020202020303" pitchFamily="2" charset="0"/>
              </a:rPr>
              <a:t>Magwood</a:t>
            </a:r>
            <a:r>
              <a:rPr lang="en-US" sz="2400" dirty="0">
                <a:solidFill>
                  <a:schemeClr val="bg1"/>
                </a:solidFill>
                <a:latin typeface="Blue Highway" panose="02010603020202020303" pitchFamily="2" charset="0"/>
              </a:rPr>
              <a:t> Drive:</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Installation of an additional travel lane eastbound. </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Intersection improvements.</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Minor drainage modifications.</a:t>
            </a:r>
          </a:p>
          <a:p>
            <a:endParaRPr lang="en-US" dirty="0"/>
          </a:p>
        </p:txBody>
      </p:sp>
    </p:spTree>
    <p:extLst>
      <p:ext uri="{BB962C8B-B14F-4D97-AF65-F5344CB8AC3E}">
        <p14:creationId xmlns:p14="http://schemas.microsoft.com/office/powerpoint/2010/main" val="3715297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0CA6-3B7E-4757-8510-CCFBB0B23DC2}"/>
              </a:ext>
            </a:extLst>
          </p:cNvPr>
          <p:cNvSpPr>
            <a:spLocks noGrp="1"/>
          </p:cNvSpPr>
          <p:nvPr>
            <p:ph type="title"/>
          </p:nvPr>
        </p:nvSpPr>
        <p:spPr>
          <a:xfrm>
            <a:off x="245098" y="495992"/>
            <a:ext cx="5062194" cy="5638831"/>
          </a:xfrm>
          <a:noFill/>
        </p:spPr>
        <p:txBody>
          <a:bodyPr anchor="ctr">
            <a:normAutofit/>
          </a:bodyPr>
          <a:lstStyle/>
          <a:p>
            <a:r>
              <a:rPr lang="en-US" sz="4800" dirty="0">
                <a:solidFill>
                  <a:schemeClr val="bg1"/>
                </a:solidFill>
                <a:latin typeface="Arial Black" panose="020B0A04020102020204" pitchFamily="34" charset="0"/>
              </a:rPr>
              <a:t>Phasing Plan</a:t>
            </a: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PHASE 3</a:t>
            </a:r>
          </a:p>
        </p:txBody>
      </p:sp>
      <p:sp>
        <p:nvSpPr>
          <p:cNvPr id="5" name="TextBox 4">
            <a:extLst>
              <a:ext uri="{FF2B5EF4-FFF2-40B4-BE49-F238E27FC236}">
                <a16:creationId xmlns:a16="http://schemas.microsoft.com/office/drawing/2014/main" id="{A5916D08-5B0B-4CAC-AE2F-2058C20DE230}"/>
              </a:ext>
            </a:extLst>
          </p:cNvPr>
          <p:cNvSpPr txBox="1"/>
          <p:nvPr/>
        </p:nvSpPr>
        <p:spPr>
          <a:xfrm>
            <a:off x="5539820" y="1028343"/>
            <a:ext cx="6096000" cy="4801314"/>
          </a:xfrm>
          <a:prstGeom prst="rect">
            <a:avLst/>
          </a:prstGeom>
          <a:noFill/>
          <a:ln>
            <a:noFill/>
          </a:ln>
        </p:spPr>
        <p:txBody>
          <a:bodyPr wrap="square" rtlCol="0">
            <a:spAutoFit/>
          </a:bodyPr>
          <a:lstStyle/>
          <a:p>
            <a:r>
              <a:rPr lang="en-US" sz="2400" dirty="0">
                <a:solidFill>
                  <a:schemeClr val="bg1"/>
                </a:solidFill>
                <a:latin typeface="Blue Highway" panose="02010603020202020303" pitchFamily="2" charset="0"/>
              </a:rPr>
              <a:t>Lake Dotterer Culvert installation component.</a:t>
            </a:r>
          </a:p>
          <a:p>
            <a:r>
              <a:rPr lang="en-US" sz="2400" dirty="0">
                <a:solidFill>
                  <a:schemeClr val="bg1"/>
                </a:solidFill>
                <a:latin typeface="Blue Highway" panose="02010603020202020303" pitchFamily="2" charset="0"/>
              </a:rPr>
              <a:t>(contingent on environmental permitting)</a:t>
            </a:r>
          </a:p>
          <a:p>
            <a:endParaRPr lang="en-US" sz="2400" dirty="0">
              <a:solidFill>
                <a:schemeClr val="bg1"/>
              </a:solidFill>
              <a:latin typeface="Blue Highway" panose="02010603020202020303" pitchFamily="2" charset="0"/>
            </a:endParaRPr>
          </a:p>
          <a:p>
            <a:r>
              <a:rPr lang="en-US" sz="2400" dirty="0">
                <a:solidFill>
                  <a:schemeClr val="bg1"/>
                </a:solidFill>
                <a:latin typeface="Blue Highway" panose="02010603020202020303" pitchFamily="2" charset="0"/>
              </a:rPr>
              <a:t>Shared-use path installation.</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Multimodal improvements (bus shelters).</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Landscaping and irrigations at intersections.</a:t>
            </a:r>
          </a:p>
          <a:p>
            <a:endParaRPr lang="en-US" sz="2400" dirty="0">
              <a:solidFill>
                <a:schemeClr val="bg1"/>
              </a:solidFill>
              <a:latin typeface="Blue Highway" panose="02010603020202020303" pitchFamily="2" charset="0"/>
            </a:endParaRPr>
          </a:p>
          <a:p>
            <a:r>
              <a:rPr lang="en-US" sz="2400" dirty="0">
                <a:solidFill>
                  <a:schemeClr val="bg1"/>
                </a:solidFill>
                <a:latin typeface="Blue Highway" panose="02010603020202020303" pitchFamily="2" charset="0"/>
              </a:rPr>
              <a:t>Main-line paving and striping.</a:t>
            </a:r>
          </a:p>
          <a:p>
            <a:endParaRPr lang="en-US" sz="2400" dirty="0">
              <a:solidFill>
                <a:schemeClr val="bg1"/>
              </a:solidFill>
              <a:latin typeface="Blue Highway" panose="02010603020202020303" pitchFamily="2" charset="0"/>
            </a:endParaRPr>
          </a:p>
          <a:p>
            <a:r>
              <a:rPr lang="en-US" sz="2400" dirty="0">
                <a:solidFill>
                  <a:schemeClr val="bg1"/>
                </a:solidFill>
                <a:latin typeface="Blue Highway" panose="02010603020202020303" pitchFamily="2" charset="0"/>
              </a:rPr>
              <a:t>New mast-arm traffic signals.</a:t>
            </a:r>
          </a:p>
          <a:p>
            <a:endParaRPr lang="en-US" dirty="0"/>
          </a:p>
        </p:txBody>
      </p:sp>
    </p:spTree>
    <p:extLst>
      <p:ext uri="{BB962C8B-B14F-4D97-AF65-F5344CB8AC3E}">
        <p14:creationId xmlns:p14="http://schemas.microsoft.com/office/powerpoint/2010/main" val="1075592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0CA6-3B7E-4757-8510-CCFBB0B23DC2}"/>
              </a:ext>
            </a:extLst>
          </p:cNvPr>
          <p:cNvSpPr>
            <a:spLocks noGrp="1"/>
          </p:cNvSpPr>
          <p:nvPr>
            <p:ph type="title"/>
          </p:nvPr>
        </p:nvSpPr>
        <p:spPr>
          <a:xfrm>
            <a:off x="245098" y="495992"/>
            <a:ext cx="5165888" cy="5638831"/>
          </a:xfrm>
          <a:noFill/>
        </p:spPr>
        <p:txBody>
          <a:bodyPr anchor="ctr">
            <a:normAutofit/>
          </a:bodyPr>
          <a:lstStyle/>
          <a:p>
            <a:r>
              <a:rPr lang="en-US" sz="4800" dirty="0">
                <a:solidFill>
                  <a:schemeClr val="bg1"/>
                </a:solidFill>
                <a:latin typeface="Arial Black" panose="020B0A04020102020204" pitchFamily="34" charset="0"/>
              </a:rPr>
              <a:t>Current Status &amp;</a:t>
            </a: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Path Forward</a:t>
            </a:r>
          </a:p>
        </p:txBody>
      </p:sp>
      <p:sp>
        <p:nvSpPr>
          <p:cNvPr id="5" name="TextBox 4">
            <a:extLst>
              <a:ext uri="{FF2B5EF4-FFF2-40B4-BE49-F238E27FC236}">
                <a16:creationId xmlns:a16="http://schemas.microsoft.com/office/drawing/2014/main" id="{A5916D08-5B0B-4CAC-AE2F-2058C20DE230}"/>
              </a:ext>
            </a:extLst>
          </p:cNvPr>
          <p:cNvSpPr txBox="1"/>
          <p:nvPr/>
        </p:nvSpPr>
        <p:spPr>
          <a:xfrm>
            <a:off x="5662368" y="105013"/>
            <a:ext cx="6096000" cy="6647974"/>
          </a:xfrm>
          <a:prstGeom prst="rect">
            <a:avLst/>
          </a:prstGeom>
          <a:noFill/>
          <a:ln>
            <a:noFill/>
          </a:ln>
        </p:spPr>
        <p:txBody>
          <a:bodyPr wrap="square" rtlCol="0">
            <a:spAutoFit/>
          </a:bodyPr>
          <a:lstStyle/>
          <a:p>
            <a:r>
              <a:rPr lang="en-US" sz="2400" dirty="0">
                <a:solidFill>
                  <a:schemeClr val="bg1"/>
                </a:solidFill>
                <a:latin typeface="Blue Highway" panose="02010603020202020303" pitchFamily="2" charset="0"/>
              </a:rPr>
              <a:t>30% complete based on time.</a:t>
            </a:r>
          </a:p>
          <a:p>
            <a:endParaRPr lang="en-US" sz="2400" dirty="0">
              <a:solidFill>
                <a:schemeClr val="bg1"/>
              </a:solidFill>
              <a:latin typeface="Blue Highway" panose="02010603020202020303" pitchFamily="2" charset="0"/>
            </a:endParaRPr>
          </a:p>
          <a:p>
            <a:r>
              <a:rPr lang="en-US" sz="2400" dirty="0">
                <a:solidFill>
                  <a:schemeClr val="bg1"/>
                </a:solidFill>
                <a:latin typeface="Blue Highway" panose="02010603020202020303" pitchFamily="2" charset="0"/>
              </a:rPr>
              <a:t>Upcoming Construction Activities:</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New westbound travel lane paving. </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Drainage modifications (continued).</a:t>
            </a:r>
          </a:p>
          <a:p>
            <a:endParaRPr lang="en-US" sz="2400" dirty="0">
              <a:solidFill>
                <a:schemeClr val="bg1"/>
              </a:solidFill>
              <a:latin typeface="Blue Highway" panose="02010603020202020303" pitchFamily="2" charset="0"/>
            </a:endParaRPr>
          </a:p>
          <a:p>
            <a:r>
              <a:rPr lang="en-US" sz="2400" dirty="0">
                <a:solidFill>
                  <a:schemeClr val="bg1"/>
                </a:solidFill>
                <a:latin typeface="Blue Highway" panose="02010603020202020303" pitchFamily="2" charset="0"/>
              </a:rPr>
              <a:t>Projected Timeline:</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Phase 2 eastbound widening scheduled to begin January 2023.</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Phase 3 multi-use path and Lake Dotterer culvert installation scheduled to begin summer 2023.</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Substantial completion date March 2024.</a:t>
            </a:r>
          </a:p>
          <a:p>
            <a:endParaRPr lang="en-US" dirty="0"/>
          </a:p>
        </p:txBody>
      </p:sp>
    </p:spTree>
    <p:extLst>
      <p:ext uri="{BB962C8B-B14F-4D97-AF65-F5344CB8AC3E}">
        <p14:creationId xmlns:p14="http://schemas.microsoft.com/office/powerpoint/2010/main" val="163482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534824A-5DE8-498A-8FF2-FC9D0C88AF37}"/>
              </a:ext>
            </a:extLst>
          </p:cNvPr>
          <p:cNvSpPr>
            <a:spLocks noGrp="1"/>
          </p:cNvSpPr>
          <p:nvPr>
            <p:ph type="title"/>
          </p:nvPr>
        </p:nvSpPr>
        <p:spPr>
          <a:xfrm>
            <a:off x="8048809" y="65988"/>
            <a:ext cx="3721608" cy="2375555"/>
          </a:xfrm>
          <a:ln>
            <a:noFill/>
          </a:ln>
        </p:spPr>
        <p:txBody>
          <a:bodyPr vert="horz" lIns="91440" tIns="45720" rIns="91440" bIns="45720" rtlCol="0" anchor="b">
            <a:noAutofit/>
          </a:bodyPr>
          <a:lstStyle/>
          <a:p>
            <a:r>
              <a:rPr kumimoji="0" lang="en-US" sz="40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Ashley Hall Plantation Road Right Turn Lane</a:t>
            </a:r>
            <a:endParaRPr lang="en-US" sz="4000" kern="1200" dirty="0">
              <a:solidFill>
                <a:schemeClr val="tx1"/>
              </a:solidFill>
              <a:latin typeface="+mj-lt"/>
              <a:ea typeface="+mj-ea"/>
              <a:cs typeface="+mj-cs"/>
            </a:endParaRPr>
          </a:p>
        </p:txBody>
      </p:sp>
      <p:cxnSp>
        <p:nvCxnSpPr>
          <p:cNvPr id="42" name="Straight Connector 41">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67699D-37A4-466D-8C17-FA063737F80F}"/>
              </a:ext>
            </a:extLst>
          </p:cNvPr>
          <p:cNvSpPr txBox="1"/>
          <p:nvPr/>
        </p:nvSpPr>
        <p:spPr>
          <a:xfrm>
            <a:off x="8048809" y="2595180"/>
            <a:ext cx="3895135" cy="4023360"/>
          </a:xfrm>
          <a:prstGeom prst="rect">
            <a:avLst/>
          </a:prstGeom>
        </p:spPr>
        <p:txBody>
          <a:bodyPr vert="horz" lIns="91440" tIns="45720" rIns="91440" bIns="45720" rtlCol="0">
            <a:normAutofit lnSpcReduction="10000"/>
          </a:bodyPr>
          <a:lstStyle/>
          <a:p>
            <a:pPr marR="0" lvl="0"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rPr>
              <a:t>LOCATION: City of Charleston</a:t>
            </a:r>
          </a:p>
          <a:p>
            <a:pPr marR="0" lvl="0" defTabSz="914400" rtl="0" eaLnBrk="1" fontAlgn="auto" latinLnBrk="0" hangingPunct="1">
              <a:lnSpc>
                <a:spcPct val="90000"/>
              </a:lnSpc>
              <a:spcBef>
                <a:spcPts val="0"/>
              </a:spcBef>
              <a:spcAft>
                <a:spcPts val="600"/>
              </a:spcAft>
              <a:buClrTx/>
              <a:buSzTx/>
              <a:tabLst/>
              <a:defRPr/>
            </a:pPr>
            <a:endParaRPr lang="en-US" sz="2400" dirty="0">
              <a:solidFill>
                <a:prstClr val="white"/>
              </a:solidFill>
              <a:latin typeface="Blue Highway" panose="02010603020202020303" pitchFamily="2" charset="0"/>
            </a:endParaRPr>
          </a:p>
          <a:p>
            <a:pPr marR="0" lvl="0"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rPr>
              <a:t>DESCRIPTION: Installation of a right turn lane from Ashley Hall Plantation Road on to Highway 61.  Upgrades included new sidewalk, pedestrian signals, signaling updates, two crosswalks, drainage improvements, and two concrete bus stop pads. </a:t>
            </a:r>
          </a:p>
          <a:p>
            <a:pPr marR="0" lvl="0" defTabSz="914400" rtl="0" eaLnBrk="1" fontAlgn="auto" latinLnBrk="0" hangingPunct="1">
              <a:lnSpc>
                <a:spcPct val="90000"/>
              </a:lnSpc>
              <a:spcBef>
                <a:spcPts val="0"/>
              </a:spcBef>
              <a:spcAft>
                <a:spcPts val="600"/>
              </a:spcAft>
              <a:buClrTx/>
              <a:buSzTx/>
              <a:tabLst/>
              <a:defRPr/>
            </a:pPr>
            <a:endPar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endParaRPr>
          </a:p>
          <a:p>
            <a:pPr marR="0" lvl="0" defTabSz="914400" rtl="0" eaLnBrk="1" fontAlgn="auto" latinLnBrk="0" hangingPunct="1">
              <a:lnSpc>
                <a:spcPct val="90000"/>
              </a:lnSpc>
              <a:spcBef>
                <a:spcPts val="0"/>
              </a:spcBef>
              <a:spcAft>
                <a:spcPts val="600"/>
              </a:spcAft>
              <a:buClrTx/>
              <a:buSzTx/>
              <a:tabLst/>
              <a:defRPr/>
            </a:pPr>
            <a:r>
              <a:rPr lang="en-US" sz="2400" dirty="0">
                <a:solidFill>
                  <a:prstClr val="white"/>
                </a:solidFill>
                <a:latin typeface="Blue Highway" panose="02010603020202020303" pitchFamily="2" charset="0"/>
              </a:rPr>
              <a:t>STATUS: Completed In October 2022.</a:t>
            </a:r>
            <a:endPar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endParaRPr>
          </a:p>
        </p:txBody>
      </p:sp>
      <p:pic>
        <p:nvPicPr>
          <p:cNvPr id="6" name="Picture 5" descr="A picture containing outdoor, sky, tree, ground&#10;&#10;Description automatically generated">
            <a:extLst>
              <a:ext uri="{FF2B5EF4-FFF2-40B4-BE49-F238E27FC236}">
                <a16:creationId xmlns:a16="http://schemas.microsoft.com/office/drawing/2014/main" id="{84928921-711A-41FD-AC05-6130D42C1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56" y="593521"/>
            <a:ext cx="4112116" cy="5670958"/>
          </a:xfrm>
          <a:prstGeom prst="rect">
            <a:avLst/>
          </a:prstGeom>
          <a:ln>
            <a:solidFill>
              <a:schemeClr val="tx1"/>
            </a:solidFill>
          </a:ln>
        </p:spPr>
      </p:pic>
      <p:pic>
        <p:nvPicPr>
          <p:cNvPr id="9" name="Picture 8" descr="A street sign on the side of a road&#10;&#10;Description automatically generated with low confidence">
            <a:extLst>
              <a:ext uri="{FF2B5EF4-FFF2-40B4-BE49-F238E27FC236}">
                <a16:creationId xmlns:a16="http://schemas.microsoft.com/office/drawing/2014/main" id="{85CC69A9-4C8A-4C24-BB19-1C9FC51CD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93" y="593521"/>
            <a:ext cx="2588284" cy="2620471"/>
          </a:xfrm>
          <a:prstGeom prst="rect">
            <a:avLst/>
          </a:prstGeom>
          <a:ln>
            <a:solidFill>
              <a:schemeClr val="tx1"/>
            </a:solidFill>
          </a:ln>
        </p:spPr>
      </p:pic>
      <p:pic>
        <p:nvPicPr>
          <p:cNvPr id="12" name="Picture 11" descr="A picture containing tree, outdoor, ground, sky&#10;&#10;Description automatically generated">
            <a:extLst>
              <a:ext uri="{FF2B5EF4-FFF2-40B4-BE49-F238E27FC236}">
                <a16:creationId xmlns:a16="http://schemas.microsoft.com/office/drawing/2014/main" id="{BB48B41E-878E-4223-ACBD-DA08E1A8F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180" y="3418629"/>
            <a:ext cx="2600898" cy="2845850"/>
          </a:xfrm>
          <a:prstGeom prst="rect">
            <a:avLst/>
          </a:prstGeom>
          <a:ln>
            <a:solidFill>
              <a:schemeClr val="tx1"/>
            </a:solidFill>
          </a:ln>
        </p:spPr>
      </p:pic>
    </p:spTree>
    <p:extLst>
      <p:ext uri="{BB962C8B-B14F-4D97-AF65-F5344CB8AC3E}">
        <p14:creationId xmlns:p14="http://schemas.microsoft.com/office/powerpoint/2010/main" val="63022551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534824A-5DE8-498A-8FF2-FC9D0C88AF37}"/>
              </a:ext>
            </a:extLst>
          </p:cNvPr>
          <p:cNvSpPr>
            <a:spLocks noGrp="1"/>
          </p:cNvSpPr>
          <p:nvPr>
            <p:ph type="title"/>
          </p:nvPr>
        </p:nvSpPr>
        <p:spPr>
          <a:xfrm>
            <a:off x="8048810" y="433633"/>
            <a:ext cx="3721608" cy="2290335"/>
          </a:xfrm>
          <a:ln>
            <a:noFill/>
          </a:ln>
        </p:spPr>
        <p:txBody>
          <a:bodyPr vert="horz" lIns="91440" tIns="45720" rIns="91440" bIns="45720" rtlCol="0" anchor="b">
            <a:noAutofit/>
          </a:bodyPr>
          <a:lstStyle/>
          <a:p>
            <a:r>
              <a:rPr kumimoji="0" lang="en-US" sz="4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Adele Street</a:t>
            </a:r>
            <a:br>
              <a:rPr kumimoji="0" lang="en-US" sz="4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br>
            <a:r>
              <a:rPr kumimoji="0" lang="en-US" sz="4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Paving</a:t>
            </a:r>
            <a:endParaRPr lang="en-US" sz="4800" kern="1200" dirty="0">
              <a:solidFill>
                <a:schemeClr val="tx1"/>
              </a:solidFill>
              <a:latin typeface="+mj-lt"/>
              <a:ea typeface="+mj-ea"/>
              <a:cs typeface="+mj-cs"/>
            </a:endParaRPr>
          </a:p>
        </p:txBody>
      </p:sp>
      <p:cxnSp>
        <p:nvCxnSpPr>
          <p:cNvPr id="42" name="Straight Connector 41">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67699D-37A4-466D-8C17-FA063737F80F}"/>
              </a:ext>
            </a:extLst>
          </p:cNvPr>
          <p:cNvSpPr txBox="1"/>
          <p:nvPr/>
        </p:nvSpPr>
        <p:spPr>
          <a:xfrm>
            <a:off x="8048810" y="3069421"/>
            <a:ext cx="3895135" cy="3429002"/>
          </a:xfrm>
          <a:prstGeom prst="rect">
            <a:avLst/>
          </a:prstGeom>
        </p:spPr>
        <p:txBody>
          <a:bodyPr vert="horz" lIns="91440" tIns="45720" rIns="91440" bIns="45720" rtlCol="0">
            <a:noAutofit/>
          </a:bodyPr>
          <a:lstStyle/>
          <a:p>
            <a:pPr marR="0" lvl="0"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rPr>
              <a:t>LOCATION: City of Charleston</a:t>
            </a:r>
          </a:p>
          <a:p>
            <a:pPr marR="0" lvl="0" defTabSz="914400" rtl="0" eaLnBrk="1" fontAlgn="auto" latinLnBrk="0" hangingPunct="1">
              <a:lnSpc>
                <a:spcPct val="90000"/>
              </a:lnSpc>
              <a:spcBef>
                <a:spcPts val="0"/>
              </a:spcBef>
              <a:spcAft>
                <a:spcPts val="600"/>
              </a:spcAft>
              <a:buClrTx/>
              <a:buSzTx/>
              <a:tabLst/>
              <a:defRPr/>
            </a:pPr>
            <a:endParaRPr lang="en-US" sz="2400" dirty="0">
              <a:solidFill>
                <a:prstClr val="white"/>
              </a:solidFill>
              <a:latin typeface="Blue Highway" panose="02010603020202020303" pitchFamily="2" charset="0"/>
            </a:endParaRPr>
          </a:p>
          <a:p>
            <a:pPr marR="0" lvl="0"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rPr>
              <a:t>DESCRIPTION: Pave the current street with pervious asphalt. Installation of new water </a:t>
            </a:r>
            <a:r>
              <a:rPr kumimoji="0" lang="en-US" sz="2400" b="0" i="0" u="none" strike="noStrike" kern="1200" cap="none" spc="0" normalizeH="0" baseline="0" noProof="0">
                <a:ln>
                  <a:noFill/>
                </a:ln>
                <a:solidFill>
                  <a:prstClr val="white"/>
                </a:solidFill>
                <a:effectLst/>
                <a:uLnTx/>
                <a:uFillTx/>
                <a:latin typeface="Blue Highway" panose="02010603020202020303" pitchFamily="2" charset="0"/>
                <a:ea typeface="+mn-ea"/>
                <a:cs typeface="+mn-cs"/>
              </a:rPr>
              <a:t>and sewer </a:t>
            </a:r>
            <a:r>
              <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rPr>
              <a:t>upgrades.</a:t>
            </a:r>
            <a:endParaRPr lang="en-US" sz="2400" dirty="0">
              <a:solidFill>
                <a:prstClr val="white"/>
              </a:solidFill>
              <a:latin typeface="Blue Highway" panose="02010603020202020303" pitchFamily="2" charset="0"/>
            </a:endParaRPr>
          </a:p>
          <a:p>
            <a:pPr marR="0" lvl="0" defTabSz="914400" rtl="0" eaLnBrk="1" fontAlgn="auto" latinLnBrk="0" hangingPunct="1">
              <a:lnSpc>
                <a:spcPct val="90000"/>
              </a:lnSpc>
              <a:spcBef>
                <a:spcPts val="0"/>
              </a:spcBef>
              <a:spcAft>
                <a:spcPts val="600"/>
              </a:spcAft>
              <a:buClrTx/>
              <a:buSzTx/>
              <a:tabLst/>
              <a:defRPr/>
            </a:pPr>
            <a:endPar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endParaRPr>
          </a:p>
          <a:p>
            <a:pPr marR="0" lvl="0" defTabSz="914400" rtl="0" eaLnBrk="1" fontAlgn="auto" latinLnBrk="0" hangingPunct="1">
              <a:lnSpc>
                <a:spcPct val="90000"/>
              </a:lnSpc>
              <a:spcBef>
                <a:spcPts val="0"/>
              </a:spcBef>
              <a:spcAft>
                <a:spcPts val="600"/>
              </a:spcAft>
              <a:buClrTx/>
              <a:buSzTx/>
              <a:tabLst/>
              <a:defRPr/>
            </a:pPr>
            <a:r>
              <a:rPr lang="en-US" sz="2400" dirty="0">
                <a:solidFill>
                  <a:prstClr val="white"/>
                </a:solidFill>
                <a:latin typeface="Blue Highway" panose="02010603020202020303" pitchFamily="2" charset="0"/>
              </a:rPr>
              <a:t>STATUS:</a:t>
            </a:r>
            <a:r>
              <a:rPr kumimoji="0" lang="en-US" sz="2400" b="0" i="0" u="none" strike="noStrike" kern="1200" cap="none" spc="0" normalizeH="0" baseline="0" noProof="0" dirty="0">
                <a:ln>
                  <a:noFill/>
                </a:ln>
                <a:solidFill>
                  <a:prstClr val="white"/>
                </a:solidFill>
                <a:effectLst/>
                <a:uLnTx/>
                <a:uFillTx/>
                <a:latin typeface="Blue Highway" panose="02010603020202020303" pitchFamily="2" charset="0"/>
                <a:ea typeface="+mn-ea"/>
                <a:cs typeface="+mn-cs"/>
              </a:rPr>
              <a:t> Substantially completed Fall 2022. Final inspection November 28.</a:t>
            </a:r>
          </a:p>
        </p:txBody>
      </p:sp>
      <p:pic>
        <p:nvPicPr>
          <p:cNvPr id="1026" name="Picture 2">
            <a:extLst>
              <a:ext uri="{FF2B5EF4-FFF2-40B4-BE49-F238E27FC236}">
                <a16:creationId xmlns:a16="http://schemas.microsoft.com/office/drawing/2014/main" id="{46E193EB-5E08-4B7A-A6D7-629E69954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20" y="989317"/>
            <a:ext cx="3480870" cy="48793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4">
            <a:extLst>
              <a:ext uri="{FF2B5EF4-FFF2-40B4-BE49-F238E27FC236}">
                <a16:creationId xmlns:a16="http://schemas.microsoft.com/office/drawing/2014/main" id="{7DD3D8BE-9342-4134-9C41-9B23CB33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302" y="989316"/>
            <a:ext cx="3480870" cy="48793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231A07C1-86C3-40AF-8BBC-73C4B1A70F4A}"/>
              </a:ext>
            </a:extLst>
          </p:cNvPr>
          <p:cNvGraphicFramePr>
            <a:graphicFrameLocks noChangeAspect="1"/>
          </p:cNvGraphicFramePr>
          <p:nvPr>
            <p:extLst>
              <p:ext uri="{D42A27DB-BD31-4B8C-83A1-F6EECF244321}">
                <p14:modId xmlns:p14="http://schemas.microsoft.com/office/powerpoint/2010/main" val="4145677085"/>
              </p:ext>
            </p:extLst>
          </p:nvPr>
        </p:nvGraphicFramePr>
        <p:xfrm>
          <a:off x="98425" y="98425"/>
          <a:ext cx="4572000" cy="2571750"/>
        </p:xfrm>
        <a:graphic>
          <a:graphicData uri="http://schemas.openxmlformats.org/presentationml/2006/ole">
            <mc:AlternateContent xmlns:mc="http://schemas.openxmlformats.org/markup-compatibility/2006">
              <mc:Choice xmlns:v="urn:schemas-microsoft-com:vml" Requires="v">
                <p:oleObj spid="_x0000_s1037" name="Acrobat Document" r:id="rId5" imgW="4571596" imgH="2571393" progId="AcroExch.Document.DC">
                  <p:embed/>
                </p:oleObj>
              </mc:Choice>
              <mc:Fallback>
                <p:oleObj name="Acrobat Document" r:id="rId5" imgW="4571596" imgH="2571393" progId="AcroExch.Document.DC">
                  <p:embed/>
                  <p:pic>
                    <p:nvPicPr>
                      <p:cNvPr id="0" name=""/>
                      <p:cNvPicPr/>
                      <p:nvPr/>
                    </p:nvPicPr>
                    <p:blipFill>
                      <a:blip r:embed="rId6"/>
                      <a:stretch>
                        <a:fillRect/>
                      </a:stretch>
                    </p:blipFill>
                    <p:spPr>
                      <a:xfrm>
                        <a:off x="98425" y="98425"/>
                        <a:ext cx="4572000" cy="257175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60F5811-3221-456D-9D5F-895FE1AD4F4C}"/>
              </a:ext>
            </a:extLst>
          </p:cNvPr>
          <p:cNvSpPr txBox="1"/>
          <p:nvPr/>
        </p:nvSpPr>
        <p:spPr>
          <a:xfrm>
            <a:off x="3048000" y="3265116"/>
            <a:ext cx="609600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326591293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p:nvPr/>
        </p:nvSpPr>
        <p:spPr>
          <a:xfrm>
            <a:off x="7744710" y="3175657"/>
            <a:ext cx="2838450" cy="283845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7"/>
          <p:cNvSpPr/>
          <p:nvPr/>
        </p:nvSpPr>
        <p:spPr>
          <a:xfrm>
            <a:off x="5231625" y="4721251"/>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7"/>
          <p:cNvSpPr/>
          <p:nvPr/>
        </p:nvSpPr>
        <p:spPr>
          <a:xfrm>
            <a:off x="53542" y="3306639"/>
            <a:ext cx="3479626" cy="3478099"/>
          </a:xfrm>
          <a:prstGeom prst="rtTriangle">
            <a:avLst/>
          </a:prstGeom>
          <a:solidFill>
            <a:srgbClr val="3A67B8">
              <a:alpha val="1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7"/>
          <p:cNvSpPr/>
          <p:nvPr/>
        </p:nvSpPr>
        <p:spPr>
          <a:xfrm>
            <a:off x="10838438" y="-231631"/>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7"/>
          <p:cNvSpPr/>
          <p:nvPr/>
        </p:nvSpPr>
        <p:spPr>
          <a:xfrm>
            <a:off x="-233006" y="-811718"/>
            <a:ext cx="2838450" cy="283845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7"/>
          <p:cNvSpPr txBox="1"/>
          <p:nvPr/>
        </p:nvSpPr>
        <p:spPr>
          <a:xfrm>
            <a:off x="253604" y="192010"/>
            <a:ext cx="8560787" cy="769441"/>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lt1"/>
                </a:solidFill>
                <a:latin typeface="Calibri"/>
                <a:ea typeface="Calibri"/>
                <a:cs typeface="Calibri"/>
                <a:sym typeface="Calibri"/>
              </a:rPr>
              <a:t>Savannah Hwy Capacity Improvement</a:t>
            </a:r>
            <a:endParaRPr sz="3200" b="1">
              <a:solidFill>
                <a:schemeClr val="lt1"/>
              </a:solidFill>
              <a:latin typeface="Calibri"/>
              <a:ea typeface="Calibri"/>
              <a:cs typeface="Calibri"/>
              <a:sym typeface="Calibri"/>
            </a:endParaRPr>
          </a:p>
        </p:txBody>
      </p:sp>
      <p:sp>
        <p:nvSpPr>
          <p:cNvPr id="161" name="Google Shape;161;p7"/>
          <p:cNvSpPr txBox="1"/>
          <p:nvPr/>
        </p:nvSpPr>
        <p:spPr>
          <a:xfrm>
            <a:off x="311721" y="1186433"/>
            <a:ext cx="5224406" cy="31854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Funding: </a:t>
            </a:r>
            <a:r>
              <a:rPr lang="en-US" sz="2400">
                <a:solidFill>
                  <a:schemeClr val="dk1"/>
                </a:solidFill>
                <a:latin typeface="Calibri"/>
                <a:ea typeface="Calibri"/>
                <a:cs typeface="Calibri"/>
                <a:sym typeface="Calibri"/>
              </a:rPr>
              <a:t>TST </a:t>
            </a:r>
            <a:endParaRPr/>
          </a:p>
          <a:p>
            <a:pPr marL="0" marR="0" lvl="0" indent="0" algn="l" rtl="0">
              <a:spcBef>
                <a:spcPts val="0"/>
              </a:spcBef>
              <a:spcAft>
                <a:spcPts val="0"/>
              </a:spcAft>
              <a:buNone/>
            </a:pPr>
            <a:endParaRPr sz="2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Scope: </a:t>
            </a:r>
            <a:r>
              <a:rPr lang="en-US" sz="2400">
                <a:solidFill>
                  <a:schemeClr val="dk1"/>
                </a:solidFill>
                <a:latin typeface="Calibri"/>
                <a:ea typeface="Calibri"/>
                <a:cs typeface="Calibri"/>
                <a:sym typeface="Calibri"/>
              </a:rPr>
              <a:t>Project aims to reduce congestion and improve safety along the Savannah Hwy corridor.  Study from Savage Road to Avondale Rd.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62" name="Google Shape;162;p7"/>
          <p:cNvSpPr txBox="1"/>
          <p:nvPr/>
        </p:nvSpPr>
        <p:spPr>
          <a:xfrm>
            <a:off x="5908999" y="1182981"/>
            <a:ext cx="6025725" cy="32316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Status: </a:t>
            </a:r>
            <a:r>
              <a:rPr lang="en-US" sz="2400">
                <a:solidFill>
                  <a:schemeClr val="dk1"/>
                </a:solidFill>
                <a:latin typeface="Calibri"/>
                <a:ea typeface="Calibri"/>
                <a:cs typeface="Calibri"/>
                <a:sym typeface="Calibri"/>
              </a:rPr>
              <a:t>Virtual Public Information Meeting comment period closed 9/23/22.  Comments will be reviewed, and responses generated for public viewing.  Public feedback will be considered in the project development process. Project currently in final design stage. </a:t>
            </a:r>
            <a:r>
              <a:rPr lang="en-US" sz="20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https://www.savannahhighway.com/publicmeeting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63" name="Google Shape;163;p7"/>
          <p:cNvPicPr preferRelativeResize="0"/>
          <p:nvPr/>
        </p:nvPicPr>
        <p:blipFill rotWithShape="1">
          <a:blip r:embed="rId4">
            <a:alphaModFix/>
          </a:blip>
          <a:srcRect/>
          <a:stretch/>
        </p:blipFill>
        <p:spPr>
          <a:xfrm>
            <a:off x="8921861" y="4141196"/>
            <a:ext cx="3097824" cy="2462777"/>
          </a:xfrm>
          <a:prstGeom prst="rect">
            <a:avLst/>
          </a:prstGeom>
          <a:noFill/>
          <a:ln w="9525" cap="flat" cmpd="sng">
            <a:solidFill>
              <a:schemeClr val="dk1"/>
            </a:solidFill>
            <a:prstDash val="solid"/>
            <a:round/>
            <a:headEnd type="none" w="sm" len="sm"/>
            <a:tailEnd type="none" w="sm" len="sm"/>
          </a:ln>
        </p:spPr>
      </p:pic>
      <p:pic>
        <p:nvPicPr>
          <p:cNvPr id="164" name="Google Shape;164;p7"/>
          <p:cNvPicPr preferRelativeResize="0"/>
          <p:nvPr/>
        </p:nvPicPr>
        <p:blipFill rotWithShape="1">
          <a:blip r:embed="rId5">
            <a:alphaModFix/>
          </a:blip>
          <a:srcRect/>
          <a:stretch/>
        </p:blipFill>
        <p:spPr>
          <a:xfrm>
            <a:off x="372022" y="3702471"/>
            <a:ext cx="5723978" cy="2901502"/>
          </a:xfrm>
          <a:prstGeom prst="rect">
            <a:avLst/>
          </a:prstGeom>
          <a:noFill/>
          <a:ln>
            <a:noFill/>
          </a:ln>
        </p:spPr>
      </p:pic>
      <p:pic>
        <p:nvPicPr>
          <p:cNvPr id="165" name="Google Shape;165;p7"/>
          <p:cNvPicPr preferRelativeResize="0"/>
          <p:nvPr/>
        </p:nvPicPr>
        <p:blipFill rotWithShape="1">
          <a:blip r:embed="rId6">
            <a:alphaModFix/>
          </a:blip>
          <a:srcRect/>
          <a:stretch/>
        </p:blipFill>
        <p:spPr>
          <a:xfrm>
            <a:off x="6070238" y="3825736"/>
            <a:ext cx="3097824" cy="250216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0"/>
          <p:cNvSpPr/>
          <p:nvPr/>
        </p:nvSpPr>
        <p:spPr>
          <a:xfrm>
            <a:off x="10004154" y="306514"/>
            <a:ext cx="2079493" cy="1992085"/>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10"/>
          <p:cNvSpPr/>
          <p:nvPr/>
        </p:nvSpPr>
        <p:spPr>
          <a:xfrm>
            <a:off x="10004154" y="4419378"/>
            <a:ext cx="2838450" cy="2838450"/>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0"/>
          <p:cNvSpPr/>
          <p:nvPr/>
        </p:nvSpPr>
        <p:spPr>
          <a:xfrm>
            <a:off x="92196" y="-155687"/>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0"/>
          <p:cNvSpPr/>
          <p:nvPr/>
        </p:nvSpPr>
        <p:spPr>
          <a:xfrm>
            <a:off x="1120155" y="-286668"/>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544476" y="231577"/>
            <a:ext cx="9103047" cy="83099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Calibri"/>
                <a:ea typeface="Calibri"/>
                <a:cs typeface="Calibri"/>
                <a:sym typeface="Calibri"/>
              </a:rPr>
              <a:t>US-17 at Savage Road Intersection</a:t>
            </a:r>
            <a:endParaRPr/>
          </a:p>
        </p:txBody>
      </p:sp>
      <p:sp>
        <p:nvSpPr>
          <p:cNvPr id="209" name="Google Shape;209;p10"/>
          <p:cNvSpPr txBox="1"/>
          <p:nvPr/>
        </p:nvSpPr>
        <p:spPr>
          <a:xfrm>
            <a:off x="5516918" y="1297646"/>
            <a:ext cx="6311198"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Funding: </a:t>
            </a:r>
            <a:endParaRPr sz="20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TST</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Scope: </a:t>
            </a:r>
            <a:endParaRPr sz="20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Improve the intersection of Savage Road and US-17 to accommodate truck turning movements and increase capacity of the right turn lane from Savage Road onto US-17. </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Status: </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Dominion finalizing Easement language to relocate transmission. Dominion claims prior rights; County is awaiting further justification from them.</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Path Forward:</a:t>
            </a:r>
            <a:endParaRPr sz="20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Projected advertisement to bid in the 1st Quarter 2023, pending power pole relocation. </a:t>
            </a:r>
            <a:endParaRPr sz="2000" dirty="0">
              <a:solidFill>
                <a:schemeClr val="dk1"/>
              </a:solidFill>
              <a:latin typeface="Calibri"/>
              <a:ea typeface="Calibri"/>
              <a:cs typeface="Calibri"/>
              <a:sym typeface="Calibri"/>
            </a:endParaRPr>
          </a:p>
        </p:txBody>
      </p:sp>
      <p:sp>
        <p:nvSpPr>
          <p:cNvPr id="210" name="Google Shape;210;p10"/>
          <p:cNvSpPr/>
          <p:nvPr/>
        </p:nvSpPr>
        <p:spPr>
          <a:xfrm>
            <a:off x="92196" y="4700152"/>
            <a:ext cx="2583857" cy="2444078"/>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10" descr="Diagram&#10;&#10;Description automatically generated"/>
          <p:cNvPicPr preferRelativeResize="0"/>
          <p:nvPr/>
        </p:nvPicPr>
        <p:blipFill rotWithShape="1">
          <a:blip r:embed="rId3">
            <a:alphaModFix/>
          </a:blip>
          <a:srcRect l="329" t="-779" r="1141" b="1914"/>
          <a:stretch/>
        </p:blipFill>
        <p:spPr>
          <a:xfrm>
            <a:off x="365724" y="1372822"/>
            <a:ext cx="4837788" cy="50850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A4AECDA-26DA-45DE-A40E-DEC7232FFEB0}"/>
              </a:ext>
            </a:extLst>
          </p:cNvPr>
          <p:cNvPicPr>
            <a:picLocks noChangeAspect="1"/>
          </p:cNvPicPr>
          <p:nvPr/>
        </p:nvPicPr>
        <p:blipFill rotWithShape="1">
          <a:blip r:embed="rId2"/>
          <a:srcRect t="7944" r="1" b="1616"/>
          <a:stretch/>
        </p:blipFill>
        <p:spPr>
          <a:xfrm>
            <a:off x="626590" y="317578"/>
            <a:ext cx="10851111" cy="3508437"/>
          </a:xfrm>
          <a:prstGeom prst="rect">
            <a:avLst/>
          </a:prstGeom>
          <a:ln>
            <a:solidFill>
              <a:schemeClr val="bg1"/>
            </a:solidFill>
          </a:ln>
        </p:spPr>
      </p:pic>
      <p:sp>
        <p:nvSpPr>
          <p:cNvPr id="2" name="Title 1">
            <a:extLst>
              <a:ext uri="{FF2B5EF4-FFF2-40B4-BE49-F238E27FC236}">
                <a16:creationId xmlns:a16="http://schemas.microsoft.com/office/drawing/2014/main" id="{9B34A15A-39DF-4EC0-BFAC-19680BFBF4A3}"/>
              </a:ext>
            </a:extLst>
          </p:cNvPr>
          <p:cNvSpPr>
            <a:spLocks noGrp="1"/>
          </p:cNvSpPr>
          <p:nvPr>
            <p:ph type="title"/>
          </p:nvPr>
        </p:nvSpPr>
        <p:spPr>
          <a:xfrm>
            <a:off x="626590" y="4403734"/>
            <a:ext cx="4569060" cy="2129586"/>
          </a:xfrm>
          <a:noFill/>
        </p:spPr>
        <p:txBody>
          <a:bodyPr anchor="t">
            <a:normAutofit/>
          </a:bodyPr>
          <a:lstStyle/>
          <a:p>
            <a:r>
              <a:rPr lang="en-US" sz="4800" dirty="0">
                <a:solidFill>
                  <a:schemeClr val="bg1"/>
                </a:solidFill>
                <a:latin typeface="Arial Black" panose="020B0A04020102020204" pitchFamily="34" charset="0"/>
              </a:rPr>
              <a:t>Project Description </a:t>
            </a:r>
          </a:p>
        </p:txBody>
      </p:sp>
      <p:sp>
        <p:nvSpPr>
          <p:cNvPr id="10" name="Content Placeholder 9">
            <a:extLst>
              <a:ext uri="{FF2B5EF4-FFF2-40B4-BE49-F238E27FC236}">
                <a16:creationId xmlns:a16="http://schemas.microsoft.com/office/drawing/2014/main" id="{E2E839E6-B45D-2452-88F3-820A062B1C70}"/>
              </a:ext>
            </a:extLst>
          </p:cNvPr>
          <p:cNvSpPr>
            <a:spLocks noGrp="1"/>
          </p:cNvSpPr>
          <p:nvPr>
            <p:ph idx="1"/>
          </p:nvPr>
        </p:nvSpPr>
        <p:spPr>
          <a:xfrm>
            <a:off x="5354203" y="4232284"/>
            <a:ext cx="5674105" cy="2025358"/>
          </a:xfrm>
          <a:noFill/>
          <a:ln>
            <a:noFill/>
          </a:ln>
        </p:spPr>
        <p:txBody>
          <a:bodyPr anchor="t">
            <a:normAutofit lnSpcReduction="10000"/>
          </a:bodyPr>
          <a:lstStyle/>
          <a:p>
            <a:pPr marL="0" indent="0">
              <a:buNone/>
            </a:pPr>
            <a:r>
              <a:rPr lang="en-US" sz="2400" dirty="0">
                <a:solidFill>
                  <a:schemeClr val="bg1"/>
                </a:solidFill>
                <a:latin typeface="Blue Highway" panose="02010603020202020303" pitchFamily="2" charset="0"/>
              </a:rPr>
              <a:t>Glenn McConnell Parkway Widening improvements extend from the intersection of Bees Ferry Road to the intersection of </a:t>
            </a:r>
            <a:r>
              <a:rPr lang="en-US" sz="2400" dirty="0" err="1">
                <a:solidFill>
                  <a:schemeClr val="bg1"/>
                </a:solidFill>
                <a:latin typeface="Blue Highway" panose="02010603020202020303" pitchFamily="2" charset="0"/>
              </a:rPr>
              <a:t>Magwood</a:t>
            </a:r>
            <a:r>
              <a:rPr lang="en-US" sz="2400" dirty="0">
                <a:solidFill>
                  <a:schemeClr val="bg1"/>
                </a:solidFill>
                <a:latin typeface="Blue Highway" panose="02010603020202020303" pitchFamily="2" charset="0"/>
              </a:rPr>
              <a:t> Drive.</a:t>
            </a:r>
          </a:p>
          <a:p>
            <a:pPr marL="0" indent="0">
              <a:buNone/>
            </a:pPr>
            <a:r>
              <a:rPr lang="en-US" sz="2400" dirty="0">
                <a:solidFill>
                  <a:schemeClr val="bg1"/>
                </a:solidFill>
                <a:latin typeface="Blue Highway" panose="02010603020202020303" pitchFamily="2" charset="0"/>
              </a:rPr>
              <a:t>Approximately 2.3 miles of roadway, drainage, and multimodal improvements.</a:t>
            </a:r>
          </a:p>
          <a:p>
            <a:pPr marL="0" indent="0">
              <a:buNone/>
            </a:pPr>
            <a:endParaRPr lang="en-US" sz="1800" dirty="0">
              <a:solidFill>
                <a:schemeClr val="bg1"/>
              </a:solidFill>
            </a:endParaRPr>
          </a:p>
        </p:txBody>
      </p:sp>
    </p:spTree>
    <p:extLst>
      <p:ext uri="{BB962C8B-B14F-4D97-AF65-F5344CB8AC3E}">
        <p14:creationId xmlns:p14="http://schemas.microsoft.com/office/powerpoint/2010/main" val="852541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p:nvPr/>
        </p:nvSpPr>
        <p:spPr>
          <a:xfrm flipH="1">
            <a:off x="9767314" y="4419378"/>
            <a:ext cx="2332490" cy="2153095"/>
          </a:xfrm>
          <a:prstGeom prst="rtTriangl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3"/>
          <p:cNvSpPr/>
          <p:nvPr/>
        </p:nvSpPr>
        <p:spPr>
          <a:xfrm>
            <a:off x="92196" y="4700152"/>
            <a:ext cx="2583857" cy="2444078"/>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3"/>
          <p:cNvSpPr/>
          <p:nvPr/>
        </p:nvSpPr>
        <p:spPr>
          <a:xfrm>
            <a:off x="10004154" y="306514"/>
            <a:ext cx="2079493" cy="1992085"/>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3"/>
          <p:cNvSpPr/>
          <p:nvPr/>
        </p:nvSpPr>
        <p:spPr>
          <a:xfrm>
            <a:off x="10004154" y="4419378"/>
            <a:ext cx="2838450" cy="2838450"/>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3"/>
          <p:cNvSpPr/>
          <p:nvPr/>
        </p:nvSpPr>
        <p:spPr>
          <a:xfrm>
            <a:off x="92196" y="-155687"/>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3"/>
          <p:cNvSpPr/>
          <p:nvPr/>
        </p:nvSpPr>
        <p:spPr>
          <a:xfrm>
            <a:off x="1120155" y="-286668"/>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3"/>
          <p:cNvSpPr txBox="1"/>
          <p:nvPr/>
        </p:nvSpPr>
        <p:spPr>
          <a:xfrm>
            <a:off x="1583700" y="228549"/>
            <a:ext cx="9349859" cy="156962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lt1"/>
                </a:solidFill>
                <a:latin typeface="Calibri"/>
                <a:cs typeface="Calibri"/>
                <a:sym typeface="Calibri"/>
              </a:rPr>
              <a:t>Ashley Hall Road at Sam Rittenberg Turn Lane Extensions</a:t>
            </a:r>
            <a:endParaRPr dirty="0"/>
          </a:p>
        </p:txBody>
      </p:sp>
      <p:sp>
        <p:nvSpPr>
          <p:cNvPr id="257" name="Google Shape;257;p13"/>
          <p:cNvSpPr txBox="1"/>
          <p:nvPr/>
        </p:nvSpPr>
        <p:spPr>
          <a:xfrm>
            <a:off x="47614" y="1798169"/>
            <a:ext cx="6535107" cy="4555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Funding: </a:t>
            </a:r>
            <a:r>
              <a:rPr lang="en-US" sz="2000" dirty="0">
                <a:solidFill>
                  <a:schemeClr val="dk1"/>
                </a:solidFill>
                <a:latin typeface="Calibri"/>
                <a:ea typeface="Calibri"/>
                <a:cs typeface="Calibri"/>
                <a:sym typeface="Calibri"/>
              </a:rPr>
              <a:t>TST</a:t>
            </a:r>
            <a:endParaRPr sz="2000"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b="1" dirty="0">
                <a:solidFill>
                  <a:schemeClr val="dk1"/>
                </a:solidFill>
                <a:latin typeface="Calibri"/>
                <a:ea typeface="Calibri"/>
                <a:cs typeface="Calibri"/>
                <a:sym typeface="Calibri"/>
              </a:rPr>
              <a:t>Scope: </a:t>
            </a:r>
          </a:p>
          <a:p>
            <a:pPr marL="0" marR="0" lvl="0" indent="0" algn="l" rtl="0">
              <a:spcBef>
                <a:spcPts val="0"/>
              </a:spcBef>
              <a:spcAft>
                <a:spcPts val="0"/>
              </a:spcAft>
              <a:buNone/>
            </a:pPr>
            <a:r>
              <a:rPr lang="en-US" dirty="0">
                <a:solidFill>
                  <a:schemeClr val="dk1"/>
                </a:solidFill>
                <a:latin typeface="Calibri"/>
                <a:ea typeface="Calibri"/>
                <a:cs typeface="Calibri"/>
                <a:sym typeface="Calibri"/>
              </a:rPr>
              <a:t>Increase the length of the turn lanes from southbound Ashley Hall Rd to eastbound Sam Rittenberg Blvd. The project will also include drainage improvements, curb and gutter, and moving the existing sidewalk on to an existing easement. </a:t>
            </a:r>
          </a:p>
          <a:p>
            <a:pPr marL="0" marR="0" lvl="0" indent="0" algn="l" rtl="0">
              <a:spcBef>
                <a:spcPts val="0"/>
              </a:spcBef>
              <a:spcAft>
                <a:spcPts val="0"/>
              </a:spcAft>
              <a:buNone/>
            </a:pPr>
            <a:endParaRPr lang="en-US"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b="1" dirty="0">
                <a:solidFill>
                  <a:schemeClr val="dk1"/>
                </a:solidFill>
                <a:latin typeface="Calibri"/>
                <a:ea typeface="Calibri"/>
                <a:cs typeface="Calibri"/>
                <a:sym typeface="Calibri"/>
              </a:rPr>
              <a:t>Status: </a:t>
            </a:r>
          </a:p>
          <a:p>
            <a:pPr marL="0" marR="0" lvl="0" indent="0" algn="l" rtl="0">
              <a:spcBef>
                <a:spcPts val="0"/>
              </a:spcBef>
              <a:spcAft>
                <a:spcPts val="0"/>
              </a:spcAft>
              <a:buNone/>
            </a:pPr>
            <a:r>
              <a:rPr lang="en-US" dirty="0">
                <a:solidFill>
                  <a:schemeClr val="dk1"/>
                </a:solidFill>
                <a:latin typeface="Calibri"/>
                <a:ea typeface="Calibri"/>
                <a:cs typeface="Calibri"/>
                <a:sym typeface="Calibri"/>
              </a:rPr>
              <a:t>Project is under review with SCDOT and the City of Charleston’s TRC process. The project is also subject to a County encroachment permit for the drainage easement.</a:t>
            </a:r>
          </a:p>
          <a:p>
            <a:pPr marL="0" marR="0" lvl="0" indent="0" algn="l" rtl="0">
              <a:spcBef>
                <a:spcPts val="0"/>
              </a:spcBef>
              <a:spcAft>
                <a:spcPts val="0"/>
              </a:spcAft>
              <a:buNone/>
            </a:pPr>
            <a:endParaRPr lang="en-US"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b="1" dirty="0">
                <a:solidFill>
                  <a:schemeClr val="dk1"/>
                </a:solidFill>
                <a:latin typeface="Calibri"/>
                <a:ea typeface="Calibri"/>
                <a:cs typeface="Calibri"/>
                <a:sym typeface="Calibri"/>
              </a:rPr>
              <a:t>Path Forward:</a:t>
            </a:r>
          </a:p>
          <a:p>
            <a:pPr marL="0" marR="0" lvl="0" indent="0" algn="l" rtl="0">
              <a:spcBef>
                <a:spcPts val="0"/>
              </a:spcBef>
              <a:spcAft>
                <a:spcPts val="0"/>
              </a:spcAft>
              <a:buNone/>
            </a:pPr>
            <a:r>
              <a:rPr lang="en-US" dirty="0">
                <a:solidFill>
                  <a:schemeClr val="dk1"/>
                </a:solidFill>
                <a:latin typeface="Calibri"/>
                <a:ea typeface="Calibri"/>
                <a:cs typeface="Calibri"/>
                <a:sym typeface="Calibri"/>
              </a:rPr>
              <a:t>Receive all permitting and then advertise project in 1</a:t>
            </a:r>
            <a:r>
              <a:rPr lang="en-US" baseline="30000" dirty="0">
                <a:solidFill>
                  <a:schemeClr val="dk1"/>
                </a:solidFill>
                <a:latin typeface="Calibri"/>
                <a:ea typeface="Calibri"/>
                <a:cs typeface="Calibri"/>
                <a:sym typeface="Calibri"/>
              </a:rPr>
              <a:t>st</a:t>
            </a:r>
            <a:r>
              <a:rPr lang="en-US" dirty="0">
                <a:solidFill>
                  <a:schemeClr val="dk1"/>
                </a:solidFill>
                <a:latin typeface="Calibri"/>
                <a:ea typeface="Calibri"/>
                <a:cs typeface="Calibri"/>
                <a:sym typeface="Calibri"/>
              </a:rPr>
              <a:t> quarter 2023</a:t>
            </a: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5916F7B-1193-4ADE-B47B-6C7BCE416F76}"/>
              </a:ext>
            </a:extLst>
          </p:cNvPr>
          <p:cNvPicPr>
            <a:picLocks noChangeAspect="1"/>
          </p:cNvPicPr>
          <p:nvPr/>
        </p:nvPicPr>
        <p:blipFill rotWithShape="1">
          <a:blip r:embed="rId3"/>
          <a:srcRect l="66124" t="16178" r="8271" b="15198"/>
          <a:stretch/>
        </p:blipFill>
        <p:spPr>
          <a:xfrm>
            <a:off x="6772486" y="2488623"/>
            <a:ext cx="4821100" cy="3861510"/>
          </a:xfrm>
          <a:prstGeom prst="rect">
            <a:avLst/>
          </a:prstGeom>
        </p:spPr>
      </p:pic>
    </p:spTree>
    <p:extLst>
      <p:ext uri="{BB962C8B-B14F-4D97-AF65-F5344CB8AC3E}">
        <p14:creationId xmlns:p14="http://schemas.microsoft.com/office/powerpoint/2010/main" val="3179194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p:nvPr/>
        </p:nvSpPr>
        <p:spPr>
          <a:xfrm rot="10800000" flipH="1">
            <a:off x="102391" y="85396"/>
            <a:ext cx="2847975" cy="3105150"/>
          </a:xfrm>
          <a:prstGeom prst="rtTriangl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12"/>
          <p:cNvSpPr/>
          <p:nvPr/>
        </p:nvSpPr>
        <p:spPr>
          <a:xfrm>
            <a:off x="-490181" y="4695825"/>
            <a:ext cx="2838450" cy="2838450"/>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12"/>
          <p:cNvSpPr/>
          <p:nvPr/>
        </p:nvSpPr>
        <p:spPr>
          <a:xfrm>
            <a:off x="10872231" y="5621999"/>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2"/>
          <p:cNvSpPr/>
          <p:nvPr/>
        </p:nvSpPr>
        <p:spPr>
          <a:xfrm>
            <a:off x="1502927" y="-297301"/>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12"/>
          <p:cNvSpPr/>
          <p:nvPr/>
        </p:nvSpPr>
        <p:spPr>
          <a:xfrm rot="-5400000" flipH="1">
            <a:off x="9113046" y="-43191"/>
            <a:ext cx="2847975" cy="3105150"/>
          </a:xfrm>
          <a:prstGeom prst="rtTriangle">
            <a:avLst/>
          </a:prstGeom>
          <a:solidFill>
            <a:srgbClr val="A9D18E">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2"/>
          <p:cNvSpPr txBox="1"/>
          <p:nvPr/>
        </p:nvSpPr>
        <p:spPr>
          <a:xfrm>
            <a:off x="417762" y="342197"/>
            <a:ext cx="11314583" cy="83095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lt1"/>
                </a:solidFill>
                <a:latin typeface="Calibri"/>
                <a:ea typeface="Calibri"/>
                <a:cs typeface="Calibri"/>
                <a:sym typeface="Calibri"/>
              </a:rPr>
              <a:t>Bees Ferry and Sanders Road Traffic Light</a:t>
            </a:r>
            <a:endParaRPr dirty="0"/>
          </a:p>
        </p:txBody>
      </p:sp>
      <p:sp>
        <p:nvSpPr>
          <p:cNvPr id="230" name="Google Shape;230;p12"/>
          <p:cNvSpPr txBox="1"/>
          <p:nvPr/>
        </p:nvSpPr>
        <p:spPr>
          <a:xfrm>
            <a:off x="390547" y="1304306"/>
            <a:ext cx="630069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Funding: </a:t>
            </a:r>
            <a:r>
              <a:rPr lang="en-US" sz="1800" dirty="0">
                <a:solidFill>
                  <a:schemeClr val="dk1"/>
                </a:solidFill>
                <a:latin typeface="Calibri"/>
                <a:ea typeface="Calibri"/>
                <a:cs typeface="Calibri"/>
                <a:sym typeface="Calibri"/>
              </a:rPr>
              <a:t>TST</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Status: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Construction in progress. Mast arm foundation and conduit is in the process of being installed. Pedestrian poles have been installed.  Mast arm signals will be installed by the end of 2022.</a:t>
            </a:r>
            <a:endParaRPr sz="1800" dirty="0">
              <a:solidFill>
                <a:schemeClr val="dk1"/>
              </a:solidFill>
              <a:latin typeface="Calibri"/>
              <a:ea typeface="Calibri"/>
              <a:cs typeface="Calibri"/>
              <a:sym typeface="Calibri"/>
            </a:endParaRPr>
          </a:p>
        </p:txBody>
      </p:sp>
      <p:pic>
        <p:nvPicPr>
          <p:cNvPr id="231" name="Google Shape;231;p12"/>
          <p:cNvPicPr preferRelativeResize="0"/>
          <p:nvPr/>
        </p:nvPicPr>
        <p:blipFill rotWithShape="1">
          <a:blip r:embed="rId3">
            <a:alphaModFix/>
          </a:blip>
          <a:srcRect/>
          <a:stretch/>
        </p:blipFill>
        <p:spPr>
          <a:xfrm>
            <a:off x="6766389" y="1429995"/>
            <a:ext cx="5139853" cy="5161912"/>
          </a:xfrm>
          <a:prstGeom prst="rect">
            <a:avLst/>
          </a:prstGeom>
          <a:noFill/>
          <a:ln>
            <a:noFill/>
          </a:ln>
        </p:spPr>
      </p:pic>
      <p:pic>
        <p:nvPicPr>
          <p:cNvPr id="232" name="Google Shape;232;p12"/>
          <p:cNvPicPr preferRelativeResize="0"/>
          <p:nvPr/>
        </p:nvPicPr>
        <p:blipFill rotWithShape="1">
          <a:blip r:embed="rId4">
            <a:alphaModFix/>
          </a:blip>
          <a:srcRect/>
          <a:stretch/>
        </p:blipFill>
        <p:spPr>
          <a:xfrm>
            <a:off x="417762" y="3195179"/>
            <a:ext cx="5678238" cy="35418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p:nvPr/>
        </p:nvSpPr>
        <p:spPr>
          <a:xfrm flipH="1">
            <a:off x="9767314" y="4419378"/>
            <a:ext cx="2332490" cy="2153095"/>
          </a:xfrm>
          <a:prstGeom prst="rtTriangl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3"/>
          <p:cNvSpPr/>
          <p:nvPr/>
        </p:nvSpPr>
        <p:spPr>
          <a:xfrm>
            <a:off x="92196" y="4700152"/>
            <a:ext cx="2583857" cy="2444078"/>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3"/>
          <p:cNvSpPr/>
          <p:nvPr/>
        </p:nvSpPr>
        <p:spPr>
          <a:xfrm>
            <a:off x="10004154" y="306514"/>
            <a:ext cx="2079493" cy="1992085"/>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3"/>
          <p:cNvSpPr/>
          <p:nvPr/>
        </p:nvSpPr>
        <p:spPr>
          <a:xfrm>
            <a:off x="10004154" y="4419378"/>
            <a:ext cx="2838450" cy="2838450"/>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3"/>
          <p:cNvSpPr/>
          <p:nvPr/>
        </p:nvSpPr>
        <p:spPr>
          <a:xfrm>
            <a:off x="92196" y="-155687"/>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3"/>
          <p:cNvSpPr/>
          <p:nvPr/>
        </p:nvSpPr>
        <p:spPr>
          <a:xfrm>
            <a:off x="1120155" y="-286668"/>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3"/>
          <p:cNvSpPr txBox="1"/>
          <p:nvPr/>
        </p:nvSpPr>
        <p:spPr>
          <a:xfrm>
            <a:off x="1721986" y="463073"/>
            <a:ext cx="8748027" cy="83099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Calibri"/>
                <a:ea typeface="Calibri"/>
                <a:cs typeface="Calibri"/>
                <a:sym typeface="Calibri"/>
              </a:rPr>
              <a:t>Old Towne District Improvements</a:t>
            </a:r>
            <a:endParaRPr/>
          </a:p>
        </p:txBody>
      </p:sp>
      <p:sp>
        <p:nvSpPr>
          <p:cNvPr id="257" name="Google Shape;257;p13"/>
          <p:cNvSpPr txBox="1"/>
          <p:nvPr/>
        </p:nvSpPr>
        <p:spPr>
          <a:xfrm>
            <a:off x="294501" y="1679149"/>
            <a:ext cx="4590375" cy="52014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Funding: </a:t>
            </a:r>
            <a:r>
              <a:rPr lang="en-US" sz="2400" dirty="0">
                <a:solidFill>
                  <a:schemeClr val="dk1"/>
                </a:solidFill>
                <a:latin typeface="Calibri"/>
                <a:ea typeface="Calibri"/>
                <a:cs typeface="Calibri"/>
                <a:sym typeface="Calibri"/>
              </a:rPr>
              <a:t>TST</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Status: </a:t>
            </a:r>
            <a:r>
              <a:rPr lang="en-US" sz="2400" dirty="0">
                <a:solidFill>
                  <a:schemeClr val="dk1"/>
                </a:solidFill>
                <a:latin typeface="Calibri"/>
                <a:ea typeface="Calibri"/>
                <a:cs typeface="Calibri"/>
                <a:sym typeface="Calibri"/>
              </a:rPr>
              <a:t>Resubmitted 30% plans to BCDCOG and SCDOT and received comments back from both agencies. Revising plans currently. Began preliminary utility coordination.</a:t>
            </a: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Path Forward:</a:t>
            </a:r>
            <a:r>
              <a:rPr lang="en-US" sz="2400" dirty="0">
                <a:solidFill>
                  <a:schemeClr val="dk1"/>
                </a:solidFill>
                <a:latin typeface="Calibri"/>
                <a:ea typeface="Calibri"/>
                <a:cs typeface="Calibri"/>
                <a:sym typeface="Calibri"/>
              </a:rPr>
              <a:t> ROW plans are expected in the next month for review. Project tentatively out for bid in 4th quarter 2023.</a:t>
            </a:r>
            <a:endParaRPr sz="24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258" name="Google Shape;258;p13"/>
          <p:cNvPicPr preferRelativeResize="0"/>
          <p:nvPr/>
        </p:nvPicPr>
        <p:blipFill rotWithShape="1">
          <a:blip r:embed="rId3">
            <a:alphaModFix/>
          </a:blip>
          <a:srcRect/>
          <a:stretch/>
        </p:blipFill>
        <p:spPr>
          <a:xfrm>
            <a:off x="5046469" y="1616149"/>
            <a:ext cx="6875585" cy="47787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4"/>
          <p:cNvPicPr preferRelativeResize="0"/>
          <p:nvPr/>
        </p:nvPicPr>
        <p:blipFill rotWithShape="1">
          <a:blip r:embed="rId3">
            <a:alphaModFix amt="35000"/>
          </a:blip>
          <a:srcRect t="16280" b="23878"/>
          <a:stretch/>
        </p:blipFill>
        <p:spPr>
          <a:xfrm>
            <a:off x="75801" y="99304"/>
            <a:ext cx="12190627" cy="2246450"/>
          </a:xfrm>
          <a:prstGeom prst="rect">
            <a:avLst/>
          </a:prstGeom>
          <a:noFill/>
          <a:ln>
            <a:noFill/>
          </a:ln>
        </p:spPr>
      </p:pic>
      <p:sp>
        <p:nvSpPr>
          <p:cNvPr id="264" name="Google Shape;264;p14"/>
          <p:cNvSpPr/>
          <p:nvPr/>
        </p:nvSpPr>
        <p:spPr>
          <a:xfrm>
            <a:off x="6047981" y="2870368"/>
            <a:ext cx="1420333" cy="1405842"/>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4"/>
          <p:cNvSpPr/>
          <p:nvPr/>
        </p:nvSpPr>
        <p:spPr>
          <a:xfrm>
            <a:off x="10772967" y="5795212"/>
            <a:ext cx="1613963" cy="1504862"/>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4"/>
          <p:cNvSpPr txBox="1"/>
          <p:nvPr/>
        </p:nvSpPr>
        <p:spPr>
          <a:xfrm>
            <a:off x="2296011" y="604458"/>
            <a:ext cx="7504017" cy="83099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Calibri"/>
                <a:ea typeface="Calibri"/>
                <a:cs typeface="Calibri"/>
                <a:sym typeface="Calibri"/>
              </a:rPr>
              <a:t>Old Towne Road Sidewalk</a:t>
            </a:r>
            <a:endParaRPr/>
          </a:p>
        </p:txBody>
      </p:sp>
      <p:sp>
        <p:nvSpPr>
          <p:cNvPr id="267" name="Google Shape;267;p14"/>
          <p:cNvSpPr txBox="1"/>
          <p:nvPr/>
        </p:nvSpPr>
        <p:spPr>
          <a:xfrm>
            <a:off x="163033" y="2454215"/>
            <a:ext cx="11865934"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Funding: </a:t>
            </a:r>
            <a:r>
              <a:rPr lang="en-US" sz="2000" dirty="0">
                <a:solidFill>
                  <a:schemeClr val="dk1"/>
                </a:solidFill>
                <a:latin typeface="Calibri"/>
                <a:ea typeface="Calibri"/>
                <a:cs typeface="Calibri"/>
                <a:sym typeface="Calibri"/>
              </a:rPr>
              <a:t>CTC	</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Scope: </a:t>
            </a:r>
            <a:r>
              <a:rPr lang="en-US" sz="2000" dirty="0">
                <a:solidFill>
                  <a:schemeClr val="dk1"/>
                </a:solidFill>
                <a:latin typeface="Calibri"/>
                <a:ea typeface="Calibri"/>
                <a:cs typeface="Calibri"/>
                <a:sym typeface="Calibri"/>
              </a:rPr>
              <a:t>Widen existing sidewalk from five feet to ten feet between the entrance to Charles Towne Landing and approximately halfway between the Charles Towne Landing entrance and the new CCPRC park entrance.</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Status: </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In the permitting phase with SCDOT and the City of Charleston. Working with the City and State Park to obtain an easement for the sidewalk on the portion of the project that will be on Park property.  A neighborhood meeting was held with the residents of  </a:t>
            </a:r>
            <a:r>
              <a:rPr lang="en-US" sz="2000" dirty="0" err="1">
                <a:solidFill>
                  <a:schemeClr val="dk1"/>
                </a:solidFill>
                <a:latin typeface="Calibri"/>
                <a:ea typeface="Calibri"/>
                <a:cs typeface="Calibri"/>
                <a:sym typeface="Calibri"/>
              </a:rPr>
              <a:t>Charlestowne</a:t>
            </a:r>
            <a:r>
              <a:rPr lang="en-US" sz="2000" dirty="0">
                <a:solidFill>
                  <a:schemeClr val="dk1"/>
                </a:solidFill>
                <a:latin typeface="Calibri"/>
                <a:ea typeface="Calibri"/>
                <a:cs typeface="Calibri"/>
                <a:sym typeface="Calibri"/>
              </a:rPr>
              <a:t> Estates on June 30 to discuss the sidewalk project’s impact on the stretch of ROW along Ingram Road. The plans were revised due to design changes as a result of these comments and permitting requirements. </a:t>
            </a:r>
            <a:endParaRPr dirty="0"/>
          </a:p>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Path Forward: </a:t>
            </a:r>
            <a:r>
              <a:rPr lang="en-US" sz="2000" dirty="0">
                <a:solidFill>
                  <a:schemeClr val="dk1"/>
                </a:solidFill>
                <a:latin typeface="Calibri"/>
                <a:ea typeface="Calibri"/>
                <a:cs typeface="Calibri"/>
                <a:sym typeface="Calibri"/>
              </a:rPr>
              <a:t>Obtain permits and easement. Complete final construction plans</a:t>
            </a:r>
            <a:endParaRPr dirty="0"/>
          </a:p>
        </p:txBody>
      </p:sp>
      <p:sp>
        <p:nvSpPr>
          <p:cNvPr id="268" name="Google Shape;268;p14"/>
          <p:cNvSpPr/>
          <p:nvPr/>
        </p:nvSpPr>
        <p:spPr>
          <a:xfrm>
            <a:off x="11368966" y="1407156"/>
            <a:ext cx="2391972" cy="2284490"/>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4"/>
          <p:cNvSpPr/>
          <p:nvPr/>
        </p:nvSpPr>
        <p:spPr>
          <a:xfrm>
            <a:off x="163033" y="4154691"/>
            <a:ext cx="2391972" cy="2284490"/>
          </a:xfrm>
          <a:prstGeom prst="ellipse">
            <a:avLst/>
          </a:prstGeom>
          <a:solidFill>
            <a:srgbClr val="3A67B8">
              <a:alpha val="54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5"/>
          <p:cNvSpPr/>
          <p:nvPr/>
        </p:nvSpPr>
        <p:spPr>
          <a:xfrm>
            <a:off x="-490181" y="4695825"/>
            <a:ext cx="2838450" cy="2838450"/>
          </a:xfrm>
          <a:prstGeom prst="ellipse">
            <a:avLst/>
          </a:prstGeom>
          <a:solidFill>
            <a:srgbClr val="3A67B8">
              <a:alpha val="705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15"/>
          <p:cNvSpPr/>
          <p:nvPr/>
        </p:nvSpPr>
        <p:spPr>
          <a:xfrm>
            <a:off x="10264741" y="1801449"/>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5"/>
          <p:cNvSpPr/>
          <p:nvPr/>
        </p:nvSpPr>
        <p:spPr>
          <a:xfrm>
            <a:off x="3146061" y="867939"/>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5"/>
          <p:cNvSpPr/>
          <p:nvPr/>
        </p:nvSpPr>
        <p:spPr>
          <a:xfrm rot="10800000" flipH="1">
            <a:off x="85062" y="87312"/>
            <a:ext cx="3263588" cy="2797024"/>
          </a:xfrm>
          <a:prstGeom prst="rtTriangle">
            <a:avLst/>
          </a:prstGeom>
          <a:solidFill>
            <a:srgbClr val="A9D18E">
              <a:alpha val="5058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15"/>
          <p:cNvSpPr txBox="1"/>
          <p:nvPr/>
        </p:nvSpPr>
        <p:spPr>
          <a:xfrm>
            <a:off x="253604" y="192010"/>
            <a:ext cx="11758618" cy="156966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Calibri"/>
                <a:ea typeface="Calibri"/>
                <a:cs typeface="Calibri"/>
                <a:sym typeface="Calibri"/>
              </a:rPr>
              <a:t>Stocker/Chadwick &amp; Savannah Hwy Intersection Improvement</a:t>
            </a:r>
            <a:endParaRPr/>
          </a:p>
        </p:txBody>
      </p:sp>
      <p:sp>
        <p:nvSpPr>
          <p:cNvPr id="279" name="Google Shape;279;p15"/>
          <p:cNvSpPr txBox="1"/>
          <p:nvPr/>
        </p:nvSpPr>
        <p:spPr>
          <a:xfrm>
            <a:off x="456922" y="1801449"/>
            <a:ext cx="6476399" cy="47705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Funding: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TST</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Scope: </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Realignment of existing intersection with improved pedestrian crossings and installation of sharrows to enhance overall traffic and pedestrian safety.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Status: </a:t>
            </a:r>
            <a:r>
              <a:rPr lang="en-US" sz="2400">
                <a:solidFill>
                  <a:schemeClr val="dk1"/>
                </a:solidFill>
                <a:latin typeface="Calibri"/>
                <a:ea typeface="Calibri"/>
                <a:cs typeface="Calibri"/>
                <a:sym typeface="Calibri"/>
              </a:rPr>
              <a:t>SCDOT permit approved, final plans under review by the City.</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Path Forward</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Advertise for construction in 4th Quarter 2022 upon receipt of City approval. </a:t>
            </a:r>
            <a:endParaRPr sz="2000">
              <a:solidFill>
                <a:schemeClr val="dk1"/>
              </a:solidFill>
              <a:latin typeface="Calibri"/>
              <a:ea typeface="Calibri"/>
              <a:cs typeface="Calibri"/>
              <a:sym typeface="Calibri"/>
            </a:endParaRPr>
          </a:p>
        </p:txBody>
      </p:sp>
      <p:sp>
        <p:nvSpPr>
          <p:cNvPr id="280" name="Google Shape;280;p15"/>
          <p:cNvSpPr/>
          <p:nvPr/>
        </p:nvSpPr>
        <p:spPr>
          <a:xfrm>
            <a:off x="10264741" y="2640587"/>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15"/>
          <p:cNvPicPr preferRelativeResize="0"/>
          <p:nvPr/>
        </p:nvPicPr>
        <p:blipFill rotWithShape="1">
          <a:blip r:embed="rId3">
            <a:alphaModFix/>
          </a:blip>
          <a:srcRect l="39523" t="8855" r="1731" b="14535"/>
          <a:stretch/>
        </p:blipFill>
        <p:spPr>
          <a:xfrm>
            <a:off x="6960175" y="2033179"/>
            <a:ext cx="4774903" cy="44444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6"/>
          <p:cNvSpPr/>
          <p:nvPr/>
        </p:nvSpPr>
        <p:spPr>
          <a:xfrm>
            <a:off x="92196" y="4061862"/>
            <a:ext cx="2676053" cy="2604128"/>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629478" y="5436385"/>
            <a:ext cx="2079493" cy="1992085"/>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p:nvPr/>
        </p:nvSpPr>
        <p:spPr>
          <a:xfrm>
            <a:off x="10004154" y="4419378"/>
            <a:ext cx="2838450" cy="2838450"/>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6"/>
          <p:cNvSpPr/>
          <p:nvPr/>
        </p:nvSpPr>
        <p:spPr>
          <a:xfrm>
            <a:off x="92196" y="-155687"/>
            <a:ext cx="1747481" cy="1678277"/>
          </a:xfrm>
          <a:prstGeom prst="ellipse">
            <a:avLst/>
          </a:prstGeom>
          <a:solidFill>
            <a:srgbClr val="3A67B8">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16"/>
          <p:cNvSpPr/>
          <p:nvPr/>
        </p:nvSpPr>
        <p:spPr>
          <a:xfrm>
            <a:off x="1120155" y="-286668"/>
            <a:ext cx="2440423" cy="2330480"/>
          </a:xfrm>
          <a:prstGeom prst="ellipse">
            <a:avLst/>
          </a:prstGeom>
          <a:solidFill>
            <a:srgbClr val="A8D08C">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16"/>
          <p:cNvSpPr txBox="1"/>
          <p:nvPr/>
        </p:nvSpPr>
        <p:spPr>
          <a:xfrm>
            <a:off x="3094097" y="175242"/>
            <a:ext cx="6003804" cy="769441"/>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lt1"/>
                </a:solidFill>
                <a:latin typeface="Calibri"/>
                <a:ea typeface="Calibri"/>
                <a:cs typeface="Calibri"/>
                <a:sym typeface="Calibri"/>
              </a:rPr>
              <a:t>Savage Road Sidewalk</a:t>
            </a:r>
            <a:endParaRPr/>
          </a:p>
        </p:txBody>
      </p:sp>
      <p:sp>
        <p:nvSpPr>
          <p:cNvPr id="292" name="Google Shape;292;p16"/>
          <p:cNvSpPr txBox="1"/>
          <p:nvPr/>
        </p:nvSpPr>
        <p:spPr>
          <a:xfrm>
            <a:off x="468347" y="720790"/>
            <a:ext cx="11255304" cy="33393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Funding: </a:t>
            </a:r>
            <a:r>
              <a:rPr lang="en-US" sz="2000" dirty="0">
                <a:solidFill>
                  <a:schemeClr val="dk1"/>
                </a:solidFill>
                <a:latin typeface="Calibri"/>
                <a:ea typeface="Calibri"/>
                <a:cs typeface="Calibri"/>
                <a:sym typeface="Calibri"/>
              </a:rPr>
              <a:t>CTC</a:t>
            </a:r>
            <a:endParaRPr dirty="0"/>
          </a:p>
          <a:p>
            <a:pPr marL="0" marR="0" lvl="0" indent="0" algn="l" rtl="0">
              <a:spcBef>
                <a:spcPts val="0"/>
              </a:spcBef>
              <a:spcAft>
                <a:spcPts val="0"/>
              </a:spcAft>
              <a:buNone/>
            </a:pPr>
            <a:endParaRPr sz="1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Scope: </a:t>
            </a:r>
            <a:endParaRPr sz="2000" b="1" dirty="0">
              <a:solidFill>
                <a:schemeClr val="dk1"/>
              </a:solidFill>
              <a:latin typeface="Calibri"/>
              <a:ea typeface="Calibri"/>
              <a:cs typeface="Calibri"/>
              <a:sym typeface="Calibri"/>
            </a:endParaRPr>
          </a:p>
          <a:p>
            <a:pPr marL="800100" marR="0" lvl="1"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Segment A is from Henry Tecklenburg to North Castlewood entrance</a:t>
            </a:r>
            <a:endParaRPr sz="2000" b="0" i="0" u="none" strike="noStrike" cap="none" dirty="0">
              <a:solidFill>
                <a:schemeClr val="dk1"/>
              </a:solidFill>
              <a:latin typeface="Calibri"/>
              <a:ea typeface="Calibri"/>
              <a:cs typeface="Calibri"/>
              <a:sym typeface="Calibri"/>
            </a:endParaRPr>
          </a:p>
          <a:p>
            <a:pPr marL="800100" marR="0" lvl="1"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Segment B is from South Castlewood to </a:t>
            </a:r>
            <a:r>
              <a:rPr lang="en-US" sz="2000" b="0" i="0" u="none" strike="noStrike" cap="none" dirty="0" err="1">
                <a:solidFill>
                  <a:schemeClr val="dk1"/>
                </a:solidFill>
                <a:latin typeface="Calibri"/>
                <a:ea typeface="Calibri"/>
                <a:cs typeface="Calibri"/>
                <a:sym typeface="Calibri"/>
              </a:rPr>
              <a:t>Etiwan</a:t>
            </a:r>
            <a:endParaRPr sz="2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A separate TST project will build sidewalk from </a:t>
            </a:r>
            <a:r>
              <a:rPr lang="en-US" sz="2000" dirty="0" err="1">
                <a:solidFill>
                  <a:schemeClr val="dk1"/>
                </a:solidFill>
                <a:latin typeface="Calibri"/>
                <a:ea typeface="Calibri"/>
                <a:cs typeface="Calibri"/>
                <a:sym typeface="Calibri"/>
              </a:rPr>
              <a:t>Etiwan</a:t>
            </a:r>
            <a:r>
              <a:rPr lang="en-US" sz="2000" dirty="0">
                <a:solidFill>
                  <a:schemeClr val="dk1"/>
                </a:solidFill>
                <a:latin typeface="Calibri"/>
                <a:ea typeface="Calibri"/>
                <a:cs typeface="Calibri"/>
                <a:sym typeface="Calibri"/>
              </a:rPr>
              <a:t> to US17. </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05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Status: </a:t>
            </a:r>
            <a:r>
              <a:rPr lang="en-US" sz="2000" dirty="0">
                <a:solidFill>
                  <a:schemeClr val="dk1"/>
                </a:solidFill>
                <a:latin typeface="Calibri"/>
                <a:ea typeface="Calibri"/>
                <a:cs typeface="Calibri"/>
                <a:sym typeface="Calibri"/>
              </a:rPr>
              <a:t>Dominion is conveying Right-of-Way to SCDOT. City of Charleston is reviewing MS4 permit submittal. Warrant study did not support CARTA request for mid-block crossing connecting NB and EB stops at </a:t>
            </a:r>
            <a:r>
              <a:rPr lang="en-US" sz="2000" dirty="0" err="1">
                <a:solidFill>
                  <a:schemeClr val="dk1"/>
                </a:solidFill>
                <a:latin typeface="Calibri"/>
                <a:ea typeface="Calibri"/>
                <a:cs typeface="Calibri"/>
                <a:sym typeface="Calibri"/>
              </a:rPr>
              <a:t>Etiwan</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05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Path Forward: </a:t>
            </a:r>
            <a:r>
              <a:rPr lang="en-US" sz="2000" dirty="0">
                <a:solidFill>
                  <a:schemeClr val="dk1"/>
                </a:solidFill>
                <a:latin typeface="Calibri"/>
                <a:ea typeface="Calibri"/>
                <a:cs typeface="Calibri"/>
                <a:sym typeface="Calibri"/>
              </a:rPr>
              <a:t>Projected advertisement to bid in the 1st quarter of 2023.</a:t>
            </a:r>
            <a:endParaRPr sz="2000" dirty="0">
              <a:solidFill>
                <a:schemeClr val="dk1"/>
              </a:solidFill>
              <a:latin typeface="Calibri"/>
              <a:ea typeface="Calibri"/>
              <a:cs typeface="Calibri"/>
              <a:sym typeface="Calibri"/>
            </a:endParaRPr>
          </a:p>
        </p:txBody>
      </p:sp>
      <p:pic>
        <p:nvPicPr>
          <p:cNvPr id="293" name="Google Shape;293;p16"/>
          <p:cNvPicPr preferRelativeResize="0"/>
          <p:nvPr/>
        </p:nvPicPr>
        <p:blipFill rotWithShape="1">
          <a:blip r:embed="rId3">
            <a:alphaModFix/>
          </a:blip>
          <a:srcRect b="20603"/>
          <a:stretch/>
        </p:blipFill>
        <p:spPr>
          <a:xfrm>
            <a:off x="210636" y="4009334"/>
            <a:ext cx="11770727" cy="2656656"/>
          </a:xfrm>
          <a:prstGeom prst="rect">
            <a:avLst/>
          </a:prstGeom>
          <a:noFill/>
          <a:ln>
            <a:noFill/>
          </a:ln>
        </p:spPr>
      </p:pic>
      <p:cxnSp>
        <p:nvCxnSpPr>
          <p:cNvPr id="294" name="Google Shape;294;p16"/>
          <p:cNvCxnSpPr/>
          <p:nvPr/>
        </p:nvCxnSpPr>
        <p:spPr>
          <a:xfrm>
            <a:off x="1924493" y="5838603"/>
            <a:ext cx="2137144" cy="349546"/>
          </a:xfrm>
          <a:prstGeom prst="straightConnector1">
            <a:avLst/>
          </a:prstGeom>
          <a:noFill/>
          <a:ln w="57150" cap="flat" cmpd="sng">
            <a:solidFill>
              <a:srgbClr val="FFC000"/>
            </a:solidFill>
            <a:prstDash val="dot"/>
            <a:miter lim="800000"/>
            <a:headEnd type="none" w="sm" len="sm"/>
            <a:tailEnd type="none" w="sm" len="sm"/>
          </a:ln>
        </p:spPr>
      </p:cxnSp>
      <p:cxnSp>
        <p:nvCxnSpPr>
          <p:cNvPr id="295" name="Google Shape;295;p16"/>
          <p:cNvCxnSpPr/>
          <p:nvPr/>
        </p:nvCxnSpPr>
        <p:spPr>
          <a:xfrm>
            <a:off x="10324214" y="5443870"/>
            <a:ext cx="1362984" cy="161694"/>
          </a:xfrm>
          <a:prstGeom prst="straightConnector1">
            <a:avLst/>
          </a:prstGeom>
          <a:noFill/>
          <a:ln w="57150" cap="flat" cmpd="sng">
            <a:solidFill>
              <a:srgbClr val="FFFF00"/>
            </a:solidFill>
            <a:prstDash val="dot"/>
            <a:miter lim="800000"/>
            <a:headEnd type="none" w="sm" len="sm"/>
            <a:tailEnd type="none" w="sm" len="sm"/>
          </a:ln>
        </p:spPr>
      </p:cxnSp>
      <p:sp>
        <p:nvSpPr>
          <p:cNvPr id="296" name="Google Shape;296;p16"/>
          <p:cNvSpPr txBox="1"/>
          <p:nvPr/>
        </p:nvSpPr>
        <p:spPr>
          <a:xfrm>
            <a:off x="2236824" y="5409960"/>
            <a:ext cx="135033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C000"/>
                </a:solidFill>
                <a:latin typeface="Calibri"/>
                <a:ea typeface="Calibri"/>
                <a:cs typeface="Calibri"/>
                <a:sym typeface="Calibri"/>
              </a:rPr>
              <a:t>B</a:t>
            </a:r>
            <a:endParaRPr sz="1800" b="1">
              <a:solidFill>
                <a:srgbClr val="FFC000"/>
              </a:solidFill>
              <a:latin typeface="Calibri"/>
              <a:ea typeface="Calibri"/>
              <a:cs typeface="Calibri"/>
              <a:sym typeface="Calibri"/>
            </a:endParaRPr>
          </a:p>
        </p:txBody>
      </p:sp>
      <p:sp>
        <p:nvSpPr>
          <p:cNvPr id="297" name="Google Shape;297;p16"/>
          <p:cNvSpPr txBox="1"/>
          <p:nvPr/>
        </p:nvSpPr>
        <p:spPr>
          <a:xfrm>
            <a:off x="10656923" y="5001497"/>
            <a:ext cx="135033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FF00"/>
                </a:solidFill>
                <a:latin typeface="Calibri"/>
                <a:ea typeface="Calibri"/>
                <a:cs typeface="Calibri"/>
                <a:sym typeface="Calibri"/>
              </a:rPr>
              <a:t>A</a:t>
            </a:r>
            <a:endParaRPr sz="1800" b="1">
              <a:solidFill>
                <a:srgbClr val="FFFF00"/>
              </a:solidFill>
              <a:latin typeface="Calibri"/>
              <a:ea typeface="Calibri"/>
              <a:cs typeface="Calibri"/>
              <a:sym typeface="Calibri"/>
            </a:endParaRPr>
          </a:p>
        </p:txBody>
      </p:sp>
      <p:sp>
        <p:nvSpPr>
          <p:cNvPr id="298" name="Google Shape;298;p16"/>
          <p:cNvSpPr/>
          <p:nvPr/>
        </p:nvSpPr>
        <p:spPr>
          <a:xfrm rot="-5400000" flipH="1">
            <a:off x="9801800" y="2818"/>
            <a:ext cx="2007137" cy="2351988"/>
          </a:xfrm>
          <a:prstGeom prst="rtTriangle">
            <a:avLst/>
          </a:prstGeom>
          <a:solidFill>
            <a:srgbClr val="A9D18E">
              <a:alpha val="5058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0CA6-3B7E-4757-8510-CCFBB0B23DC2}"/>
              </a:ext>
            </a:extLst>
          </p:cNvPr>
          <p:cNvSpPr>
            <a:spLocks noGrp="1"/>
          </p:cNvSpPr>
          <p:nvPr>
            <p:ph type="title"/>
          </p:nvPr>
        </p:nvSpPr>
        <p:spPr>
          <a:xfrm>
            <a:off x="245098" y="495992"/>
            <a:ext cx="5062194" cy="5638831"/>
          </a:xfrm>
          <a:noFill/>
        </p:spPr>
        <p:txBody>
          <a:bodyPr anchor="ctr">
            <a:normAutofit/>
          </a:bodyPr>
          <a:lstStyle/>
          <a:p>
            <a:r>
              <a:rPr lang="en-US" sz="4800" dirty="0">
                <a:solidFill>
                  <a:schemeClr val="bg1"/>
                </a:solidFill>
                <a:latin typeface="Arial Black" panose="020B0A04020102020204" pitchFamily="34" charset="0"/>
              </a:rPr>
              <a:t>Proposed</a:t>
            </a: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Improvements</a:t>
            </a:r>
          </a:p>
        </p:txBody>
      </p:sp>
      <p:sp>
        <p:nvSpPr>
          <p:cNvPr id="5" name="TextBox 4">
            <a:extLst>
              <a:ext uri="{FF2B5EF4-FFF2-40B4-BE49-F238E27FC236}">
                <a16:creationId xmlns:a16="http://schemas.microsoft.com/office/drawing/2014/main" id="{A5916D08-5B0B-4CAC-AE2F-2058C20DE230}"/>
              </a:ext>
            </a:extLst>
          </p:cNvPr>
          <p:cNvSpPr txBox="1"/>
          <p:nvPr/>
        </p:nvSpPr>
        <p:spPr>
          <a:xfrm>
            <a:off x="5652941" y="474345"/>
            <a:ext cx="6096000" cy="5909310"/>
          </a:xfrm>
          <a:prstGeom prst="rect">
            <a:avLst/>
          </a:prstGeom>
          <a:noFill/>
          <a:ln>
            <a:noFill/>
          </a:ln>
        </p:spPr>
        <p:txBody>
          <a:bodyPr wrap="square" rtlCol="0">
            <a:spAutoFit/>
          </a:bodyPr>
          <a:lstStyle/>
          <a:p>
            <a:pPr lvl="0"/>
            <a:r>
              <a:rPr lang="en-US" dirty="0">
                <a:solidFill>
                  <a:schemeClr val="bg1"/>
                </a:solidFill>
              </a:rPr>
              <a:t>Roadway widening from four-to-six lanes.</a:t>
            </a:r>
          </a:p>
          <a:p>
            <a:pPr lvl="0"/>
            <a:r>
              <a:rPr lang="en-US" dirty="0">
                <a:solidFill>
                  <a:schemeClr val="bg1"/>
                </a:solidFill>
              </a:rPr>
              <a:t> </a:t>
            </a:r>
          </a:p>
          <a:p>
            <a:pPr lvl="0"/>
            <a:r>
              <a:rPr lang="en-US" dirty="0">
                <a:solidFill>
                  <a:schemeClr val="bg1"/>
                </a:solidFill>
              </a:rPr>
              <a:t>Installation of bike and pedestrian facilities by way of installing a 10-foot multi-use path along the eastern corridor of the project.</a:t>
            </a:r>
          </a:p>
          <a:p>
            <a:pPr lvl="0"/>
            <a:endParaRPr lang="en-US" dirty="0">
              <a:solidFill>
                <a:schemeClr val="bg1"/>
              </a:solidFill>
            </a:endParaRPr>
          </a:p>
          <a:p>
            <a:pPr lvl="0"/>
            <a:r>
              <a:rPr lang="en-US" dirty="0">
                <a:solidFill>
                  <a:schemeClr val="bg1"/>
                </a:solidFill>
              </a:rPr>
              <a:t>Multimodal improvements include the installation of 7 sheltered bus stops.</a:t>
            </a:r>
          </a:p>
          <a:p>
            <a:pPr lvl="0"/>
            <a:r>
              <a:rPr lang="en-US" dirty="0">
                <a:solidFill>
                  <a:schemeClr val="bg1"/>
                </a:solidFill>
              </a:rPr>
              <a:t> </a:t>
            </a:r>
          </a:p>
          <a:p>
            <a:pPr lvl="0"/>
            <a:r>
              <a:rPr lang="en-US" dirty="0">
                <a:solidFill>
                  <a:schemeClr val="bg1"/>
                </a:solidFill>
              </a:rPr>
              <a:t>Intersection improvements and modifications throughout the corridor.</a:t>
            </a:r>
          </a:p>
          <a:p>
            <a:pPr lvl="0"/>
            <a:endParaRPr lang="en-US" dirty="0">
              <a:solidFill>
                <a:schemeClr val="bg1"/>
              </a:solidFill>
            </a:endParaRPr>
          </a:p>
          <a:p>
            <a:pPr lvl="0"/>
            <a:r>
              <a:rPr lang="en-US" dirty="0">
                <a:solidFill>
                  <a:schemeClr val="bg1"/>
                </a:solidFill>
              </a:rPr>
              <a:t>4-Mast Arm traffic signals (Bees Ferry, Mary </a:t>
            </a:r>
            <a:r>
              <a:rPr lang="en-US" dirty="0" err="1">
                <a:solidFill>
                  <a:schemeClr val="bg1"/>
                </a:solidFill>
              </a:rPr>
              <a:t>Ader</a:t>
            </a:r>
            <a:r>
              <a:rPr lang="en-US" dirty="0">
                <a:solidFill>
                  <a:schemeClr val="bg1"/>
                </a:solidFill>
              </a:rPr>
              <a:t>/W. Wildcat, </a:t>
            </a:r>
            <a:r>
              <a:rPr lang="en-US" dirty="0" err="1">
                <a:solidFill>
                  <a:schemeClr val="bg1"/>
                </a:solidFill>
              </a:rPr>
              <a:t>Bairds</a:t>
            </a:r>
            <a:r>
              <a:rPr lang="en-US" dirty="0">
                <a:solidFill>
                  <a:schemeClr val="bg1"/>
                </a:solidFill>
              </a:rPr>
              <a:t> Cove/Waterstone, &amp; Essex Farm).</a:t>
            </a:r>
          </a:p>
          <a:p>
            <a:pPr lvl="0"/>
            <a:endParaRPr lang="en-US" dirty="0">
              <a:solidFill>
                <a:schemeClr val="bg1"/>
              </a:solidFill>
            </a:endParaRPr>
          </a:p>
          <a:p>
            <a:pPr lvl="0"/>
            <a:r>
              <a:rPr lang="en-US" dirty="0">
                <a:solidFill>
                  <a:schemeClr val="bg1"/>
                </a:solidFill>
              </a:rPr>
              <a:t>Installation of roadway lighting.</a:t>
            </a:r>
          </a:p>
          <a:p>
            <a:pPr lvl="0"/>
            <a:endParaRPr lang="en-US" dirty="0">
              <a:solidFill>
                <a:schemeClr val="bg1"/>
              </a:solidFill>
            </a:endParaRPr>
          </a:p>
          <a:p>
            <a:pPr lvl="0"/>
            <a:r>
              <a:rPr lang="en-US" dirty="0">
                <a:solidFill>
                  <a:schemeClr val="bg1"/>
                </a:solidFill>
              </a:rPr>
              <a:t>Landscaping and irrigation systems at all intersections.</a:t>
            </a:r>
          </a:p>
          <a:p>
            <a:pPr lvl="0"/>
            <a:endParaRPr lang="en-US" dirty="0">
              <a:solidFill>
                <a:schemeClr val="bg1"/>
              </a:solidFill>
            </a:endParaRPr>
          </a:p>
          <a:p>
            <a:pPr lvl="0"/>
            <a:r>
              <a:rPr lang="en-US" dirty="0">
                <a:solidFill>
                  <a:schemeClr val="bg1"/>
                </a:solidFill>
              </a:rPr>
              <a:t>New asphalt pavement the length of the project.</a:t>
            </a:r>
          </a:p>
          <a:p>
            <a:endParaRPr lang="en-US" dirty="0"/>
          </a:p>
        </p:txBody>
      </p:sp>
    </p:spTree>
    <p:extLst>
      <p:ext uri="{BB962C8B-B14F-4D97-AF65-F5344CB8AC3E}">
        <p14:creationId xmlns:p14="http://schemas.microsoft.com/office/powerpoint/2010/main" val="428289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0CA6-3B7E-4757-8510-CCFBB0B23DC2}"/>
              </a:ext>
            </a:extLst>
          </p:cNvPr>
          <p:cNvSpPr>
            <a:spLocks noGrp="1"/>
          </p:cNvSpPr>
          <p:nvPr>
            <p:ph type="title"/>
          </p:nvPr>
        </p:nvSpPr>
        <p:spPr>
          <a:xfrm>
            <a:off x="245098" y="495992"/>
            <a:ext cx="5062194" cy="5638831"/>
          </a:xfrm>
          <a:noFill/>
        </p:spPr>
        <p:txBody>
          <a:bodyPr anchor="ctr">
            <a:normAutofit/>
          </a:bodyPr>
          <a:lstStyle/>
          <a:p>
            <a:r>
              <a:rPr lang="en-US" sz="4800" dirty="0">
                <a:solidFill>
                  <a:schemeClr val="bg1"/>
                </a:solidFill>
                <a:latin typeface="Arial Black" panose="020B0A04020102020204" pitchFamily="34" charset="0"/>
              </a:rPr>
              <a:t>Phasing Plan</a:t>
            </a: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PHASE 1</a:t>
            </a:r>
          </a:p>
        </p:txBody>
      </p:sp>
      <p:sp>
        <p:nvSpPr>
          <p:cNvPr id="5" name="TextBox 4">
            <a:extLst>
              <a:ext uri="{FF2B5EF4-FFF2-40B4-BE49-F238E27FC236}">
                <a16:creationId xmlns:a16="http://schemas.microsoft.com/office/drawing/2014/main" id="{A5916D08-5B0B-4CAC-AE2F-2058C20DE230}"/>
              </a:ext>
            </a:extLst>
          </p:cNvPr>
          <p:cNvSpPr txBox="1"/>
          <p:nvPr/>
        </p:nvSpPr>
        <p:spPr>
          <a:xfrm>
            <a:off x="5671795" y="1653413"/>
            <a:ext cx="6096000" cy="3323987"/>
          </a:xfrm>
          <a:prstGeom prst="rect">
            <a:avLst/>
          </a:prstGeom>
          <a:noFill/>
          <a:ln>
            <a:noFill/>
          </a:ln>
        </p:spPr>
        <p:txBody>
          <a:bodyPr wrap="square" rtlCol="0">
            <a:spAutoFit/>
          </a:bodyPr>
          <a:lstStyle/>
          <a:p>
            <a:r>
              <a:rPr lang="en-US" sz="2400" dirty="0">
                <a:solidFill>
                  <a:schemeClr val="bg1"/>
                </a:solidFill>
                <a:latin typeface="Blue Highway" panose="02010603020202020303" pitchFamily="2" charset="0"/>
              </a:rPr>
              <a:t>Clearing of project limits (March 2022)</a:t>
            </a:r>
          </a:p>
          <a:p>
            <a:endParaRPr lang="en-US" sz="2400" dirty="0">
              <a:solidFill>
                <a:schemeClr val="bg1"/>
              </a:solidFill>
              <a:latin typeface="Blue Highway" panose="02010603020202020303" pitchFamily="2" charset="0"/>
            </a:endParaRPr>
          </a:p>
          <a:p>
            <a:r>
              <a:rPr lang="en-US" sz="2400" dirty="0">
                <a:solidFill>
                  <a:schemeClr val="bg1"/>
                </a:solidFill>
                <a:latin typeface="Blue Highway" panose="02010603020202020303" pitchFamily="2" charset="0"/>
              </a:rPr>
              <a:t>Westbound shoulder work from Bees Ferry Road to </a:t>
            </a:r>
            <a:r>
              <a:rPr lang="en-US" sz="2400" dirty="0" err="1">
                <a:solidFill>
                  <a:schemeClr val="bg1"/>
                </a:solidFill>
                <a:latin typeface="Blue Highway" panose="02010603020202020303" pitchFamily="2" charset="0"/>
              </a:rPr>
              <a:t>Magwood</a:t>
            </a:r>
            <a:r>
              <a:rPr lang="en-US" sz="2400" dirty="0">
                <a:solidFill>
                  <a:schemeClr val="bg1"/>
                </a:solidFill>
                <a:latin typeface="Blue Highway" panose="02010603020202020303" pitchFamily="2" charset="0"/>
              </a:rPr>
              <a:t> Drive:</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Installation of an additional travel lane.</a:t>
            </a:r>
          </a:p>
          <a:p>
            <a:pPr lvl="1"/>
            <a:endParaRPr lang="en-US" sz="2400" dirty="0">
              <a:solidFill>
                <a:schemeClr val="bg1"/>
              </a:solidFill>
              <a:latin typeface="Blue Highway" panose="02010603020202020303" pitchFamily="2" charset="0"/>
            </a:endParaRPr>
          </a:p>
          <a:p>
            <a:pPr lvl="1"/>
            <a:r>
              <a:rPr lang="en-US" sz="2400" dirty="0">
                <a:solidFill>
                  <a:schemeClr val="bg1"/>
                </a:solidFill>
                <a:latin typeface="Blue Highway" panose="02010603020202020303" pitchFamily="2" charset="0"/>
              </a:rPr>
              <a:t>Minor storm drainage modifications.</a:t>
            </a:r>
          </a:p>
          <a:p>
            <a:endParaRPr lang="en-US" dirty="0"/>
          </a:p>
        </p:txBody>
      </p:sp>
    </p:spTree>
    <p:extLst>
      <p:ext uri="{BB962C8B-B14F-4D97-AF65-F5344CB8AC3E}">
        <p14:creationId xmlns:p14="http://schemas.microsoft.com/office/powerpoint/2010/main" val="79849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0" name="Content Placeholder 9" descr="A pile of tree branches on the side of a road&#10;&#10;Description automatically generated with low confidence">
            <a:extLst>
              <a:ext uri="{FF2B5EF4-FFF2-40B4-BE49-F238E27FC236}">
                <a16:creationId xmlns:a16="http://schemas.microsoft.com/office/drawing/2014/main" id="{E16F1805-9A22-422F-949B-DBB8E56194A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740" b="22260"/>
          <a:stretch/>
        </p:blipFill>
        <p:spPr>
          <a:xfrm>
            <a:off x="20" y="10"/>
            <a:ext cx="12191980" cy="6857990"/>
          </a:xfrm>
          <a:prstGeom prst="rect">
            <a:avLst/>
          </a:prstGeom>
        </p:spPr>
      </p:pic>
      <p:sp>
        <p:nvSpPr>
          <p:cNvPr id="2" name="Title 1">
            <a:extLst>
              <a:ext uri="{FF2B5EF4-FFF2-40B4-BE49-F238E27FC236}">
                <a16:creationId xmlns:a16="http://schemas.microsoft.com/office/drawing/2014/main" id="{6F3D92A7-9DF5-47B8-851E-6C40D3DA8127}"/>
              </a:ext>
            </a:extLst>
          </p:cNvPr>
          <p:cNvSpPr>
            <a:spLocks noGrp="1"/>
          </p:cNvSpPr>
          <p:nvPr>
            <p:ph type="title"/>
          </p:nvPr>
        </p:nvSpPr>
        <p:spPr>
          <a:xfrm>
            <a:off x="640080" y="640080"/>
            <a:ext cx="2752354" cy="1358537"/>
          </a:xfrm>
          <a:prstGeom prst="rect">
            <a:avLst/>
          </a:prstGeom>
          <a:solidFill>
            <a:schemeClr val="bg1"/>
          </a:solidFill>
          <a:ln w="174625" cmpd="thinThick">
            <a:solidFill>
              <a:schemeClr val="bg1"/>
            </a:solidFill>
          </a:ln>
        </p:spPr>
        <p:txBody>
          <a:bodyPr vert="horz" lIns="91440" tIns="45720" rIns="91440" bIns="45720" rtlCol="0" anchor="ctr">
            <a:normAutofit/>
          </a:bodyPr>
          <a:lstStyle/>
          <a:p>
            <a:pPr algn="ctr"/>
            <a:r>
              <a:rPr lang="en-US" sz="2800" b="1" dirty="0">
                <a:solidFill>
                  <a:schemeClr val="tx1">
                    <a:lumMod val="85000"/>
                    <a:lumOff val="15000"/>
                  </a:schemeClr>
                </a:solidFill>
                <a:latin typeface="Blue Highway" panose="02010603020202020303" pitchFamily="2" charset="0"/>
              </a:rPr>
              <a:t>Clearing / Site Preparation</a:t>
            </a:r>
          </a:p>
        </p:txBody>
      </p:sp>
    </p:spTree>
    <p:extLst>
      <p:ext uri="{BB962C8B-B14F-4D97-AF65-F5344CB8AC3E}">
        <p14:creationId xmlns:p14="http://schemas.microsoft.com/office/powerpoint/2010/main" val="3111694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35AC-D814-4CCB-A64A-025F64711B77}"/>
              </a:ext>
            </a:extLst>
          </p:cNvPr>
          <p:cNvSpPr>
            <a:spLocks noGrp="1"/>
          </p:cNvSpPr>
          <p:nvPr>
            <p:ph type="title"/>
          </p:nvPr>
        </p:nvSpPr>
        <p:spPr/>
        <p:txBody>
          <a:bodyPr/>
          <a:lstStyle/>
          <a:p>
            <a:pPr algn="ctr"/>
            <a:r>
              <a:rPr lang="en-US" dirty="0"/>
              <a:t>Clearing / Site Preparation</a:t>
            </a:r>
          </a:p>
        </p:txBody>
      </p:sp>
      <p:pic>
        <p:nvPicPr>
          <p:cNvPr id="7" name="Content Placeholder 6" descr="A picture containing outdoor, tree, grass, sky&#10;&#10;Description automatically generated">
            <a:extLst>
              <a:ext uri="{FF2B5EF4-FFF2-40B4-BE49-F238E27FC236}">
                <a16:creationId xmlns:a16="http://schemas.microsoft.com/office/drawing/2014/main" id="{7E4C0647-0826-46D3-A5E9-83173F2107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3692"/>
            <a:ext cx="12192000" cy="7001691"/>
          </a:xfrm>
          <a:prstGeom prst="rect">
            <a:avLst/>
          </a:prstGeom>
        </p:spPr>
      </p:pic>
      <p:sp>
        <p:nvSpPr>
          <p:cNvPr id="5" name="Title 1">
            <a:extLst>
              <a:ext uri="{FF2B5EF4-FFF2-40B4-BE49-F238E27FC236}">
                <a16:creationId xmlns:a16="http://schemas.microsoft.com/office/drawing/2014/main" id="{F63F9683-4BA2-4AA1-BF23-CFA5AAA321AC}"/>
              </a:ext>
            </a:extLst>
          </p:cNvPr>
          <p:cNvSpPr txBox="1">
            <a:spLocks/>
          </p:cNvSpPr>
          <p:nvPr/>
        </p:nvSpPr>
        <p:spPr>
          <a:xfrm>
            <a:off x="8813119" y="5032971"/>
            <a:ext cx="2752354" cy="1358537"/>
          </a:xfrm>
          <a:prstGeom prst="rect">
            <a:avLst/>
          </a:prstGeom>
          <a:solidFill>
            <a:schemeClr val="bg1"/>
          </a:solidFill>
          <a:ln w="174625" cmpd="thinThick">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tx1">
                    <a:lumMod val="85000"/>
                    <a:lumOff val="15000"/>
                  </a:schemeClr>
                </a:solidFill>
                <a:latin typeface="Blue Highway" panose="02010603020202020303" pitchFamily="2" charset="0"/>
              </a:rPr>
              <a:t>Clearing / Site Preparation</a:t>
            </a:r>
            <a:endParaRPr lang="en-US" sz="2800" b="1" dirty="0">
              <a:solidFill>
                <a:schemeClr val="tx1">
                  <a:lumMod val="85000"/>
                  <a:lumOff val="15000"/>
                </a:schemeClr>
              </a:solidFill>
              <a:latin typeface="Blue Highway" panose="02010603020202020303" pitchFamily="2" charset="0"/>
            </a:endParaRPr>
          </a:p>
        </p:txBody>
      </p:sp>
    </p:spTree>
    <p:extLst>
      <p:ext uri="{BB962C8B-B14F-4D97-AF65-F5344CB8AC3E}">
        <p14:creationId xmlns:p14="http://schemas.microsoft.com/office/powerpoint/2010/main" val="3672531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72ACCF-B5E8-4934-A3AB-88966C405F9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738" b="20262"/>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B849820A-ABA2-4773-984E-FD0E1188EBEF}"/>
              </a:ext>
            </a:extLst>
          </p:cNvPr>
          <p:cNvSpPr>
            <a:spLocks noGrp="1"/>
          </p:cNvSpPr>
          <p:nvPr>
            <p:ph type="title"/>
          </p:nvPr>
        </p:nvSpPr>
        <p:spPr>
          <a:xfrm>
            <a:off x="395956" y="447433"/>
            <a:ext cx="2856292"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b="1" dirty="0">
                <a:solidFill>
                  <a:schemeClr val="tx1">
                    <a:lumMod val="75000"/>
                    <a:lumOff val="25000"/>
                  </a:schemeClr>
                </a:solidFill>
                <a:latin typeface="Blue Highway" panose="02010603020202020303" pitchFamily="2" charset="0"/>
              </a:rPr>
              <a:t>Storm Drainage Work</a:t>
            </a:r>
          </a:p>
        </p:txBody>
      </p:sp>
    </p:spTree>
    <p:extLst>
      <p:ext uri="{BB962C8B-B14F-4D97-AF65-F5344CB8AC3E}">
        <p14:creationId xmlns:p14="http://schemas.microsoft.com/office/powerpoint/2010/main" val="55210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403522-653F-4F49-A69A-855119DCD0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F789BD07-47FC-48B8-9498-BA4B001B3E5A}"/>
              </a:ext>
            </a:extLst>
          </p:cNvPr>
          <p:cNvSpPr>
            <a:spLocks noGrp="1"/>
          </p:cNvSpPr>
          <p:nvPr>
            <p:ph type="title"/>
          </p:nvPr>
        </p:nvSpPr>
        <p:spPr>
          <a:xfrm>
            <a:off x="432856" y="458879"/>
            <a:ext cx="2951368"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b="1" dirty="0">
                <a:solidFill>
                  <a:schemeClr val="tx1">
                    <a:lumMod val="75000"/>
                    <a:lumOff val="25000"/>
                  </a:schemeClr>
                </a:solidFill>
                <a:latin typeface="Blue Highway" panose="02010603020202020303" pitchFamily="2" charset="0"/>
              </a:rPr>
              <a:t>Storm Drainage Work</a:t>
            </a:r>
          </a:p>
        </p:txBody>
      </p:sp>
    </p:spTree>
    <p:extLst>
      <p:ext uri="{BB962C8B-B14F-4D97-AF65-F5344CB8AC3E}">
        <p14:creationId xmlns:p14="http://schemas.microsoft.com/office/powerpoint/2010/main" val="241724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23CBC4-0672-4836-BE6A-E103F490C2C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000"/>
          <a:stretch/>
        </p:blipFill>
        <p:spPr bwMode="auto">
          <a:xfrm rot="5400000">
            <a:off x="2667000" y="-2667000"/>
            <a:ext cx="6858000" cy="12192000"/>
          </a:xfrm>
          <a:prstGeom prst="rect">
            <a:avLst/>
          </a:prstGeom>
          <a:noFill/>
        </p:spPr>
      </p:pic>
      <p:sp>
        <p:nvSpPr>
          <p:cNvPr id="2" name="Title 1">
            <a:extLst>
              <a:ext uri="{FF2B5EF4-FFF2-40B4-BE49-F238E27FC236}">
                <a16:creationId xmlns:a16="http://schemas.microsoft.com/office/drawing/2014/main" id="{0E669056-8BB6-4A4B-AC21-8A0E59016AD4}"/>
              </a:ext>
            </a:extLst>
          </p:cNvPr>
          <p:cNvSpPr>
            <a:spLocks noGrp="1"/>
          </p:cNvSpPr>
          <p:nvPr>
            <p:ph type="title"/>
          </p:nvPr>
        </p:nvSpPr>
        <p:spPr>
          <a:xfrm>
            <a:off x="8880049" y="371749"/>
            <a:ext cx="3016189"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b="1" dirty="0">
                <a:solidFill>
                  <a:schemeClr val="tx1">
                    <a:lumMod val="75000"/>
                    <a:lumOff val="25000"/>
                  </a:schemeClr>
                </a:solidFill>
                <a:latin typeface="Blue Highway" panose="02010603020202020303" pitchFamily="2" charset="0"/>
              </a:rPr>
              <a:t>Erosion Control</a:t>
            </a:r>
          </a:p>
        </p:txBody>
      </p:sp>
    </p:spTree>
    <p:extLst>
      <p:ext uri="{BB962C8B-B14F-4D97-AF65-F5344CB8AC3E}">
        <p14:creationId xmlns:p14="http://schemas.microsoft.com/office/powerpoint/2010/main" val="3011295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1109</Words>
  <Application>Microsoft Office PowerPoint</Application>
  <PresentationFormat>Widescreen</PresentationFormat>
  <Paragraphs>164</Paragraphs>
  <Slides>25</Slides>
  <Notes>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Arial</vt:lpstr>
      <vt:lpstr>Arial Black</vt:lpstr>
      <vt:lpstr>Blue Highway</vt:lpstr>
      <vt:lpstr>Calibri</vt:lpstr>
      <vt:lpstr>Calibri Light</vt:lpstr>
      <vt:lpstr>Office Theme</vt:lpstr>
      <vt:lpstr>Acrobat Document</vt:lpstr>
      <vt:lpstr>Glenn McConnell Parkway  Widening Project</vt:lpstr>
      <vt:lpstr>Project Description </vt:lpstr>
      <vt:lpstr>Proposed Improvements</vt:lpstr>
      <vt:lpstr>Phasing Plan PHASE 1</vt:lpstr>
      <vt:lpstr>Clearing / Site Preparation</vt:lpstr>
      <vt:lpstr>Clearing / Site Preparation</vt:lpstr>
      <vt:lpstr>Storm Drainage Work</vt:lpstr>
      <vt:lpstr>Storm Drainage Work</vt:lpstr>
      <vt:lpstr>Erosion Control</vt:lpstr>
      <vt:lpstr>Erosion Control</vt:lpstr>
      <vt:lpstr>Roadway Widening</vt:lpstr>
      <vt:lpstr>Roadway Widening</vt:lpstr>
      <vt:lpstr>Phasing Plan PHASE 2</vt:lpstr>
      <vt:lpstr>Phasing Plan PHASE 3</vt:lpstr>
      <vt:lpstr>Current Status &amp; Path Forward</vt:lpstr>
      <vt:lpstr>Ashley Hall Plantation Road Right Turn Lane</vt:lpstr>
      <vt:lpstr>Adele Street Paving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Azalea Drive Sidewalk</dc:title>
  <dc:creator>John P. Martin</dc:creator>
  <cp:lastModifiedBy>Herbert L. Nimz</cp:lastModifiedBy>
  <cp:revision>41</cp:revision>
  <dcterms:created xsi:type="dcterms:W3CDTF">2022-11-01T13:54:50Z</dcterms:created>
  <dcterms:modified xsi:type="dcterms:W3CDTF">2022-11-09T19:51:12Z</dcterms:modified>
</cp:coreProperties>
</file>