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22"/>
  </p:notesMasterIdLst>
  <p:sldIdLst>
    <p:sldId id="263" r:id="rId2"/>
    <p:sldId id="264" r:id="rId3"/>
    <p:sldId id="265" r:id="rId4"/>
    <p:sldId id="266" r:id="rId5"/>
    <p:sldId id="267" r:id="rId6"/>
    <p:sldId id="268" r:id="rId7"/>
    <p:sldId id="269" r:id="rId8"/>
    <p:sldId id="281" r:id="rId9"/>
    <p:sldId id="270" r:id="rId10"/>
    <p:sldId id="271" r:id="rId11"/>
    <p:sldId id="272" r:id="rId12"/>
    <p:sldId id="280" r:id="rId13"/>
    <p:sldId id="273" r:id="rId14"/>
    <p:sldId id="274" r:id="rId15"/>
    <p:sldId id="278" r:id="rId16"/>
    <p:sldId id="279" r:id="rId17"/>
    <p:sldId id="275" r:id="rId18"/>
    <p:sldId id="276" r:id="rId19"/>
    <p:sldId id="277" r:id="rId20"/>
    <p:sldId id="28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ompson, Meg" initials="TM" lastIdx="3" clrIdx="0">
    <p:extLst>
      <p:ext uri="{19B8F6BF-5375-455C-9EA6-DF929625EA0E}">
        <p15:presenceInfo xmlns:p15="http://schemas.microsoft.com/office/powerpoint/2012/main" userId="S-1-5-21-537223876-818682003-1275988791-158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2F0D9"/>
    <a:srgbClr val="A9D18E"/>
    <a:srgbClr val="548235"/>
    <a:srgbClr val="F8CBAD"/>
    <a:srgbClr val="C2E4D5"/>
    <a:srgbClr val="BCDD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5" autoAdjust="0"/>
    <p:restoredTop sz="81163" autoAdjust="0"/>
  </p:normalViewPr>
  <p:slideViewPr>
    <p:cSldViewPr snapToGrid="0">
      <p:cViewPr>
        <p:scale>
          <a:sx n="75" d="100"/>
          <a:sy n="75" d="100"/>
        </p:scale>
        <p:origin x="1896" y="47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62422C-02DA-4A86-B41C-26EE048A33B8}" type="datetimeFigureOut">
              <a:rPr lang="en-US" smtClean="0"/>
              <a:t>9/13/2023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0038E7-5A32-4B1B-B1C7-772ED9636367}" type="slidenum">
              <a:rPr lang="en-US" smtClean="0"/>
              <a:t>‹#›</a:t>
            </a:fld>
            <a:endParaRPr lang="en-US"/>
          </a:p>
        </p:txBody>
      </p:sp>
    </p:spTree>
    <p:extLst>
      <p:ext uri="{BB962C8B-B14F-4D97-AF65-F5344CB8AC3E}">
        <p14:creationId xmlns:p14="http://schemas.microsoft.com/office/powerpoint/2010/main" val="2298800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defTabSz="914485" eaLnBrk="0" hangingPunct="0">
              <a:spcBef>
                <a:spcPct val="30000"/>
              </a:spcBef>
              <a:defRPr sz="1100">
                <a:solidFill>
                  <a:schemeClr val="tx1"/>
                </a:solidFill>
                <a:latin typeface="Arial" charset="0"/>
              </a:defRPr>
            </a:lvl1pPr>
            <a:lvl2pPr marL="702756" indent="-270291" defTabSz="914485" eaLnBrk="0" hangingPunct="0">
              <a:spcBef>
                <a:spcPct val="30000"/>
              </a:spcBef>
              <a:defRPr sz="1100">
                <a:solidFill>
                  <a:schemeClr val="tx1"/>
                </a:solidFill>
                <a:latin typeface="Arial" charset="0"/>
              </a:defRPr>
            </a:lvl2pPr>
            <a:lvl3pPr marL="1081164" indent="-216233" defTabSz="914485" eaLnBrk="0" hangingPunct="0">
              <a:spcBef>
                <a:spcPct val="30000"/>
              </a:spcBef>
              <a:defRPr sz="1100">
                <a:solidFill>
                  <a:schemeClr val="tx1"/>
                </a:solidFill>
                <a:latin typeface="Arial" charset="0"/>
              </a:defRPr>
            </a:lvl3pPr>
            <a:lvl4pPr marL="1513629" indent="-216233" defTabSz="914485" eaLnBrk="0" hangingPunct="0">
              <a:spcBef>
                <a:spcPct val="30000"/>
              </a:spcBef>
              <a:defRPr sz="1100">
                <a:solidFill>
                  <a:schemeClr val="tx1"/>
                </a:solidFill>
                <a:latin typeface="Arial" charset="0"/>
              </a:defRPr>
            </a:lvl4pPr>
            <a:lvl5pPr marL="1946095" indent="-216233" defTabSz="914485" eaLnBrk="0" hangingPunct="0">
              <a:spcBef>
                <a:spcPct val="30000"/>
              </a:spcBef>
              <a:defRPr sz="1100">
                <a:solidFill>
                  <a:schemeClr val="tx1"/>
                </a:solidFill>
                <a:latin typeface="Arial" charset="0"/>
              </a:defRPr>
            </a:lvl5pPr>
            <a:lvl6pPr marL="2378560" indent="-216233" defTabSz="914485" eaLnBrk="0" fontAlgn="base" hangingPunct="0">
              <a:spcBef>
                <a:spcPct val="30000"/>
              </a:spcBef>
              <a:spcAft>
                <a:spcPct val="0"/>
              </a:spcAft>
              <a:defRPr sz="1100">
                <a:solidFill>
                  <a:schemeClr val="tx1"/>
                </a:solidFill>
                <a:latin typeface="Arial" charset="0"/>
              </a:defRPr>
            </a:lvl6pPr>
            <a:lvl7pPr marL="2811026" indent="-216233" defTabSz="914485" eaLnBrk="0" fontAlgn="base" hangingPunct="0">
              <a:spcBef>
                <a:spcPct val="30000"/>
              </a:spcBef>
              <a:spcAft>
                <a:spcPct val="0"/>
              </a:spcAft>
              <a:defRPr sz="1100">
                <a:solidFill>
                  <a:schemeClr val="tx1"/>
                </a:solidFill>
                <a:latin typeface="Arial" charset="0"/>
              </a:defRPr>
            </a:lvl7pPr>
            <a:lvl8pPr marL="3243491" indent="-216233" defTabSz="914485" eaLnBrk="0" fontAlgn="base" hangingPunct="0">
              <a:spcBef>
                <a:spcPct val="30000"/>
              </a:spcBef>
              <a:spcAft>
                <a:spcPct val="0"/>
              </a:spcAft>
              <a:defRPr sz="1100">
                <a:solidFill>
                  <a:schemeClr val="tx1"/>
                </a:solidFill>
                <a:latin typeface="Arial" charset="0"/>
              </a:defRPr>
            </a:lvl8pPr>
            <a:lvl9pPr marL="3675957" indent="-216233" defTabSz="914485" eaLnBrk="0" fontAlgn="base" hangingPunct="0">
              <a:spcBef>
                <a:spcPct val="30000"/>
              </a:spcBef>
              <a:spcAft>
                <a:spcPct val="0"/>
              </a:spcAft>
              <a:defRPr sz="1100">
                <a:solidFill>
                  <a:schemeClr val="tx1"/>
                </a:solidFill>
                <a:latin typeface="Arial" charset="0"/>
              </a:defRPr>
            </a:lvl9pPr>
          </a:lstStyle>
          <a:p>
            <a:pPr marL="0" marR="0" lvl="0" indent="0" algn="r" defTabSz="914485" rtl="0" eaLnBrk="1" fontAlgn="auto" latinLnBrk="0" hangingPunct="1">
              <a:lnSpc>
                <a:spcPct val="100000"/>
              </a:lnSpc>
              <a:spcBef>
                <a:spcPct val="0"/>
              </a:spcBef>
              <a:spcAft>
                <a:spcPts val="0"/>
              </a:spcAft>
              <a:buClrTx/>
              <a:buSzTx/>
              <a:buFontTx/>
              <a:buNone/>
              <a:tabLst/>
              <a:defRPr/>
            </a:pPr>
            <a:fld id="{58B457CB-37F1-48FC-9CB6-28A56539E5FE}" type="slidenum">
              <a:rPr kumimoji="0" lang="en-US"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85" rtl="0" eaLnBrk="1" fontAlgn="auto" latinLnBrk="0" hangingPunct="1">
                <a:lnSpc>
                  <a:spcPct val="100000"/>
                </a:lnSpc>
                <a:spcBef>
                  <a:spcPct val="0"/>
                </a:spcBef>
                <a:spcAft>
                  <a:spcPts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13315" name="Rectangle 2"/>
          <p:cNvSpPr>
            <a:spLocks noGrp="1" noRot="1" noChangeAspect="1" noChangeArrowheads="1" noTextEdit="1"/>
          </p:cNvSpPr>
          <p:nvPr>
            <p:ph type="sldImg"/>
          </p:nvPr>
        </p:nvSpPr>
        <p:spPr>
          <a:xfrm>
            <a:off x="381000" y="685800"/>
            <a:ext cx="6096000" cy="3429000"/>
          </a:xfrm>
          <a:ln/>
        </p:spPr>
      </p:sp>
      <p:sp>
        <p:nvSpPr>
          <p:cNvPr id="13316"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966840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21803EB-E5FF-4A64-B945-B8E80D0607A5}" type="slidenum">
              <a:rPr kumimoji="0" lang="en-US" sz="1400" b="0" i="0" u="none" strike="noStrike" kern="1200" cap="none" spc="0" normalizeH="0" baseline="0" noProof="0">
                <a:ln>
                  <a:noFill/>
                </a:ln>
                <a:solidFill>
                  <a:srgbClr val="000000"/>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Tree>
    <p:extLst>
      <p:ext uri="{BB962C8B-B14F-4D97-AF65-F5344CB8AC3E}">
        <p14:creationId xmlns:p14="http://schemas.microsoft.com/office/powerpoint/2010/main" val="1942231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D4CB35-4629-4FD8-B1EB-DB12520BD79B}" type="slidenum">
              <a:rPr kumimoji="0" lang="en-US" sz="1400" b="0" i="0" u="none" strike="noStrike" kern="1200" cap="none" spc="0" normalizeH="0" baseline="0" noProof="0">
                <a:ln>
                  <a:noFill/>
                </a:ln>
                <a:solidFill>
                  <a:srgbClr val="000000"/>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Tree>
    <p:extLst>
      <p:ext uri="{BB962C8B-B14F-4D97-AF65-F5344CB8AC3E}">
        <p14:creationId xmlns:p14="http://schemas.microsoft.com/office/powerpoint/2010/main" val="2791113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A707E49-CF50-422A-80D2-C034B6FCF00A}" type="slidenum">
              <a:rPr kumimoji="0" lang="en-US" sz="1400" b="0" i="0" u="none" strike="noStrike" kern="1200" cap="none" spc="0" normalizeH="0" baseline="0" noProof="0">
                <a:ln>
                  <a:noFill/>
                </a:ln>
                <a:solidFill>
                  <a:srgbClr val="000000"/>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Tree>
    <p:extLst>
      <p:ext uri="{BB962C8B-B14F-4D97-AF65-F5344CB8AC3E}">
        <p14:creationId xmlns:p14="http://schemas.microsoft.com/office/powerpoint/2010/main" val="649675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5886CDF-3796-4C5C-B763-EF2A260601AA}" type="slidenum">
              <a:rPr kumimoji="0" lang="en-US" sz="1400" b="0" i="0" u="none" strike="noStrike" kern="1200" cap="none" spc="0" normalizeH="0" baseline="0" noProof="0">
                <a:ln>
                  <a:noFill/>
                </a:ln>
                <a:solidFill>
                  <a:srgbClr val="000000"/>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Tree>
    <p:extLst>
      <p:ext uri="{BB962C8B-B14F-4D97-AF65-F5344CB8AC3E}">
        <p14:creationId xmlns:p14="http://schemas.microsoft.com/office/powerpoint/2010/main" val="2237763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585E99E-8E0E-48E6-B7D0-52CC7DF5A5A8}" type="slidenum">
              <a:rPr kumimoji="0" lang="en-US" sz="1400" b="0" i="0" u="none" strike="noStrike" kern="1200" cap="none" spc="0" normalizeH="0" baseline="0" noProof="0">
                <a:ln>
                  <a:noFill/>
                </a:ln>
                <a:solidFill>
                  <a:srgbClr val="000000"/>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Tree>
    <p:extLst>
      <p:ext uri="{BB962C8B-B14F-4D97-AF65-F5344CB8AC3E}">
        <p14:creationId xmlns:p14="http://schemas.microsoft.com/office/powerpoint/2010/main" val="3443300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cap="none" spc="100" baseline="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600"/>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B6C0A7-AE65-47CE-BA53-9286D9482A08}" type="slidenum">
              <a:rPr kumimoji="0" lang="en-US" sz="1400" b="0" i="0" u="none" strike="noStrike" kern="1200" cap="none" spc="0" normalizeH="0" baseline="0" noProof="0">
                <a:ln>
                  <a:noFill/>
                </a:ln>
                <a:solidFill>
                  <a:srgbClr val="000000"/>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cxnSp>
        <p:nvCxnSpPr>
          <p:cNvPr id="8" name="Straight Connector 7"/>
          <p:cNvCxnSpPr/>
          <p:nvPr userDrawn="1"/>
        </p:nvCxnSpPr>
        <p:spPr>
          <a:xfrm>
            <a:off x="609600" y="1143000"/>
            <a:ext cx="109728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8629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E08231-BF6E-43AC-91CF-0171049B9C13}" type="slidenum">
              <a:rPr kumimoji="0" lang="en-US" sz="1400" b="0" i="0" u="none" strike="noStrike" kern="1200" cap="none" spc="0" normalizeH="0" baseline="0" noProof="0">
                <a:ln>
                  <a:noFill/>
                </a:ln>
                <a:solidFill>
                  <a:srgbClr val="000000"/>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Tree>
    <p:extLst>
      <p:ext uri="{BB962C8B-B14F-4D97-AF65-F5344CB8AC3E}">
        <p14:creationId xmlns:p14="http://schemas.microsoft.com/office/powerpoint/2010/main" val="1828606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CFA2E4-6E6D-4B91-B151-C62C186D2BE6}" type="slidenum">
              <a:rPr kumimoji="0" lang="en-US" sz="1400" b="0" i="0" u="none" strike="noStrike" kern="1200" cap="none" spc="0" normalizeH="0" baseline="0" noProof="0">
                <a:ln>
                  <a:noFill/>
                </a:ln>
                <a:solidFill>
                  <a:srgbClr val="000000"/>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Tree>
    <p:extLst>
      <p:ext uri="{BB962C8B-B14F-4D97-AF65-F5344CB8AC3E}">
        <p14:creationId xmlns:p14="http://schemas.microsoft.com/office/powerpoint/2010/main" val="3153745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306B857-FAF4-4692-8D48-3F495AECCF16}" type="slidenum">
              <a:rPr kumimoji="0" lang="en-US" sz="1400" b="0" i="0" u="none" strike="noStrike" kern="1200" cap="none" spc="0" normalizeH="0" baseline="0" noProof="0">
                <a:ln>
                  <a:noFill/>
                </a:ln>
                <a:solidFill>
                  <a:srgbClr val="000000"/>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Tree>
    <p:extLst>
      <p:ext uri="{BB962C8B-B14F-4D97-AF65-F5344CB8AC3E}">
        <p14:creationId xmlns:p14="http://schemas.microsoft.com/office/powerpoint/2010/main" val="1449129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7386833-92A5-4C9A-81D6-D6A17C85E0B4}" type="slidenum">
              <a:rPr kumimoji="0" lang="en-US" sz="1400" b="0" i="0" u="none" strike="noStrike" kern="1200" cap="none" spc="0" normalizeH="0" baseline="0" noProof="0">
                <a:ln>
                  <a:noFill/>
                </a:ln>
                <a:solidFill>
                  <a:srgbClr val="000000"/>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Tree>
    <p:extLst>
      <p:ext uri="{BB962C8B-B14F-4D97-AF65-F5344CB8AC3E}">
        <p14:creationId xmlns:p14="http://schemas.microsoft.com/office/powerpoint/2010/main" val="3429788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54EFAF1-F801-4246-88A5-853287DE4F06}" type="slidenum">
              <a:rPr kumimoji="0" lang="en-US" sz="1400" b="0" i="0" u="none" strike="noStrike" kern="1200" cap="none" spc="0" normalizeH="0" baseline="0" noProof="0">
                <a:ln>
                  <a:noFill/>
                </a:ln>
                <a:solidFill>
                  <a:srgbClr val="000000"/>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Tree>
    <p:extLst>
      <p:ext uri="{BB962C8B-B14F-4D97-AF65-F5344CB8AC3E}">
        <p14:creationId xmlns:p14="http://schemas.microsoft.com/office/powerpoint/2010/main" val="1952376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6E813BE-DC3B-4E50-850F-27E4FC126AE8}" type="slidenum">
              <a:rPr kumimoji="0" lang="en-US" sz="1400" b="0" i="0" u="none" strike="noStrike" kern="1200" cap="none" spc="0" normalizeH="0" baseline="0" noProof="0">
                <a:ln>
                  <a:noFill/>
                </a:ln>
                <a:solidFill>
                  <a:srgbClr val="000000"/>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Tree>
    <p:extLst>
      <p:ext uri="{BB962C8B-B14F-4D97-AF65-F5344CB8AC3E}">
        <p14:creationId xmlns:p14="http://schemas.microsoft.com/office/powerpoint/2010/main" val="1355229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6248400"/>
            <a:ext cx="7315200" cy="566738"/>
          </a:xfrm>
        </p:spPr>
        <p:txBody>
          <a:bodyPr anchor="b"/>
          <a:lstStyle>
            <a:lvl1pPr algn="ctr">
              <a:defRPr sz="1800" b="0">
                <a:latin typeface="+mn-lt"/>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980017" y="457200"/>
            <a:ext cx="10134600" cy="55260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Tree>
    <p:extLst>
      <p:ext uri="{BB962C8B-B14F-4D97-AF65-F5344CB8AC3E}">
        <p14:creationId xmlns:p14="http://schemas.microsoft.com/office/powerpoint/2010/main" val="499952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A53E38A-C584-43AE-9A61-2744E756F2BA}" type="slidenum">
              <a:rPr kumimoji="0" lang="en-US" sz="1400" b="0" i="0" u="none" strike="noStrike" kern="1200" cap="none" spc="0" normalizeH="0" baseline="0" noProof="0">
                <a:ln>
                  <a:noFill/>
                </a:ln>
                <a:solidFill>
                  <a:srgbClr val="000000"/>
                </a:solidFill>
                <a:effectLst/>
                <a:uLnTx/>
                <a:uFillTx/>
                <a:latin typeface="Tw Cen MT"/>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Tree>
    <p:extLst>
      <p:ext uri="{BB962C8B-B14F-4D97-AF65-F5344CB8AC3E}">
        <p14:creationId xmlns:p14="http://schemas.microsoft.com/office/powerpoint/2010/main" val="420343039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ctr" rtl="0" eaLnBrk="0" fontAlgn="base" hangingPunct="0">
        <a:spcBef>
          <a:spcPct val="0"/>
        </a:spcBef>
        <a:spcAft>
          <a:spcPct val="0"/>
        </a:spcAft>
        <a:defRPr sz="3600" cap="all" baseline="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11"/>
          <p:cNvSpPr txBox="1">
            <a:spLocks noChangeArrowheads="1"/>
          </p:cNvSpPr>
          <p:nvPr/>
        </p:nvSpPr>
        <p:spPr bwMode="auto">
          <a:xfrm>
            <a:off x="2433638" y="4405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TextBox 1"/>
          <p:cNvSpPr txBox="1"/>
          <p:nvPr/>
        </p:nvSpPr>
        <p:spPr>
          <a:xfrm>
            <a:off x="-21056" y="2284615"/>
            <a:ext cx="12192000" cy="2831544"/>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100" normalizeH="0" baseline="0" noProof="0" dirty="0" smtClean="0">
                <a:ln>
                  <a:noFill/>
                </a:ln>
                <a:solidFill>
                  <a:srgbClr val="000000"/>
                </a:solidFill>
                <a:effectLst/>
                <a:uLnTx/>
                <a:uFillTx/>
                <a:latin typeface="Edwardian Script ITC" panose="030303020407070D0804" pitchFamily="66" charset="0"/>
                <a:ea typeface="MS Gothic" panose="020B0609070205080204" pitchFamily="49" charset="-128"/>
                <a:cs typeface="Shruti" panose="020B0502040204020203" pitchFamily="34" charset="0"/>
              </a:rPr>
              <a:t>City </a:t>
            </a:r>
            <a:r>
              <a:rPr kumimoji="0" lang="en-US" sz="3200" b="0" i="0" u="none" strike="noStrike" kern="1200" cap="none" spc="100" normalizeH="0" baseline="0" noProof="0" dirty="0">
                <a:ln>
                  <a:noFill/>
                </a:ln>
                <a:solidFill>
                  <a:srgbClr val="000000"/>
                </a:solidFill>
                <a:effectLst/>
                <a:uLnTx/>
                <a:uFillTx/>
                <a:latin typeface="Edwardian Script ITC" panose="030303020407070D0804" pitchFamily="66" charset="0"/>
                <a:ea typeface="MS Gothic" panose="020B0609070205080204" pitchFamily="49" charset="-128"/>
                <a:cs typeface="Shruti" panose="020B0502040204020203" pitchFamily="34" charset="0"/>
              </a:rPr>
              <a:t>of </a:t>
            </a:r>
            <a:r>
              <a:rPr kumimoji="0" lang="en-US" sz="3200" b="0" i="0" u="none" strike="noStrike" kern="1200" cap="none" spc="100" normalizeH="0" baseline="0" noProof="0" dirty="0" smtClean="0">
                <a:ln>
                  <a:noFill/>
                </a:ln>
                <a:solidFill>
                  <a:srgbClr val="000000"/>
                </a:solidFill>
                <a:effectLst/>
                <a:uLnTx/>
                <a:uFillTx/>
                <a:latin typeface="Edwardian Script ITC" panose="030303020407070D0804" pitchFamily="66" charset="0"/>
                <a:ea typeface="MS Gothic" panose="020B0609070205080204" pitchFamily="49" charset="-128"/>
                <a:cs typeface="Shruti" panose="020B0502040204020203" pitchFamily="34" charset="0"/>
              </a:rPr>
              <a:t>Charleston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100" normalizeH="0" baseline="0" noProof="0" dirty="0" smtClean="0">
              <a:ln>
                <a:noFill/>
              </a:ln>
              <a:solidFill>
                <a:srgbClr val="000000"/>
              </a:solidFill>
              <a:effectLst/>
              <a:uLnTx/>
              <a:uFillTx/>
              <a:latin typeface="Edwardian Script ITC" panose="030303020407070D0804" pitchFamily="66" charset="0"/>
              <a:ea typeface="MS Gothic" panose="020B0609070205080204" pitchFamily="49" charset="-128"/>
              <a:cs typeface="Shruti" panose="020B0502040204020203"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noProof="0" dirty="0" smtClean="0">
                <a:solidFill>
                  <a:srgbClr val="000000"/>
                </a:solidFill>
                <a:latin typeface="+mj-lt"/>
                <a:ea typeface="MS Gothic" panose="020B0609070205080204" pitchFamily="49" charset="-128"/>
                <a:cs typeface="Shruti" panose="020B0502040204020203" pitchFamily="34" charset="0"/>
              </a:rPr>
              <a:t>West Ashley Revitalization Commission </a:t>
            </a:r>
          </a:p>
          <a:p>
            <a:pPr algn="ctr" fontAlgn="base">
              <a:spcBef>
                <a:spcPct val="0"/>
              </a:spcBef>
              <a:spcAft>
                <a:spcPct val="0"/>
              </a:spcAft>
              <a:defRPr/>
            </a:pPr>
            <a:r>
              <a:rPr lang="en-US" sz="4000" i="1" dirty="0">
                <a:solidFill>
                  <a:srgbClr val="000000"/>
                </a:solidFill>
                <a:latin typeface="+mj-lt"/>
                <a:ea typeface="MS Gothic" panose="020B0609070205080204" pitchFamily="49" charset="-128"/>
                <a:cs typeface="Shruti" panose="020B0502040204020203" pitchFamily="34" charset="0"/>
              </a:rPr>
              <a:t>September 13, 2023</a:t>
            </a:r>
            <a:endParaRPr lang="en-US" sz="4000" dirty="0">
              <a:solidFill>
                <a:srgbClr val="000000"/>
              </a:solidFill>
              <a:latin typeface="+mj-lt"/>
              <a:ea typeface="MS Gothic" panose="020B0609070205080204" pitchFamily="49" charset="-128"/>
              <a:cs typeface="Shruti" panose="020B0502040204020203"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b="0" i="0" u="none" strike="noStrike" kern="1200" cap="none" normalizeH="0" baseline="0" noProof="0" dirty="0" smtClean="0">
              <a:ln>
                <a:noFill/>
              </a:ln>
              <a:solidFill>
                <a:srgbClr val="000000"/>
              </a:solidFill>
              <a:effectLst/>
              <a:uLnTx/>
              <a:uFillTx/>
              <a:latin typeface="Tw Cen MT"/>
              <a:ea typeface="MS Gothic" panose="020B0609070205080204" pitchFamily="49" charset="-128"/>
              <a:cs typeface="Shruti" panose="020B0502040204020203"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0" i="0" u="none" strike="noStrike" kern="1200" cap="none" normalizeH="0" baseline="0" noProof="0" dirty="0" smtClean="0">
                <a:ln>
                  <a:noFill/>
                </a:ln>
                <a:solidFill>
                  <a:srgbClr val="000000"/>
                </a:solidFill>
                <a:effectLst/>
                <a:uLnTx/>
                <a:uFillTx/>
                <a:latin typeface="Tw Cen MT"/>
                <a:ea typeface="MS Gothic" panose="020B0609070205080204" pitchFamily="49" charset="-128"/>
                <a:cs typeface="Shruti" panose="020B0502040204020203" pitchFamily="34" charset="0"/>
              </a:rPr>
              <a:t>Eric Pohlman</a:t>
            </a:r>
            <a:r>
              <a:rPr kumimoji="0" lang="en-US" b="0" i="0" u="none" strike="noStrike" kern="1200" cap="none" normalizeH="0" noProof="0" dirty="0" smtClean="0">
                <a:ln>
                  <a:noFill/>
                </a:ln>
                <a:solidFill>
                  <a:srgbClr val="000000"/>
                </a:solidFill>
                <a:effectLst/>
                <a:uLnTx/>
                <a:uFillTx/>
                <a:latin typeface="Tw Cen MT"/>
                <a:ea typeface="MS Gothic" panose="020B0609070205080204" pitchFamily="49" charset="-128"/>
                <a:cs typeface="Shruti" panose="020B0502040204020203" pitchFamily="34" charset="0"/>
              </a:rPr>
              <a:t> –</a:t>
            </a:r>
            <a:r>
              <a:rPr kumimoji="0" lang="en-US" b="0" i="0" u="none" strike="noStrike" kern="1200" cap="none" normalizeH="0" baseline="0" noProof="0" dirty="0" smtClean="0">
                <a:ln>
                  <a:noFill/>
                </a:ln>
                <a:solidFill>
                  <a:srgbClr val="000000"/>
                </a:solidFill>
                <a:effectLst/>
                <a:uLnTx/>
                <a:uFillTx/>
                <a:latin typeface="Tw Cen MT"/>
                <a:ea typeface="MS Gothic" panose="020B0609070205080204" pitchFamily="49" charset="-128"/>
                <a:cs typeface="Shruti" panose="020B0502040204020203" pitchFamily="34" charset="0"/>
              </a:rPr>
              <a:t> </a:t>
            </a:r>
            <a:r>
              <a:rPr kumimoji="0" lang="en-US" b="0" i="1" u="none" strike="noStrike" kern="1200" cap="none" normalizeH="0" baseline="0" noProof="0" dirty="0" smtClean="0">
                <a:ln>
                  <a:noFill/>
                </a:ln>
                <a:solidFill>
                  <a:srgbClr val="000000"/>
                </a:solidFill>
                <a:effectLst/>
                <a:uLnTx/>
                <a:uFillTx/>
                <a:latin typeface="Tw Cen MT"/>
                <a:ea typeface="MS Gothic" panose="020B0609070205080204" pitchFamily="49" charset="-128"/>
                <a:cs typeface="Shruti" panose="020B0502040204020203" pitchFamily="34" charset="0"/>
              </a:rPr>
              <a:t>West Ashley Coordinator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all" spc="200" normalizeH="0" baseline="0" noProof="0" dirty="0">
              <a:ln>
                <a:noFill/>
              </a:ln>
              <a:solidFill>
                <a:srgbClr val="000000"/>
              </a:solidFill>
              <a:effectLst/>
              <a:uLnTx/>
              <a:uFillTx/>
              <a:latin typeface="Tw Cen MT"/>
              <a:ea typeface="MS Gothic" panose="020B0609070205080204" pitchFamily="49" charset="-128"/>
              <a:cs typeface="Shruti" panose="020B0502040204020203"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1567" y="547401"/>
            <a:ext cx="1766755" cy="1662399"/>
          </a:xfrm>
          <a:prstGeom prst="rect">
            <a:avLst/>
          </a:prstGeom>
        </p:spPr>
      </p:pic>
      <p:cxnSp>
        <p:nvCxnSpPr>
          <p:cNvPr id="5" name="Straight Connector 4"/>
          <p:cNvCxnSpPr/>
          <p:nvPr/>
        </p:nvCxnSpPr>
        <p:spPr>
          <a:xfrm>
            <a:off x="2286000" y="4405313"/>
            <a:ext cx="7620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5034982"/>
            <a:ext cx="6400800" cy="1042416"/>
          </a:xfrm>
          <a:prstGeom prst="rect">
            <a:avLst/>
          </a:prstGeom>
        </p:spPr>
      </p:pic>
    </p:spTree>
    <p:extLst>
      <p:ext uri="{BB962C8B-B14F-4D97-AF65-F5344CB8AC3E}">
        <p14:creationId xmlns:p14="http://schemas.microsoft.com/office/powerpoint/2010/main" val="38598910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8116" y="274638"/>
            <a:ext cx="6204284" cy="1143000"/>
          </a:xfrm>
        </p:spPr>
        <p:txBody>
          <a:bodyPr/>
          <a:lstStyle/>
          <a:p>
            <a:r>
              <a:rPr lang="en-US" dirty="0" smtClean="0"/>
              <a:t>2018 Plan West Ashley</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00264" y="84224"/>
            <a:ext cx="5694946" cy="6705341"/>
          </a:xfrm>
          <a:prstGeom prst="rect">
            <a:avLst/>
          </a:prstGeom>
        </p:spPr>
      </p:pic>
      <p:pic>
        <p:nvPicPr>
          <p:cNvPr id="5" name="Picture 4"/>
          <p:cNvPicPr>
            <a:picLocks noChangeAspect="1"/>
          </p:cNvPicPr>
          <p:nvPr/>
        </p:nvPicPr>
        <p:blipFill>
          <a:blip r:embed="rId3"/>
          <a:stretch>
            <a:fillRect/>
          </a:stretch>
        </p:blipFill>
        <p:spPr>
          <a:xfrm>
            <a:off x="5895472" y="1417638"/>
            <a:ext cx="6196264" cy="4705013"/>
          </a:xfrm>
          <a:prstGeom prst="rect">
            <a:avLst/>
          </a:prstGeom>
        </p:spPr>
      </p:pic>
    </p:spTree>
    <p:extLst>
      <p:ext uri="{BB962C8B-B14F-4D97-AF65-F5344CB8AC3E}">
        <p14:creationId xmlns:p14="http://schemas.microsoft.com/office/powerpoint/2010/main" val="1016789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2018 Plan West Ashley</a:t>
            </a:r>
            <a:endParaRPr lang="en-US" dirty="0"/>
          </a:p>
        </p:txBody>
      </p:sp>
      <p:sp>
        <p:nvSpPr>
          <p:cNvPr id="3" name="Content Placeholder 2"/>
          <p:cNvSpPr>
            <a:spLocks noGrp="1"/>
          </p:cNvSpPr>
          <p:nvPr>
            <p:ph idx="1"/>
          </p:nvPr>
        </p:nvSpPr>
        <p:spPr>
          <a:xfrm>
            <a:off x="609601" y="1516198"/>
            <a:ext cx="7283116" cy="4525963"/>
          </a:xfrm>
        </p:spPr>
        <p:txBody>
          <a:bodyPr/>
          <a:lstStyle/>
          <a:p>
            <a:pPr>
              <a:buFont typeface="+mj-lt"/>
              <a:buAutoNum type="alphaUcPeriod"/>
            </a:pPr>
            <a:r>
              <a:rPr lang="en-US" sz="1800" dirty="0" smtClean="0"/>
              <a:t>Community </a:t>
            </a:r>
            <a:r>
              <a:rPr lang="en-US" sz="1800" dirty="0"/>
              <a:t>participants described the Sam Rittenberg / Old Towne intersection as the “suicide merge” - uncomfortable for motorists, and unsafe for pedestrians and cyclists. Rather than merging together, these streets can meet at a signalized intersection, regularizing traffic flow and allowing for safer movement. Details for this idea, including additional design options, can be found in Chapter 3. </a:t>
            </a:r>
            <a:endParaRPr lang="en-US" sz="1800" dirty="0" smtClean="0"/>
          </a:p>
          <a:p>
            <a:pPr>
              <a:buFont typeface="+mj-lt"/>
              <a:buAutoNum type="alphaUcPeriod"/>
            </a:pPr>
            <a:endParaRPr lang="en-US" sz="1800" dirty="0"/>
          </a:p>
          <a:p>
            <a:pPr>
              <a:buFont typeface="+mj-lt"/>
              <a:buAutoNum type="alphaUcPeriod"/>
            </a:pPr>
            <a:r>
              <a:rPr lang="en-US" sz="1800" dirty="0"/>
              <a:t>The City recently acquired the site of the vacant </a:t>
            </a:r>
            <a:r>
              <a:rPr lang="en-US" sz="1800" dirty="0" err="1"/>
              <a:t>Piggly</a:t>
            </a:r>
            <a:r>
              <a:rPr lang="en-US" sz="1800" dirty="0"/>
              <a:t> Wiggly; future use of this site should </a:t>
            </a:r>
            <a:r>
              <a:rPr lang="en-US" sz="1800" b="1" dirty="0"/>
              <a:t>benefit the community</a:t>
            </a:r>
            <a:r>
              <a:rPr lang="en-US" sz="1800" dirty="0"/>
              <a:t>, and given the prominent location positively contribute to West Ashley identity. A portion of the property is proposed to be used to facilitate intersection improvements. This sketch shows a new building and public space to front the improved intersection. </a:t>
            </a:r>
            <a:r>
              <a:rPr lang="en-US" sz="1800" b="1" dirty="0"/>
              <a:t>Parking (which could include a parking structure) is lined from view of pedestrians on the street. This new building can be the architectural centerpiece to an improved entry district; special attention should be given its design. </a:t>
            </a:r>
          </a:p>
        </p:txBody>
      </p:sp>
      <p:pic>
        <p:nvPicPr>
          <p:cNvPr id="5" name="Picture 4"/>
          <p:cNvPicPr>
            <a:picLocks noChangeAspect="1"/>
          </p:cNvPicPr>
          <p:nvPr/>
        </p:nvPicPr>
        <p:blipFill rotWithShape="1">
          <a:blip r:embed="rId2"/>
          <a:srcRect l="49038" t="31978" r="15144" b="30536"/>
          <a:stretch/>
        </p:blipFill>
        <p:spPr>
          <a:xfrm>
            <a:off x="7892717" y="1524952"/>
            <a:ext cx="3862137" cy="4759029"/>
          </a:xfrm>
          <a:prstGeom prst="rect">
            <a:avLst/>
          </a:prstGeom>
        </p:spPr>
      </p:pic>
    </p:spTree>
    <p:extLst>
      <p:ext uri="{BB962C8B-B14F-4D97-AF65-F5344CB8AC3E}">
        <p14:creationId xmlns:p14="http://schemas.microsoft.com/office/powerpoint/2010/main" val="384387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9322" y="0"/>
            <a:ext cx="11291299" cy="6711167"/>
          </a:xfrm>
          <a:prstGeom prst="rect">
            <a:avLst/>
          </a:prstGeom>
        </p:spPr>
      </p:pic>
    </p:spTree>
    <p:extLst>
      <p:ext uri="{BB962C8B-B14F-4D97-AF65-F5344CB8AC3E}">
        <p14:creationId xmlns:p14="http://schemas.microsoft.com/office/powerpoint/2010/main" val="3563009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81006" y="-12031"/>
            <a:ext cx="10701394" cy="6870031"/>
          </a:xfrm>
          <a:prstGeom prst="rect">
            <a:avLst/>
          </a:prstGeom>
        </p:spPr>
      </p:pic>
    </p:spTree>
    <p:extLst>
      <p:ext uri="{BB962C8B-B14F-4D97-AF65-F5344CB8AC3E}">
        <p14:creationId xmlns:p14="http://schemas.microsoft.com/office/powerpoint/2010/main" val="29019027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6085" y="0"/>
            <a:ext cx="10759829" cy="6858000"/>
          </a:xfrm>
          <a:prstGeom prst="rect">
            <a:avLst/>
          </a:prstGeom>
        </p:spPr>
      </p:pic>
    </p:spTree>
    <p:extLst>
      <p:ext uri="{BB962C8B-B14F-4D97-AF65-F5344CB8AC3E}">
        <p14:creationId xmlns:p14="http://schemas.microsoft.com/office/powerpoint/2010/main" val="24668016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1515" y="115137"/>
            <a:ext cx="11458854" cy="6742863"/>
          </a:xfrm>
          <a:prstGeom prst="rect">
            <a:avLst/>
          </a:prstGeom>
        </p:spPr>
      </p:pic>
    </p:spTree>
    <p:extLst>
      <p:ext uri="{BB962C8B-B14F-4D97-AF65-F5344CB8AC3E}">
        <p14:creationId xmlns:p14="http://schemas.microsoft.com/office/powerpoint/2010/main" val="2145617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37270" y="0"/>
            <a:ext cx="9685660" cy="6873694"/>
          </a:xfrm>
          <a:prstGeom prst="rect">
            <a:avLst/>
          </a:prstGeom>
        </p:spPr>
      </p:pic>
    </p:spTree>
    <p:extLst>
      <p:ext uri="{BB962C8B-B14F-4D97-AF65-F5344CB8AC3E}">
        <p14:creationId xmlns:p14="http://schemas.microsoft.com/office/powerpoint/2010/main" val="1686673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67330"/>
            <a:ext cx="12192000" cy="6805016"/>
          </a:xfrm>
          <a:prstGeom prst="rect">
            <a:avLst/>
          </a:prstGeom>
        </p:spPr>
      </p:pic>
    </p:spTree>
    <p:extLst>
      <p:ext uri="{BB962C8B-B14F-4D97-AF65-F5344CB8AC3E}">
        <p14:creationId xmlns:p14="http://schemas.microsoft.com/office/powerpoint/2010/main" val="39055191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721330"/>
          </a:xfrm>
          <a:prstGeom prst="rect">
            <a:avLst/>
          </a:prstGeom>
        </p:spPr>
      </p:pic>
      <p:pic>
        <p:nvPicPr>
          <p:cNvPr id="5" name="Picture 4"/>
          <p:cNvPicPr>
            <a:picLocks noChangeAspect="1"/>
          </p:cNvPicPr>
          <p:nvPr/>
        </p:nvPicPr>
        <p:blipFill>
          <a:blip r:embed="rId3"/>
          <a:stretch>
            <a:fillRect/>
          </a:stretch>
        </p:blipFill>
        <p:spPr>
          <a:xfrm>
            <a:off x="4622428" y="4944978"/>
            <a:ext cx="3843426" cy="1776351"/>
          </a:xfrm>
          <a:prstGeom prst="rect">
            <a:avLst/>
          </a:prstGeom>
        </p:spPr>
      </p:pic>
      <p:sp>
        <p:nvSpPr>
          <p:cNvPr id="6" name="Rectangle 5"/>
          <p:cNvSpPr/>
          <p:nvPr/>
        </p:nvSpPr>
        <p:spPr>
          <a:xfrm>
            <a:off x="156411" y="108284"/>
            <a:ext cx="2779294" cy="1419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43488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Rectangle 5"/>
          <p:cNvSpPr/>
          <p:nvPr/>
        </p:nvSpPr>
        <p:spPr>
          <a:xfrm>
            <a:off x="156411" y="108284"/>
            <a:ext cx="2779294" cy="1419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0" y="0"/>
            <a:ext cx="12192000" cy="6848593"/>
          </a:xfrm>
          <a:prstGeom prst="rect">
            <a:avLst/>
          </a:prstGeom>
        </p:spPr>
      </p:pic>
      <p:sp>
        <p:nvSpPr>
          <p:cNvPr id="8" name="Rectangle 7"/>
          <p:cNvSpPr/>
          <p:nvPr/>
        </p:nvSpPr>
        <p:spPr>
          <a:xfrm>
            <a:off x="156411" y="108284"/>
            <a:ext cx="3188368" cy="1528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156411" y="246046"/>
            <a:ext cx="4932947" cy="2236135"/>
          </a:xfrm>
          <a:prstGeom prst="rect">
            <a:avLst/>
          </a:prstGeom>
        </p:spPr>
      </p:pic>
    </p:spTree>
    <p:extLst>
      <p:ext uri="{BB962C8B-B14F-4D97-AF65-F5344CB8AC3E}">
        <p14:creationId xmlns:p14="http://schemas.microsoft.com/office/powerpoint/2010/main" val="29569642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Review Board Demolition Overview</a:t>
            </a:r>
            <a:endParaRPr lang="en-US" dirty="0"/>
          </a:p>
        </p:txBody>
      </p:sp>
      <p:sp>
        <p:nvSpPr>
          <p:cNvPr id="4" name="Content Placeholder 2"/>
          <p:cNvSpPr>
            <a:spLocks noGrp="1"/>
          </p:cNvSpPr>
          <p:nvPr>
            <p:ph idx="1"/>
          </p:nvPr>
        </p:nvSpPr>
        <p:spPr>
          <a:xfrm>
            <a:off x="838200" y="1417638"/>
            <a:ext cx="10515600" cy="4759325"/>
          </a:xfrm>
        </p:spPr>
        <p:txBody>
          <a:bodyPr/>
          <a:lstStyle/>
          <a:p>
            <a:r>
              <a:rPr lang="en-US" dirty="0" smtClean="0"/>
              <a:t>West Ashley Historic Preservation presented at the March 8, 2023 Meeting</a:t>
            </a:r>
          </a:p>
          <a:p>
            <a:pPr lvl="1"/>
            <a:r>
              <a:rPr lang="en-US" dirty="0" smtClean="0"/>
              <a:t>Motion made to </a:t>
            </a:r>
            <a:r>
              <a:rPr lang="en-US" dirty="0"/>
              <a:t>ask Council to consider reviewing procedures within the existing boards that we have to expand protections and creating an inventory or creating a subcommittee or subgroup within this Commission to quantify exactly what should be preserved and what we want to preserve. </a:t>
            </a:r>
            <a:endParaRPr lang="en-US" dirty="0" smtClean="0"/>
          </a:p>
          <a:p>
            <a:pPr marL="0" indent="0">
              <a:buNone/>
            </a:pPr>
            <a:endParaRPr lang="en-US" dirty="0" smtClean="0"/>
          </a:p>
          <a:p>
            <a:r>
              <a:rPr lang="en-US" dirty="0" smtClean="0"/>
              <a:t>Design </a:t>
            </a:r>
            <a:r>
              <a:rPr lang="en-US" dirty="0"/>
              <a:t>Review Board (DRB) and staff have been working with Legal on this request from Council to look at ways to make this more predictable and provide clearer guidance to property owners and board members concerning demolition requests</a:t>
            </a:r>
          </a:p>
          <a:p>
            <a:endParaRPr lang="en-US" dirty="0"/>
          </a:p>
          <a:p>
            <a:r>
              <a:rPr lang="en-US" dirty="0"/>
              <a:t>This amendment seeks to:</a:t>
            </a:r>
          </a:p>
          <a:p>
            <a:pPr lvl="1"/>
            <a:r>
              <a:rPr lang="en-US" dirty="0"/>
              <a:t>Create clear standards for the review of demolition requests and introduces a test to determine whether a structure contributes to the historic character of the area</a:t>
            </a:r>
          </a:p>
          <a:p>
            <a:pPr lvl="1"/>
            <a:r>
              <a:rPr lang="en-US" dirty="0"/>
              <a:t>Provide the board guidance for older structures that don’t rise to the above test but are greater than 50 years of </a:t>
            </a:r>
            <a:r>
              <a:rPr lang="en-US" dirty="0" smtClean="0"/>
              <a:t>age</a:t>
            </a:r>
            <a:endParaRPr lang="en-US" dirty="0"/>
          </a:p>
        </p:txBody>
      </p:sp>
    </p:spTree>
    <p:extLst>
      <p:ext uri="{BB962C8B-B14F-4D97-AF65-F5344CB8AC3E}">
        <p14:creationId xmlns:p14="http://schemas.microsoft.com/office/powerpoint/2010/main" val="10448548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87879" y="149067"/>
            <a:ext cx="12004121" cy="6608056"/>
          </a:xfrm>
          <a:prstGeom prst="rect">
            <a:avLst/>
          </a:prstGeom>
        </p:spPr>
      </p:pic>
      <p:pic>
        <p:nvPicPr>
          <p:cNvPr id="6" name="Picture 5"/>
          <p:cNvPicPr>
            <a:picLocks noChangeAspect="1"/>
          </p:cNvPicPr>
          <p:nvPr/>
        </p:nvPicPr>
        <p:blipFill>
          <a:blip r:embed="rId3"/>
          <a:stretch>
            <a:fillRect/>
          </a:stretch>
        </p:blipFill>
        <p:spPr>
          <a:xfrm>
            <a:off x="97772" y="149067"/>
            <a:ext cx="5375928" cy="2069349"/>
          </a:xfrm>
          <a:prstGeom prst="rect">
            <a:avLst/>
          </a:prstGeom>
        </p:spPr>
      </p:pic>
    </p:spTree>
    <p:extLst>
      <p:ext uri="{BB962C8B-B14F-4D97-AF65-F5344CB8AC3E}">
        <p14:creationId xmlns:p14="http://schemas.microsoft.com/office/powerpoint/2010/main" val="1745031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DRB Demo Highlights</a:t>
            </a:r>
            <a:endParaRPr lang="en-US" dirty="0"/>
          </a:p>
        </p:txBody>
      </p:sp>
      <p:sp>
        <p:nvSpPr>
          <p:cNvPr id="3" name="Content Placeholder 2"/>
          <p:cNvSpPr>
            <a:spLocks noGrp="1"/>
          </p:cNvSpPr>
          <p:nvPr>
            <p:ph idx="1"/>
          </p:nvPr>
        </p:nvSpPr>
        <p:spPr/>
        <p:txBody>
          <a:bodyPr/>
          <a:lstStyle/>
          <a:p>
            <a:r>
              <a:rPr lang="en-US" dirty="0" smtClean="0"/>
              <a:t>Alters wording for the standards for demolition section and adds additional time for public posting.</a:t>
            </a:r>
          </a:p>
          <a:p>
            <a:pPr marL="457200" lvl="1" indent="0">
              <a:buNone/>
            </a:pPr>
            <a:endParaRPr lang="en-US" dirty="0" smtClean="0"/>
          </a:p>
          <a:p>
            <a:pPr marL="457200" lvl="1" indent="0">
              <a:buNone/>
            </a:pPr>
            <a:r>
              <a:rPr lang="en-US" dirty="0" smtClean="0"/>
              <a:t>Current wording for review:</a:t>
            </a:r>
          </a:p>
          <a:p>
            <a:r>
              <a:rPr lang="en-US" dirty="0"/>
              <a:t>In reviewing an application to demolish in whole or in part, or remove or relocate any existing structure applicable to paragraph 10 or 11 above, the Design Review Board shall consider, among other things, the following factors:</a:t>
            </a:r>
          </a:p>
          <a:p>
            <a:r>
              <a:rPr lang="en-US" dirty="0" smtClean="0"/>
              <a:t>1. The </a:t>
            </a:r>
            <a:r>
              <a:rPr lang="en-US" dirty="0"/>
              <a:t>architectural and aesthetic features of the structure, the nature and quality of the structure, including its architectural fabric, any historical significance, the nature and quality of the surrounding area and the structure's contribution to the overall streetscape of the area.</a:t>
            </a:r>
          </a:p>
          <a:p>
            <a:pPr marL="457200" lvl="1" indent="0">
              <a:buNone/>
            </a:pPr>
            <a:endParaRPr lang="en-US" dirty="0"/>
          </a:p>
        </p:txBody>
      </p:sp>
    </p:spTree>
    <p:extLst>
      <p:ext uri="{BB962C8B-B14F-4D97-AF65-F5344CB8AC3E}">
        <p14:creationId xmlns:p14="http://schemas.microsoft.com/office/powerpoint/2010/main" val="3088611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DRB Demo Highlights</a:t>
            </a:r>
            <a:endParaRPr lang="en-US" dirty="0"/>
          </a:p>
        </p:txBody>
      </p:sp>
      <p:sp>
        <p:nvSpPr>
          <p:cNvPr id="3" name="Content Placeholder 2"/>
          <p:cNvSpPr>
            <a:spLocks noGrp="1"/>
          </p:cNvSpPr>
          <p:nvPr>
            <p:ph idx="1"/>
          </p:nvPr>
        </p:nvSpPr>
        <p:spPr>
          <a:xfrm>
            <a:off x="609600" y="1261154"/>
            <a:ext cx="10972800" cy="5879385"/>
          </a:xfrm>
        </p:spPr>
        <p:txBody>
          <a:bodyPr/>
          <a:lstStyle/>
          <a:p>
            <a:pPr marL="457200" lvl="1" indent="0">
              <a:buNone/>
            </a:pPr>
            <a:r>
              <a:rPr lang="en-US" dirty="0" smtClean="0"/>
              <a:t>Draft wording for review:</a:t>
            </a:r>
          </a:p>
          <a:p>
            <a:pPr marL="0" indent="0">
              <a:buNone/>
            </a:pPr>
            <a:r>
              <a:rPr lang="en-US" dirty="0"/>
              <a:t>In reviewing an application to demolish in whole or in part, or remove or relocate any existing structure applicable to paragraph 10 or 11 above, the Design Review Board shall first </a:t>
            </a:r>
            <a:r>
              <a:rPr lang="en-US" dirty="0" smtClean="0"/>
              <a:t>determine </a:t>
            </a:r>
            <a:r>
              <a:rPr lang="en-US" dirty="0"/>
              <a:t>whether the structure contributes to the historic character of the area</a:t>
            </a:r>
            <a:r>
              <a:rPr lang="en-US" dirty="0" smtClean="0"/>
              <a:t>s:</a:t>
            </a:r>
          </a:p>
          <a:p>
            <a:pPr marL="0" indent="0">
              <a:buNone/>
            </a:pPr>
            <a:r>
              <a:rPr lang="en-US" dirty="0" smtClean="0"/>
              <a:t>1. The </a:t>
            </a:r>
            <a:r>
              <a:rPr lang="en-US" dirty="0"/>
              <a:t>structure will be deemed to contribute to the historic character of the area if the structure is at least fifty (50) years old and any one of the following apply: </a:t>
            </a:r>
          </a:p>
          <a:p>
            <a:pPr marL="400050" lvl="1" indent="0">
              <a:buNone/>
            </a:pPr>
            <a:r>
              <a:rPr lang="en-US" dirty="0" smtClean="0"/>
              <a:t>a. The </a:t>
            </a:r>
            <a:r>
              <a:rPr lang="en-US" dirty="0"/>
              <a:t>structure possesses integrity of location, design, setting, materials, workmanship, cultural significance, and association;</a:t>
            </a:r>
          </a:p>
          <a:p>
            <a:pPr marL="400050" lvl="1" indent="0">
              <a:buNone/>
            </a:pPr>
            <a:r>
              <a:rPr lang="en-US" dirty="0" smtClean="0"/>
              <a:t>b. The </a:t>
            </a:r>
            <a:r>
              <a:rPr lang="en-US" dirty="0"/>
              <a:t>structure is associated with events that have made a significant contribution to the broad patterns of our history;</a:t>
            </a:r>
          </a:p>
          <a:p>
            <a:pPr marL="400050" lvl="1" indent="0">
              <a:buNone/>
            </a:pPr>
            <a:r>
              <a:rPr lang="en-US" dirty="0" smtClean="0"/>
              <a:t>c. The </a:t>
            </a:r>
            <a:r>
              <a:rPr lang="en-US" dirty="0"/>
              <a:t>structure is associated with the lives of significant persons in our past;</a:t>
            </a:r>
          </a:p>
          <a:p>
            <a:pPr marL="400050" lvl="1" indent="0">
              <a:buNone/>
            </a:pPr>
            <a:r>
              <a:rPr lang="en-US" dirty="0" smtClean="0"/>
              <a:t>d. The </a:t>
            </a:r>
            <a:r>
              <a:rPr lang="en-US" dirty="0"/>
              <a:t>structure embodies the distinctive characteristics of a type, period, or method of construction, or that represents the work of a master, or that possesses high artistic values, or that represents a significant and distinguishable entity whose components may lack individual distinction</a:t>
            </a:r>
          </a:p>
          <a:p>
            <a:pPr marL="400050" lvl="1" indent="0">
              <a:buNone/>
            </a:pPr>
            <a:r>
              <a:rPr lang="en-US" dirty="0" smtClean="0"/>
              <a:t>e. The </a:t>
            </a:r>
            <a:r>
              <a:rPr lang="en-US" dirty="0"/>
              <a:t>structure has yielded or may be likely to yield, information important in history or prehistory; or</a:t>
            </a:r>
          </a:p>
          <a:p>
            <a:pPr marL="400050" lvl="1" indent="0">
              <a:buNone/>
            </a:pPr>
            <a:r>
              <a:rPr lang="en-US" dirty="0" smtClean="0"/>
              <a:t>f. The </a:t>
            </a:r>
            <a:r>
              <a:rPr lang="en-US" dirty="0"/>
              <a:t>structure has achieved significance within the past fifty (50) years if it is of ‘exceptional importance’ as defined by the National Park Service.</a:t>
            </a:r>
          </a:p>
          <a:p>
            <a:endParaRPr lang="en-US" dirty="0"/>
          </a:p>
        </p:txBody>
      </p:sp>
    </p:spTree>
    <p:extLst>
      <p:ext uri="{BB962C8B-B14F-4D97-AF65-F5344CB8AC3E}">
        <p14:creationId xmlns:p14="http://schemas.microsoft.com/office/powerpoint/2010/main" val="995227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DRB Demo Highlights</a:t>
            </a:r>
            <a:endParaRPr lang="en-US" dirty="0"/>
          </a:p>
        </p:txBody>
      </p:sp>
      <p:sp>
        <p:nvSpPr>
          <p:cNvPr id="3" name="Content Placeholder 2"/>
          <p:cNvSpPr>
            <a:spLocks noGrp="1"/>
          </p:cNvSpPr>
          <p:nvPr>
            <p:ph idx="1"/>
          </p:nvPr>
        </p:nvSpPr>
        <p:spPr>
          <a:xfrm>
            <a:off x="609600" y="1261154"/>
            <a:ext cx="10972800" cy="5098549"/>
          </a:xfrm>
        </p:spPr>
        <p:txBody>
          <a:bodyPr/>
          <a:lstStyle/>
          <a:p>
            <a:pPr marL="457200" lvl="1" indent="0">
              <a:buNone/>
            </a:pPr>
            <a:r>
              <a:rPr lang="en-US" dirty="0" smtClean="0"/>
              <a:t>Draft wording for review:</a:t>
            </a:r>
          </a:p>
          <a:p>
            <a:pPr marL="0" indent="0">
              <a:buNone/>
            </a:pPr>
            <a:r>
              <a:rPr lang="en-US" dirty="0" smtClean="0"/>
              <a:t>2. If </a:t>
            </a:r>
            <a:r>
              <a:rPr lang="en-US" dirty="0"/>
              <a:t>the structure is at least fifty (50) years old and none of the above apply, the Design Review Board may consider:</a:t>
            </a:r>
          </a:p>
          <a:p>
            <a:pPr marL="400050" lvl="1" indent="0">
              <a:buNone/>
            </a:pPr>
            <a:r>
              <a:rPr lang="en-US" dirty="0" smtClean="0"/>
              <a:t>a. Whether </a:t>
            </a:r>
            <a:r>
              <a:rPr lang="en-US" dirty="0"/>
              <a:t>the physical integrity of the structure is compromised to such a degree that it is no longer salvageable, and presents a hazard to adjacent properties.</a:t>
            </a:r>
          </a:p>
          <a:p>
            <a:pPr marL="400050" lvl="1" indent="0">
              <a:buNone/>
            </a:pPr>
            <a:r>
              <a:rPr lang="en-US" dirty="0" smtClean="0"/>
              <a:t>b. Whether </a:t>
            </a:r>
            <a:r>
              <a:rPr lang="en-US" dirty="0"/>
              <a:t>good faith efforts to prevent deterioration of the structure have been undertaken, and the present condition of the structure indicates those efforts were significantly and materially frustrated by circumstances beyond the owner’s control. </a:t>
            </a:r>
            <a:endParaRPr lang="en-US" dirty="0" smtClean="0"/>
          </a:p>
          <a:p>
            <a:pPr marL="400050" lvl="1" indent="0">
              <a:buNone/>
            </a:pPr>
            <a:r>
              <a:rPr lang="en-US" dirty="0" smtClean="0"/>
              <a:t>Draft Wording for posting requirements</a:t>
            </a:r>
            <a:endParaRPr lang="en-US" dirty="0"/>
          </a:p>
          <a:p>
            <a:pPr marL="0" lvl="0" indent="0">
              <a:buNone/>
            </a:pPr>
            <a:endParaRPr lang="en-US" dirty="0" smtClean="0"/>
          </a:p>
          <a:p>
            <a:pPr marL="400050" lvl="1" indent="0">
              <a:buNone/>
            </a:pPr>
            <a:r>
              <a:rPr lang="en-US" dirty="0"/>
              <a:t>Posting requirements</a:t>
            </a:r>
          </a:p>
          <a:p>
            <a:pPr marL="0" lvl="0" indent="0">
              <a:buNone/>
            </a:pPr>
            <a:r>
              <a:rPr lang="en-US" dirty="0" smtClean="0"/>
              <a:t>In </a:t>
            </a:r>
            <a:r>
              <a:rPr lang="en-US" dirty="0"/>
              <a:t>all applications involving the demolition, partial demolition, removal or relocation of a structure, provision shall be made for a public hearing as set forth in this article, and the property upon which the structure is located shall be posted with notice of the application to demolish or relocate at least fifteen (15) days prior to the consideration by the Design Review</a:t>
            </a:r>
            <a:r>
              <a:rPr lang="en-US" sz="1100" dirty="0"/>
              <a:t> </a:t>
            </a:r>
            <a:r>
              <a:rPr lang="en-US" dirty="0"/>
              <a:t> Board</a:t>
            </a:r>
            <a:r>
              <a:rPr lang="en-US" dirty="0" smtClean="0"/>
              <a:t>.</a:t>
            </a:r>
            <a:endParaRPr lang="en-US" sz="1800" dirty="0"/>
          </a:p>
        </p:txBody>
      </p:sp>
    </p:spTree>
    <p:extLst>
      <p:ext uri="{BB962C8B-B14F-4D97-AF65-F5344CB8AC3E}">
        <p14:creationId xmlns:p14="http://schemas.microsoft.com/office/powerpoint/2010/main" val="1269319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DRB Demolition Update</a:t>
            </a:r>
            <a:endParaRPr lang="en-US" dirty="0"/>
          </a:p>
        </p:txBody>
      </p:sp>
      <p:sp>
        <p:nvSpPr>
          <p:cNvPr id="3" name="Content Placeholder 2"/>
          <p:cNvSpPr>
            <a:spLocks noGrp="1"/>
          </p:cNvSpPr>
          <p:nvPr>
            <p:ph idx="1"/>
          </p:nvPr>
        </p:nvSpPr>
        <p:spPr/>
        <p:txBody>
          <a:bodyPr/>
          <a:lstStyle/>
          <a:p>
            <a:pPr marL="0" indent="0">
              <a:buNone/>
            </a:pPr>
            <a:r>
              <a:rPr lang="en-US" dirty="0" smtClean="0"/>
              <a:t>Was presented to Community Development Committee (August17, 2023) for direction</a:t>
            </a:r>
          </a:p>
          <a:p>
            <a:r>
              <a:rPr lang="en-US" dirty="0" smtClean="0"/>
              <a:t>Questions raised for if we should include language on economic factors.</a:t>
            </a:r>
          </a:p>
          <a:p>
            <a:pPr lvl="1"/>
            <a:r>
              <a:rPr lang="en-US" dirty="0" smtClean="0"/>
              <a:t>Comparable cities (Columbia/Savannah) do have exceptions for if the rehabilitation was greater than potential value.</a:t>
            </a:r>
          </a:p>
          <a:p>
            <a:pPr lvl="1"/>
            <a:r>
              <a:rPr lang="en-US" dirty="0" smtClean="0"/>
              <a:t>Some felt the economic hardship could lead to conflict due to no other board having that criteria in the City. </a:t>
            </a:r>
          </a:p>
          <a:p>
            <a:r>
              <a:rPr lang="en-US" dirty="0" smtClean="0"/>
              <a:t>Appreciated how it would make the process clearer for applicants. </a:t>
            </a:r>
          </a:p>
          <a:p>
            <a:r>
              <a:rPr lang="en-US" dirty="0" smtClean="0"/>
              <a:t>Concerns about affordable housing and conflicts with demolition. Possible need for study to identify the most important to save.</a:t>
            </a:r>
          </a:p>
          <a:p>
            <a:endParaRPr lang="en-US" dirty="0"/>
          </a:p>
          <a:p>
            <a:pPr marL="0" indent="0">
              <a:buNone/>
            </a:pPr>
            <a:r>
              <a:rPr lang="en-US" dirty="0" smtClean="0"/>
              <a:t>Next Steps:</a:t>
            </a:r>
          </a:p>
          <a:p>
            <a:r>
              <a:rPr lang="en-US" dirty="0" smtClean="0"/>
              <a:t>Planning Commission Review of draft ordinance October 2023</a:t>
            </a:r>
          </a:p>
          <a:p>
            <a:r>
              <a:rPr lang="en-US" dirty="0" smtClean="0"/>
              <a:t>City Council November 2023 for first reading; December for second/third reading. </a:t>
            </a:r>
            <a:endParaRPr lang="en-US" dirty="0"/>
          </a:p>
        </p:txBody>
      </p:sp>
    </p:spTree>
    <p:extLst>
      <p:ext uri="{BB962C8B-B14F-4D97-AF65-F5344CB8AC3E}">
        <p14:creationId xmlns:p14="http://schemas.microsoft.com/office/powerpoint/2010/main" val="2235352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Sumar Street Update</a:t>
            </a:r>
            <a:endParaRPr lang="en-US" dirty="0"/>
          </a:p>
        </p:txBody>
      </p:sp>
      <p:sp>
        <p:nvSpPr>
          <p:cNvPr id="3" name="Content Placeholder 2"/>
          <p:cNvSpPr>
            <a:spLocks noGrp="1"/>
          </p:cNvSpPr>
          <p:nvPr>
            <p:ph idx="1"/>
          </p:nvPr>
        </p:nvSpPr>
        <p:spPr/>
        <p:txBody>
          <a:bodyPr/>
          <a:lstStyle/>
          <a:p>
            <a:r>
              <a:rPr lang="en-US" sz="2400" dirty="0" smtClean="0"/>
              <a:t>Presented April 4 2023 at City Council Ad Hoc group</a:t>
            </a:r>
          </a:p>
          <a:p>
            <a:pPr lvl="1"/>
            <a:r>
              <a:rPr lang="en-US" sz="2400" dirty="0"/>
              <a:t>Majority of meeting was held as an executive session regarding business </a:t>
            </a:r>
            <a:r>
              <a:rPr lang="en-US" sz="2400" dirty="0" smtClean="0"/>
              <a:t>discussion</a:t>
            </a:r>
          </a:p>
          <a:p>
            <a:r>
              <a:rPr lang="en-US" sz="2400" dirty="0" smtClean="0"/>
              <a:t>Presented June 20 2023 at City Council</a:t>
            </a:r>
          </a:p>
          <a:p>
            <a:pPr lvl="1"/>
            <a:r>
              <a:rPr lang="en-US" sz="2400" dirty="0" smtClean="0"/>
              <a:t>Had three alternatives for design</a:t>
            </a:r>
          </a:p>
          <a:p>
            <a:pPr lvl="2"/>
            <a:r>
              <a:rPr lang="en-US" sz="2400" dirty="0" smtClean="0"/>
              <a:t>Underground parking deck</a:t>
            </a:r>
          </a:p>
          <a:p>
            <a:pPr lvl="2"/>
            <a:r>
              <a:rPr lang="en-US" sz="2400" dirty="0" smtClean="0"/>
              <a:t>Above ground parking deck</a:t>
            </a:r>
          </a:p>
          <a:p>
            <a:pPr lvl="2"/>
            <a:r>
              <a:rPr lang="en-US" sz="2400" dirty="0" smtClean="0"/>
              <a:t>Surface parking only</a:t>
            </a:r>
          </a:p>
          <a:p>
            <a:pPr lvl="1"/>
            <a:r>
              <a:rPr lang="en-US" sz="2400" dirty="0" smtClean="0"/>
              <a:t>Vote was taken for support of underground deck and failed</a:t>
            </a:r>
          </a:p>
          <a:p>
            <a:pPr lvl="1"/>
            <a:r>
              <a:rPr lang="en-US" sz="2400" dirty="0" smtClean="0"/>
              <a:t>Vote was taken to support options 2 (above ground deck) </a:t>
            </a:r>
          </a:p>
          <a:p>
            <a:pPr lvl="2"/>
            <a:r>
              <a:rPr lang="en-US" sz="2400" dirty="0" smtClean="0"/>
              <a:t>Vote was Deferred and sent to Community Development </a:t>
            </a:r>
          </a:p>
          <a:p>
            <a:pPr lvl="1"/>
            <a:endParaRPr lang="en-US" dirty="0" smtClean="0"/>
          </a:p>
          <a:p>
            <a:pPr lvl="1"/>
            <a:endParaRPr lang="en-US" dirty="0" smtClean="0"/>
          </a:p>
          <a:p>
            <a:endParaRPr lang="en-US" dirty="0"/>
          </a:p>
        </p:txBody>
      </p:sp>
    </p:spTree>
    <p:extLst>
      <p:ext uri="{BB962C8B-B14F-4D97-AF65-F5344CB8AC3E}">
        <p14:creationId xmlns:p14="http://schemas.microsoft.com/office/powerpoint/2010/main" val="909976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Sumar Street Update</a:t>
            </a:r>
          </a:p>
        </p:txBody>
      </p:sp>
      <p:sp>
        <p:nvSpPr>
          <p:cNvPr id="3" name="Content Placeholder 2"/>
          <p:cNvSpPr>
            <a:spLocks noGrp="1"/>
          </p:cNvSpPr>
          <p:nvPr>
            <p:ph idx="1"/>
          </p:nvPr>
        </p:nvSpPr>
        <p:spPr/>
        <p:txBody>
          <a:bodyPr/>
          <a:lstStyle/>
          <a:p>
            <a:r>
              <a:rPr lang="en-US" sz="2400" dirty="0"/>
              <a:t>Presented </a:t>
            </a:r>
            <a:r>
              <a:rPr lang="en-US" sz="2400" dirty="0" smtClean="0"/>
              <a:t>July 20 </a:t>
            </a:r>
            <a:r>
              <a:rPr lang="en-US" sz="2400" dirty="0"/>
              <a:t>2023 at </a:t>
            </a:r>
            <a:r>
              <a:rPr lang="en-US" sz="2400" dirty="0" smtClean="0"/>
              <a:t>Community Development Committee</a:t>
            </a:r>
            <a:endParaRPr lang="en-US" sz="2400" dirty="0"/>
          </a:p>
          <a:p>
            <a:pPr lvl="1"/>
            <a:r>
              <a:rPr lang="en-US" sz="2400" dirty="0" smtClean="0"/>
              <a:t>Voted recommendation to City Council for staff to look at Plan West Ashley to develop an option that includes a civic center and green </a:t>
            </a:r>
            <a:r>
              <a:rPr lang="en-US" sz="2400" smtClean="0"/>
              <a:t>space </a:t>
            </a:r>
            <a:endParaRPr lang="en-US" sz="2400" dirty="0" smtClean="0"/>
          </a:p>
          <a:p>
            <a:r>
              <a:rPr lang="en-US" sz="2400" dirty="0"/>
              <a:t>Report out of Community Development Committee August 15 2023 City Council Meeting</a:t>
            </a:r>
          </a:p>
          <a:p>
            <a:pPr lvl="1"/>
            <a:r>
              <a:rPr lang="en-US" sz="2400" dirty="0"/>
              <a:t>Voted on motion as reported out from CD Committee (send to staff) passed</a:t>
            </a:r>
          </a:p>
          <a:p>
            <a:r>
              <a:rPr lang="en-US" sz="2400" dirty="0" smtClean="0"/>
              <a:t>Council Communications in City Council September 12 2023</a:t>
            </a:r>
          </a:p>
          <a:p>
            <a:pPr lvl="1"/>
            <a:r>
              <a:rPr lang="en-US" sz="2200" dirty="0" smtClean="0"/>
              <a:t>Has been requested to go back to Community Development Committee </a:t>
            </a:r>
            <a:r>
              <a:rPr lang="en-US" sz="2200" b="1" dirty="0" smtClean="0"/>
              <a:t>(September 21 2023) </a:t>
            </a:r>
            <a:r>
              <a:rPr lang="en-US" sz="2200" dirty="0" smtClean="0"/>
              <a:t>for further clarification on direction to staff</a:t>
            </a:r>
          </a:p>
          <a:p>
            <a:pPr lvl="1"/>
            <a:r>
              <a:rPr lang="en-US" sz="2200" dirty="0" smtClean="0"/>
              <a:t>May also be sent to Transportation and Real Estate Committees in the future</a:t>
            </a:r>
          </a:p>
          <a:p>
            <a:pPr lvl="1"/>
            <a:endParaRPr lang="en-US" sz="2200" dirty="0"/>
          </a:p>
          <a:p>
            <a:pPr lvl="1"/>
            <a:endParaRPr lang="en-US" sz="2400" dirty="0" smtClean="0"/>
          </a:p>
          <a:p>
            <a:endParaRPr lang="en-US" dirty="0"/>
          </a:p>
        </p:txBody>
      </p:sp>
    </p:spTree>
    <p:extLst>
      <p:ext uri="{BB962C8B-B14F-4D97-AF65-F5344CB8AC3E}">
        <p14:creationId xmlns:p14="http://schemas.microsoft.com/office/powerpoint/2010/main" val="726614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2000 </a:t>
            </a:r>
            <a:r>
              <a:rPr lang="en-US" dirty="0" smtClean="0"/>
              <a:t>Old Charles Towne District</a:t>
            </a:r>
            <a:endParaRPr lang="en-US" dirty="0"/>
          </a:p>
        </p:txBody>
      </p:sp>
      <p:sp>
        <p:nvSpPr>
          <p:cNvPr id="3" name="Content Placeholder 2"/>
          <p:cNvSpPr>
            <a:spLocks noGrp="1"/>
          </p:cNvSpPr>
          <p:nvPr>
            <p:ph idx="1"/>
          </p:nvPr>
        </p:nvSpPr>
        <p:spPr>
          <a:xfrm>
            <a:off x="609600" y="1600201"/>
            <a:ext cx="2554705" cy="4525963"/>
          </a:xfrm>
        </p:spPr>
        <p:txBody>
          <a:bodyPr/>
          <a:lstStyle/>
          <a:p>
            <a:pPr marL="0" indent="0">
              <a:buNone/>
            </a:pPr>
            <a:r>
              <a:rPr lang="en-US" dirty="0" smtClean="0"/>
              <a:t>Elements of vision:</a:t>
            </a:r>
          </a:p>
          <a:p>
            <a:r>
              <a:rPr lang="en-US" dirty="0" smtClean="0"/>
              <a:t>Repairing the Center</a:t>
            </a:r>
          </a:p>
          <a:p>
            <a:r>
              <a:rPr lang="en-US" dirty="0" smtClean="0"/>
              <a:t>Creating a Human Scale</a:t>
            </a:r>
          </a:p>
          <a:p>
            <a:r>
              <a:rPr lang="en-US" dirty="0" smtClean="0"/>
              <a:t>Plaza at Center</a:t>
            </a:r>
          </a:p>
          <a:p>
            <a:r>
              <a:rPr lang="en-US" dirty="0" smtClean="0"/>
              <a:t>Celebrating the Public Realm</a:t>
            </a:r>
            <a:endParaRPr lang="en-US" dirty="0"/>
          </a:p>
        </p:txBody>
      </p:sp>
      <p:pic>
        <p:nvPicPr>
          <p:cNvPr id="4" name="Picture 3"/>
          <p:cNvPicPr>
            <a:picLocks noChangeAspect="1"/>
          </p:cNvPicPr>
          <p:nvPr/>
        </p:nvPicPr>
        <p:blipFill rotWithShape="1">
          <a:blip r:embed="rId2"/>
          <a:srcRect l="22853"/>
          <a:stretch/>
        </p:blipFill>
        <p:spPr>
          <a:xfrm>
            <a:off x="3043989" y="1171670"/>
            <a:ext cx="8935452" cy="5642043"/>
          </a:xfrm>
          <a:prstGeom prst="rect">
            <a:avLst/>
          </a:prstGeom>
        </p:spPr>
      </p:pic>
    </p:spTree>
    <p:extLst>
      <p:ext uri="{BB962C8B-B14F-4D97-AF65-F5344CB8AC3E}">
        <p14:creationId xmlns:p14="http://schemas.microsoft.com/office/powerpoint/2010/main" val="3121991383"/>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2">
      <a:majorFont>
        <a:latin typeface="Bodoni MT"/>
        <a:ea typeface=""/>
        <a:cs typeface=""/>
      </a:majorFont>
      <a:minorFont>
        <a:latin typeface="Tw Cen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6816</TotalTime>
  <Words>1233</Words>
  <Application>Microsoft Office PowerPoint</Application>
  <PresentationFormat>Widescreen</PresentationFormat>
  <Paragraphs>84</Paragraphs>
  <Slides>20</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MS Gothic</vt:lpstr>
      <vt:lpstr>Arial</vt:lpstr>
      <vt:lpstr>Bodoni MT</vt:lpstr>
      <vt:lpstr>Calibri</vt:lpstr>
      <vt:lpstr>Edwardian Script ITC</vt:lpstr>
      <vt:lpstr>Shruti</vt:lpstr>
      <vt:lpstr>Tw Cen MT</vt:lpstr>
      <vt:lpstr>1_Default Design</vt:lpstr>
      <vt:lpstr>PowerPoint Presentation</vt:lpstr>
      <vt:lpstr>Design Review Board Demolition Overview</vt:lpstr>
      <vt:lpstr>DRB Demo Highlights</vt:lpstr>
      <vt:lpstr>DRB Demo Highlights</vt:lpstr>
      <vt:lpstr>DRB Demo Highlights</vt:lpstr>
      <vt:lpstr>DRB Demolition Update</vt:lpstr>
      <vt:lpstr>Sumar Street Update</vt:lpstr>
      <vt:lpstr>Sumar Street Update</vt:lpstr>
      <vt:lpstr>2000 Old Charles Towne District</vt:lpstr>
      <vt:lpstr>2018 Plan West Ashley</vt:lpstr>
      <vt:lpstr>2018 Plan West Ashley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City of Charleston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PPP Loan Disbursal in Greater Charleston by the Numbers</dc:title>
  <dc:creator>Hopkins, Rebecca</dc:creator>
  <cp:lastModifiedBy>Pohlman, Eric</cp:lastModifiedBy>
  <cp:revision>215</cp:revision>
  <dcterms:created xsi:type="dcterms:W3CDTF">2020-12-02T20:59:34Z</dcterms:created>
  <dcterms:modified xsi:type="dcterms:W3CDTF">2023-09-13T16:41:41Z</dcterms:modified>
</cp:coreProperties>
</file>